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61"/>
  </p:notesMasterIdLst>
  <p:handoutMasterIdLst>
    <p:handoutMasterId r:id="rId62"/>
  </p:handoutMasterIdLst>
  <p:sldIdLst>
    <p:sldId id="265" r:id="rId5"/>
    <p:sldId id="361" r:id="rId6"/>
    <p:sldId id="360" r:id="rId7"/>
    <p:sldId id="317" r:id="rId8"/>
    <p:sldId id="337" r:id="rId9"/>
    <p:sldId id="273" r:id="rId10"/>
    <p:sldId id="313" r:id="rId11"/>
    <p:sldId id="314" r:id="rId12"/>
    <p:sldId id="332" r:id="rId13"/>
    <p:sldId id="334" r:id="rId14"/>
    <p:sldId id="315" r:id="rId15"/>
    <p:sldId id="336" r:id="rId16"/>
    <p:sldId id="362" r:id="rId17"/>
    <p:sldId id="318" r:id="rId18"/>
    <p:sldId id="328" r:id="rId19"/>
    <p:sldId id="338" r:id="rId20"/>
    <p:sldId id="325" r:id="rId21"/>
    <p:sldId id="335" r:id="rId22"/>
    <p:sldId id="327" r:id="rId23"/>
    <p:sldId id="329" r:id="rId24"/>
    <p:sldId id="339" r:id="rId25"/>
    <p:sldId id="368" r:id="rId26"/>
    <p:sldId id="370" r:id="rId27"/>
    <p:sldId id="369" r:id="rId28"/>
    <p:sldId id="375" r:id="rId29"/>
    <p:sldId id="330" r:id="rId30"/>
    <p:sldId id="364" r:id="rId31"/>
    <p:sldId id="340" r:id="rId32"/>
    <p:sldId id="352" r:id="rId33"/>
    <p:sldId id="372" r:id="rId34"/>
    <p:sldId id="380" r:id="rId35"/>
    <p:sldId id="381" r:id="rId36"/>
    <p:sldId id="382" r:id="rId37"/>
    <p:sldId id="383" r:id="rId38"/>
    <p:sldId id="384" r:id="rId39"/>
    <p:sldId id="395" r:id="rId40"/>
    <p:sldId id="406" r:id="rId41"/>
    <p:sldId id="407" r:id="rId42"/>
    <p:sldId id="409" r:id="rId43"/>
    <p:sldId id="408"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269" r:id="rId59"/>
    <p:sldId id="29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 Rajan" initials="BR" lastIdx="1" clrIdx="0">
    <p:extLst>
      <p:ext uri="{19B8F6BF-5375-455C-9EA6-DF929625EA0E}">
        <p15:presenceInfo xmlns:p15="http://schemas.microsoft.com/office/powerpoint/2012/main" userId="S::Bob.Rajan@hse.gov.uk::efe1b2ae-a6ce-4d4c-a207-b19fb703a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160" autoAdjust="0"/>
    <p:restoredTop sz="86410" autoAdjust="0"/>
  </p:normalViewPr>
  <p:slideViewPr>
    <p:cSldViewPr>
      <p:cViewPr varScale="1">
        <p:scale>
          <a:sx n="57" d="100"/>
          <a:sy n="57" d="100"/>
        </p:scale>
        <p:origin x="909" y="38"/>
      </p:cViewPr>
      <p:guideLst>
        <p:guide orient="horz" pos="2160"/>
        <p:guide pos="2880"/>
      </p:guideLst>
    </p:cSldViewPr>
  </p:slideViewPr>
  <p:outlineViewPr>
    <p:cViewPr>
      <p:scale>
        <a:sx n="33" d="100"/>
        <a:sy n="33" d="100"/>
      </p:scale>
      <p:origin x="0" y="-5424"/>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0" d="100"/>
          <a:sy n="50" d="100"/>
        </p:scale>
        <p:origin x="2160" y="2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F3C04F-DCF2-4CEB-9B18-DD0AB07462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7F362AB-FA5F-4E3D-9600-B18388986E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69ABA8-6A6F-4B71-B3F5-1867209D0E08}" type="datetimeFigureOut">
              <a:rPr lang="en-GB" smtClean="0"/>
              <a:t>26/04/2021</a:t>
            </a:fld>
            <a:endParaRPr lang="en-GB" dirty="0"/>
          </a:p>
        </p:txBody>
      </p:sp>
      <p:sp>
        <p:nvSpPr>
          <p:cNvPr id="4" name="Footer Placeholder 3">
            <a:extLst>
              <a:ext uri="{FF2B5EF4-FFF2-40B4-BE49-F238E27FC236}">
                <a16:creationId xmlns:a16="http://schemas.microsoft.com/office/drawing/2014/main" id="{FA3A3B91-85EE-4F77-8C9B-AE3C5FBE24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173717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026AE-3CC2-4EBA-9CDC-590FF24C5795}" type="datetimeFigureOut">
              <a:rPr lang="en-GB" smtClean="0"/>
              <a:t>26/04/2021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503B5-BBC3-487F-A7EF-70AB569E06E3}" type="slidenum">
              <a:rPr lang="en-GB" smtClean="0"/>
              <a:t>‹#›</a:t>
            </a:fld>
            <a:endParaRPr lang="en-GB" dirty="0"/>
          </a:p>
        </p:txBody>
      </p:sp>
    </p:spTree>
    <p:extLst>
      <p:ext uri="{BB962C8B-B14F-4D97-AF65-F5344CB8AC3E}">
        <p14:creationId xmlns:p14="http://schemas.microsoft.com/office/powerpoint/2010/main" val="235475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16013"/>
            <a:ext cx="4114800" cy="3086100"/>
          </a:xfrm>
        </p:spPr>
      </p:sp>
      <p:sp>
        <p:nvSpPr>
          <p:cNvPr id="3" name="Notes Placeholder 2"/>
          <p:cNvSpPr>
            <a:spLocks noGrp="1"/>
          </p:cNvSpPr>
          <p:nvPr>
            <p:ph type="body" idx="1"/>
          </p:nvPr>
        </p:nvSpPr>
        <p:spPr>
          <a:xfrm>
            <a:off x="764704" y="4452257"/>
            <a:ext cx="5355642" cy="4438471"/>
          </a:xfrm>
        </p:spPr>
        <p:txBody>
          <a:bodyPr/>
          <a:lstStyle/>
          <a:p>
            <a:r>
              <a:rPr lang="en-GB" b="1" dirty="0">
                <a:solidFill>
                  <a:srgbClr val="00B050"/>
                </a:solidFill>
              </a:rPr>
              <a:t> </a:t>
            </a:r>
          </a:p>
        </p:txBody>
      </p:sp>
      <p:sp>
        <p:nvSpPr>
          <p:cNvPr id="5" name="Rectangle 4"/>
          <p:cNvSpPr/>
          <p:nvPr/>
        </p:nvSpPr>
        <p:spPr>
          <a:xfrm>
            <a:off x="960420" y="4687806"/>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a:t>
            </a:fld>
            <a:endParaRPr lang="en-GB" dirty="0"/>
          </a:p>
        </p:txBody>
      </p:sp>
      <p:sp>
        <p:nvSpPr>
          <p:cNvPr id="7" name="Rectangle 6">
            <a:extLst>
              <a:ext uri="{FF2B5EF4-FFF2-40B4-BE49-F238E27FC236}">
                <a16:creationId xmlns:a16="http://schemas.microsoft.com/office/drawing/2014/main" id="{EC7033CD-AF87-4F87-9394-9F48EE1205D2}"/>
              </a:ext>
            </a:extLst>
          </p:cNvPr>
          <p:cNvSpPr/>
          <p:nvPr/>
        </p:nvSpPr>
        <p:spPr>
          <a:xfrm>
            <a:off x="476672" y="4452257"/>
            <a:ext cx="5976664" cy="3462166"/>
          </a:xfrm>
          <a:prstGeom prst="rect">
            <a:avLst/>
          </a:prstGeom>
        </p:spPr>
        <p:txBody>
          <a:bodyPr wrap="square">
            <a:spAutoFit/>
          </a:bodyPr>
          <a:lstStyle/>
          <a:p>
            <a:pPr algn="just">
              <a:lnSpc>
                <a:spcPct val="106000"/>
              </a:lnSpc>
              <a:spcAft>
                <a:spcPts val="800"/>
              </a:spcAft>
            </a:pPr>
            <a:r>
              <a:rPr lang="en-GB" sz="1400" dirty="0">
                <a:latin typeface="Calibri" panose="020F0502020204030204" pitchFamily="34" charset="0"/>
                <a:ea typeface="Calibri" panose="020F0502020204030204" pitchFamily="34" charset="0"/>
                <a:cs typeface="Latha" panose="020B0604020202020204" pitchFamily="34" charset="0"/>
              </a:rPr>
              <a:t>Noise is part of everyday life, but</a:t>
            </a:r>
            <a:r>
              <a:rPr lang="en-GB" sz="1400" b="1" dirty="0">
                <a:latin typeface="Calibri" panose="020F0502020204030204" pitchFamily="34" charset="0"/>
                <a:ea typeface="Calibri" panose="020F0502020204030204" pitchFamily="34" charset="0"/>
                <a:cs typeface="Latha" panose="020B0604020202020204" pitchFamily="34" charset="0"/>
              </a:rPr>
              <a:t> too much noise can cause permanent and disabling hearing damage</a:t>
            </a:r>
            <a:r>
              <a:rPr lang="en-GB" sz="1400" dirty="0">
                <a:latin typeface="Calibri" panose="020F0502020204030204" pitchFamily="34" charset="0"/>
                <a:ea typeface="Calibri" panose="020F0502020204030204" pitchFamily="34" charset="0"/>
                <a:cs typeface="Latha" panose="020B0604020202020204" pitchFamily="34" charset="0"/>
              </a:rPr>
              <a:t>. This can be hearing loss that gets worse over time or the damage can be caused by sudden, and extremely loud noises, for example from power presses, powered nail guns. </a:t>
            </a:r>
          </a:p>
          <a:p>
            <a:pPr algn="just">
              <a:lnSpc>
                <a:spcPct val="106000"/>
              </a:lnSpc>
              <a:spcAft>
                <a:spcPts val="800"/>
              </a:spcAft>
            </a:pPr>
            <a:r>
              <a:rPr lang="en-GB" sz="1400" dirty="0">
                <a:latin typeface="Calibri" panose="020F0502020204030204" pitchFamily="34" charset="0"/>
                <a:ea typeface="Calibri" panose="020F0502020204030204" pitchFamily="34" charset="0"/>
                <a:cs typeface="Latha" panose="020B0604020202020204" pitchFamily="34" charset="0"/>
              </a:rPr>
              <a:t>With hearing damage, conversation becomes difficult or impossible; your family may complain about television being too loud because you have turned it to a high volume setting; you have trouble using telephone; and you may have sleepless nights due to tinnitus – simply speaking continuous noise in the ear. </a:t>
            </a:r>
          </a:p>
          <a:p>
            <a:pPr algn="just">
              <a:lnSpc>
                <a:spcPct val="106000"/>
              </a:lnSpc>
              <a:spcAft>
                <a:spcPts val="800"/>
              </a:spcAft>
            </a:pPr>
            <a:r>
              <a:rPr lang="en-GB" sz="1400" b="1" dirty="0">
                <a:latin typeface="Calibri" panose="020F0502020204030204" pitchFamily="34" charset="0"/>
                <a:ea typeface="Calibri" panose="020F0502020204030204" pitchFamily="34" charset="0"/>
                <a:cs typeface="Latha" panose="020B0604020202020204" pitchFamily="34" charset="0"/>
              </a:rPr>
              <a:t>By the time you notice the problem, it is probably too late. </a:t>
            </a:r>
          </a:p>
          <a:p>
            <a:pPr algn="just">
              <a:lnSpc>
                <a:spcPct val="106000"/>
              </a:lnSpc>
              <a:spcAft>
                <a:spcPts val="800"/>
              </a:spcAft>
            </a:pPr>
            <a:r>
              <a:rPr lang="en-GB" sz="1400" dirty="0">
                <a:latin typeface="Calibri" panose="020F0502020204030204" pitchFamily="34" charset="0"/>
                <a:ea typeface="Calibri" panose="020F0502020204030204" pitchFamily="34" charset="0"/>
                <a:cs typeface="Latha" panose="020B0604020202020204" pitchFamily="34" charset="0"/>
              </a:rPr>
              <a:t>However, there is no need for your hearing to be damaged by your work – </a:t>
            </a:r>
            <a:r>
              <a:rPr lang="en-GB" sz="1400" b="1" dirty="0">
                <a:latin typeface="Calibri" panose="020F0502020204030204" pitchFamily="34" charset="0"/>
                <a:ea typeface="Calibri" panose="020F0502020204030204" pitchFamily="34" charset="0"/>
                <a:cs typeface="Latha" panose="020B0604020202020204" pitchFamily="34" charset="0"/>
              </a:rPr>
              <a:t>your employer has legal duties to protect your hearing </a:t>
            </a:r>
            <a:r>
              <a:rPr lang="en-GB" sz="1400" dirty="0">
                <a:latin typeface="Calibri" panose="020F0502020204030204" pitchFamily="34" charset="0"/>
                <a:ea typeface="Calibri" panose="020F0502020204030204" pitchFamily="34" charset="0"/>
                <a:cs typeface="Latha" panose="020B0604020202020204" pitchFamily="34" charset="0"/>
              </a:rPr>
              <a:t>and should put measures in place to reduce the risk. </a:t>
            </a:r>
          </a:p>
          <a:p>
            <a:pPr algn="just">
              <a:lnSpc>
                <a:spcPct val="106000"/>
              </a:lnSpc>
              <a:spcAft>
                <a:spcPts val="800"/>
              </a:spcAft>
            </a:pPr>
            <a:r>
              <a:rPr lang="en-GB" sz="1400" b="1" dirty="0">
                <a:latin typeface="Calibri" panose="020F0502020204030204" pitchFamily="34" charset="0"/>
                <a:ea typeface="Calibri" panose="020F0502020204030204" pitchFamily="34" charset="0"/>
                <a:cs typeface="Latha" panose="020B0604020202020204" pitchFamily="34" charset="0"/>
              </a:rPr>
              <a:t>You can play a part in helping your employer to protect you hearing.</a:t>
            </a:r>
            <a:endParaRPr lang="en-GB" b="1" dirty="0">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96890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0728" y="4400549"/>
            <a:ext cx="5040560" cy="2979763"/>
          </a:xfrm>
        </p:spPr>
        <p:txBody>
          <a:bodyPr/>
          <a:lstStyle/>
          <a:p>
            <a:r>
              <a:rPr lang="en-GB" sz="1400" dirty="0">
                <a:latin typeface="Arial" panose="020B0604020202020204" pitchFamily="34" charset="0"/>
                <a:cs typeface="Arial" panose="020B0604020202020204" pitchFamily="34" charset="0"/>
              </a:rPr>
              <a:t>For you to check for noise and the early sigs of NIHL, here are some “situational awareness” tests to put jam on the bread- rules of thumb.</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If the rules of thumb explained in the previous slide and/or this situational awareness tests are positive, do not delay.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Speak to your boss or your safety representative at your workplace. Or to the person responsible for health and safety at your workplace.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Your employer will have to get things moving fast to sort out the problem and to protect the hearing of their employees.</a:t>
            </a:r>
          </a:p>
        </p:txBody>
      </p:sp>
      <p:sp>
        <p:nvSpPr>
          <p:cNvPr id="4" name="Slide Number Placeholder 3"/>
          <p:cNvSpPr>
            <a:spLocks noGrp="1"/>
          </p:cNvSpPr>
          <p:nvPr>
            <p:ph type="sldNum" sz="quarter" idx="5"/>
          </p:nvPr>
        </p:nvSpPr>
        <p:spPr/>
        <p:txBody>
          <a:bodyPr/>
          <a:lstStyle/>
          <a:p>
            <a:fld id="{A89503B5-BBC3-487F-A7EF-70AB569E06E3}" type="slidenum">
              <a:rPr lang="en-GB" smtClean="0"/>
              <a:t>10</a:t>
            </a:fld>
            <a:endParaRPr lang="en-GB" dirty="0"/>
          </a:p>
        </p:txBody>
      </p:sp>
    </p:spTree>
    <p:extLst>
      <p:ext uri="{BB962C8B-B14F-4D97-AF65-F5344CB8AC3E}">
        <p14:creationId xmlns:p14="http://schemas.microsoft.com/office/powerpoint/2010/main" val="23701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400548"/>
            <a:ext cx="5256584" cy="4491931"/>
          </a:xfrm>
        </p:spPr>
        <p:txBody>
          <a:bodyPr/>
          <a:lstStyle/>
          <a:p>
            <a:r>
              <a:rPr lang="en-GB" sz="1400" dirty="0">
                <a:latin typeface="Arial" panose="020B0604020202020204" pitchFamily="34" charset="0"/>
                <a:cs typeface="Arial" panose="020B0604020202020204" pitchFamily="34" charset="0"/>
              </a:rPr>
              <a:t>We use our ears to detect sound. </a:t>
            </a:r>
            <a:r>
              <a:rPr lang="en-GB" b="1" dirty="0">
                <a:latin typeface="Arial" panose="020B0604020202020204" pitchFamily="34" charset="0"/>
                <a:cs typeface="Arial" panose="020B0604020202020204" pitchFamily="34" charset="0"/>
              </a:rPr>
              <a:t>Our ear is an intricate sound detection machine with many parts.</a:t>
            </a:r>
            <a:r>
              <a:rPr lang="en-GB" sz="1400" dirty="0">
                <a:latin typeface="Arial" panose="020B0604020202020204" pitchFamily="34" charset="0"/>
                <a:cs typeface="Arial" panose="020B0604020202020204" pitchFamily="34" charset="0"/>
              </a:rPr>
              <a:t> It does a lot of work for us, including hearing, balance, draining fluids and wax.</a:t>
            </a:r>
          </a:p>
          <a:p>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The ear drum is connected to three smallest bones in our body, seen as three white patches in these figures. In simple language, these are called hammer, anvil and stirrup.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As you can see, the hammer bone looks like a hammer’s head; the anvil bone is shaped like an anvil. The name stirrup has a good reason, we will learn about it in the next slide.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So, sound waves, reaching the side of our head, get directed by our earlobe into the ear cannel. It, in turn, channels the sound waves towards the ear drum. As the name suggests, when the sound hits the drum, it will vibrate. These vibrations are picked by the three bones and passed onto the snail shell looking organ called cochlea. The sound signals reaching the cochlea are picked by the very fine nerve endings in the cochlea and are passed onto the brain through the auditory nerve</a:t>
            </a:r>
            <a:r>
              <a:rPr lang="en-GB"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89503B5-BBC3-487F-A7EF-70AB569E06E3}" type="slidenum">
              <a:rPr lang="en-GB" smtClean="0"/>
              <a:t>11</a:t>
            </a:fld>
            <a:endParaRPr lang="en-GB" dirty="0"/>
          </a:p>
        </p:txBody>
      </p:sp>
    </p:spTree>
    <p:extLst>
      <p:ext uri="{BB962C8B-B14F-4D97-AF65-F5344CB8AC3E}">
        <p14:creationId xmlns:p14="http://schemas.microsoft.com/office/powerpoint/2010/main" val="1716418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349815"/>
            <a:ext cx="5976664" cy="4686681"/>
          </a:xfrm>
        </p:spPr>
        <p:txBody>
          <a:bodyPr/>
          <a:lstStyle/>
          <a:p>
            <a:r>
              <a:rPr lang="en-GB" dirty="0">
                <a:latin typeface="Arial" panose="020B0604020202020204" pitchFamily="34" charset="0"/>
                <a:cs typeface="Arial" panose="020B0604020202020204" pitchFamily="34" charset="0"/>
              </a:rPr>
              <a:t>NIHL is an irreversible damage to our hearing. Once gone, it is gone for ever. </a:t>
            </a:r>
          </a:p>
          <a:p>
            <a:r>
              <a:rPr lang="en-GB" dirty="0">
                <a:latin typeface="Arial" panose="020B0604020202020204" pitchFamily="34" charset="0"/>
                <a:cs typeface="Arial" panose="020B0604020202020204" pitchFamily="34" charset="0"/>
              </a:rPr>
              <a:t>NIHL is caused by high levels of noise. For this reason, the Control of Noise at Work Regulations have noise exposure levels and associated legal duties to help minimise NIHL caused by work.</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You have already learnt “rules of thumb” and “situational awareness tests” to understand what could be considered as high levels of noise.</a:t>
            </a:r>
          </a:p>
          <a:p>
            <a:endParaRPr lang="en-GB"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Presenters notes: </a:t>
            </a:r>
            <a:r>
              <a:rPr lang="en-GB" sz="1100" dirty="0">
                <a:latin typeface="Arial" panose="020B0604020202020204" pitchFamily="34" charset="0"/>
                <a:cs typeface="Arial" panose="020B0604020202020204" pitchFamily="34" charset="0"/>
              </a:rPr>
              <a:t>You may reinforce the “rules of thumb” and “situational awareness tests” messages by going back to </a:t>
            </a:r>
            <a:r>
              <a:rPr lang="en-GB" sz="1100" dirty="0">
                <a:highlight>
                  <a:srgbClr val="FFFF00"/>
                </a:highlight>
                <a:latin typeface="Arial" panose="020B0604020202020204" pitchFamily="34" charset="0"/>
                <a:cs typeface="Arial" panose="020B0604020202020204" pitchFamily="34" charset="0"/>
              </a:rPr>
              <a:t>slides 9 and 10.</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Coming back to NIHL</a:t>
            </a:r>
            <a:r>
              <a:rPr lang="en-GB" sz="1100" dirty="0">
                <a:latin typeface="Arial" panose="020B0604020202020204" pitchFamily="34" charset="0"/>
                <a:cs typeface="Arial" panose="020B0604020202020204" pitchFamily="34" charset="0"/>
              </a:rPr>
              <a:t>, the “snail shell” look alike cochlea has millions of very tiny nerve endings inside, as shown by the CDC figure on the slide. These nerve endings get stirred up by sound signals coming from the stirrup bone. These tiny nerve ending could be imagined as very, very fine hair strands. BUT, the diameter of a single nerve ending is 100s of times smaller than that of a hair strand on your body. You will need a powerful electron microscope to see nerve endings shown in the CDC figure.</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These nerve ending will move about according to the sound waves reaching them. High levels of noise can damage these nerve ending and kill them for ever. A dead nerve ending will not grow again. So the affected person develops NIHL. The development of NIHL is usually gradual, as we have seen in the LOcHER demonstration film, cited in slide 4.</a:t>
            </a:r>
          </a:p>
          <a:p>
            <a:r>
              <a:rPr lang="en-GB" sz="1100" b="1" dirty="0">
                <a:latin typeface="Arial" panose="020B0604020202020204" pitchFamily="34" charset="0"/>
                <a:cs typeface="Arial" panose="020B0604020202020204" pitchFamily="34" charset="0"/>
              </a:rPr>
              <a:t>For discussion and reflective understanding: </a:t>
            </a:r>
            <a:r>
              <a:rPr lang="en-GB" sz="1100" dirty="0">
                <a:latin typeface="Arial" panose="020B0604020202020204" pitchFamily="34" charset="0"/>
                <a:cs typeface="Arial" panose="020B0604020202020204" pitchFamily="34" charset="0"/>
              </a:rPr>
              <a:t>What happens to wheat plants in a field when high winds hit them over a period?  (Some areas get flattened - in places where the wind effect was high). A similar effects can happen to the nerve endings. You will see a short clip cited in the next slide. </a:t>
            </a:r>
          </a:p>
        </p:txBody>
      </p:sp>
      <p:sp>
        <p:nvSpPr>
          <p:cNvPr id="4" name="Slide Number Placeholder 3"/>
          <p:cNvSpPr>
            <a:spLocks noGrp="1"/>
          </p:cNvSpPr>
          <p:nvPr>
            <p:ph type="sldNum" sz="quarter" idx="5"/>
          </p:nvPr>
        </p:nvSpPr>
        <p:spPr/>
        <p:txBody>
          <a:bodyPr/>
          <a:lstStyle/>
          <a:p>
            <a:fld id="{A89503B5-BBC3-487F-A7EF-70AB569E06E3}" type="slidenum">
              <a:rPr lang="en-GB" smtClean="0"/>
              <a:t>12</a:t>
            </a:fld>
            <a:endParaRPr lang="en-GB" dirty="0"/>
          </a:p>
        </p:txBody>
      </p:sp>
    </p:spTree>
    <p:extLst>
      <p:ext uri="{BB962C8B-B14F-4D97-AF65-F5344CB8AC3E}">
        <p14:creationId xmlns:p14="http://schemas.microsoft.com/office/powerpoint/2010/main" val="3641322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263480" cy="4284664"/>
          </a:xfrm>
        </p:spPr>
        <p:txBody>
          <a:bodyPr/>
          <a:lstStyle/>
          <a:p>
            <a:r>
              <a:rPr lang="en-GB" b="1" dirty="0">
                <a:latin typeface="Arial" panose="020B0604020202020204" pitchFamily="34" charset="0"/>
                <a:cs typeface="Arial" panose="020B0604020202020204" pitchFamily="34" charset="0"/>
              </a:rPr>
              <a:t>Presenters notes:</a:t>
            </a:r>
            <a:r>
              <a:rPr lang="en-GB" dirty="0">
                <a:latin typeface="Arial" panose="020B0604020202020204" pitchFamily="34" charset="0"/>
                <a:cs typeface="Arial" panose="020B0604020202020204" pitchFamily="34" charset="0"/>
              </a:rPr>
              <a:t> please obtain pipe cleaners from hobby craft shops or educational material suppliers. Cut each cleaner into 5cm long pieces.</a:t>
            </a:r>
          </a:p>
          <a:p>
            <a:endParaRPr lang="en-GB" dirty="0">
              <a:latin typeface="Arial" panose="020B0604020202020204" pitchFamily="34" charset="0"/>
              <a:cs typeface="Arial" panose="020B0604020202020204" pitchFamily="34" charset="0"/>
            </a:endParaRPr>
          </a:p>
          <a:p>
            <a:r>
              <a:rPr lang="en-GB" b="1" dirty="0">
                <a:solidFill>
                  <a:srgbClr val="0070C0"/>
                </a:solidFill>
                <a:latin typeface="Arial" panose="020B0604020202020204" pitchFamily="34" charset="0"/>
                <a:cs typeface="Arial" panose="020B0604020202020204" pitchFamily="34" charset="0"/>
              </a:rPr>
              <a:t>LOcHER Hand On: </a:t>
            </a:r>
            <a:r>
              <a:rPr lang="en-GB" dirty="0">
                <a:latin typeface="Arial" panose="020B0604020202020204" pitchFamily="34" charset="0"/>
                <a:cs typeface="Arial" panose="020B0604020202020204" pitchFamily="34" charset="0"/>
              </a:rPr>
              <a:t>We learnt that NIHL is an irreversible damage to our hearing. Once gone, it is gone for ever.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Hand out some of the 5cm length pipe cleaner strands to some of your learners.</a:t>
            </a:r>
          </a:p>
          <a:p>
            <a:r>
              <a:rPr lang="en-GB" dirty="0">
                <a:latin typeface="Arial" panose="020B0604020202020204" pitchFamily="34" charset="0"/>
                <a:cs typeface="Arial" panose="020B0604020202020204" pitchFamily="34" charset="0"/>
              </a:rPr>
              <a:t>Ask them to feel the hairs. - how tiny and how soft they are. Now, explain that the tiny nerve endings in the cochlea is 1000s of time smaller in diameter than the hairs in the pipe cleaner.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Ask the audience to pull few hairs off the cleaner. Then ask them to put it back. Just impossible. Similarly, if they work rough on them, hairs will become damaged.</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So, summarise that:  </a:t>
            </a:r>
            <a:r>
              <a:rPr lang="en-GB" dirty="0">
                <a:latin typeface="Arial" panose="020B0604020202020204" pitchFamily="34" charset="0"/>
                <a:cs typeface="Arial" panose="020B0604020202020204" pitchFamily="34" charset="0"/>
              </a:rPr>
              <a:t>if the tiny nerve endings in the cochlea are damaged or killed, it is not feasible to fix them. Here is another way of visualising. </a:t>
            </a:r>
          </a:p>
          <a:p>
            <a:r>
              <a:rPr lang="en-GB" b="1" dirty="0">
                <a:latin typeface="Arial" panose="020B0604020202020204" pitchFamily="34" charset="0"/>
                <a:cs typeface="Arial" panose="020B0604020202020204" pitchFamily="34" charset="0"/>
              </a:rPr>
              <a:t>Play the YouTube film: (</a:t>
            </a:r>
            <a:r>
              <a:rPr lang="en-GB" dirty="0">
                <a:latin typeface="Arial" panose="020B0604020202020204" pitchFamily="34" charset="0"/>
                <a:cs typeface="Arial" panose="020B0604020202020204" pitchFamily="34" charset="0"/>
              </a:rPr>
              <a:t>This 30 seconds film was produced by the Centre for Disease Control (CDC) in the USA .</a:t>
            </a:r>
          </a:p>
          <a:p>
            <a:r>
              <a:rPr lang="en-GB" dirty="0">
                <a:latin typeface="Arial" panose="020B0604020202020204" pitchFamily="34" charset="0"/>
                <a:cs typeface="Arial" panose="020B0604020202020204" pitchFamily="34" charset="0"/>
              </a:rPr>
              <a:t>So the overall lesson is - look after your hearing whether at work or in your social life. It is so precious.</a:t>
            </a:r>
          </a:p>
        </p:txBody>
      </p:sp>
      <p:sp>
        <p:nvSpPr>
          <p:cNvPr id="4" name="Slide Number Placeholder 3"/>
          <p:cNvSpPr>
            <a:spLocks noGrp="1"/>
          </p:cNvSpPr>
          <p:nvPr>
            <p:ph type="sldNum" sz="quarter" idx="5"/>
          </p:nvPr>
        </p:nvSpPr>
        <p:spPr/>
        <p:txBody>
          <a:bodyPr/>
          <a:lstStyle/>
          <a:p>
            <a:fld id="{A89503B5-BBC3-487F-A7EF-70AB569E06E3}" type="slidenum">
              <a:rPr lang="en-GB" smtClean="0"/>
              <a:t>13</a:t>
            </a:fld>
            <a:endParaRPr lang="en-GB" dirty="0"/>
          </a:p>
        </p:txBody>
      </p:sp>
    </p:spTree>
    <p:extLst>
      <p:ext uri="{BB962C8B-B14F-4D97-AF65-F5344CB8AC3E}">
        <p14:creationId xmlns:p14="http://schemas.microsoft.com/office/powerpoint/2010/main" val="2122566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2736" y="4400549"/>
            <a:ext cx="4536504" cy="2619723"/>
          </a:xfrm>
        </p:spPr>
        <p:txBody>
          <a:bodyPr/>
          <a:lstStyle/>
          <a:p>
            <a:r>
              <a:rPr lang="en-GB" sz="1400" dirty="0">
                <a:latin typeface="Arial" panose="020B0604020202020204" pitchFamily="34" charset="0"/>
                <a:cs typeface="Arial" panose="020B0604020202020204" pitchFamily="34" charset="0"/>
              </a:rPr>
              <a:t>There are many after effects of NIHL. This slide lists a number of examples.</a:t>
            </a:r>
          </a:p>
          <a:p>
            <a:endParaRPr lang="en-GB" sz="1400" dirty="0">
              <a:latin typeface="Arial" panose="020B0604020202020204" pitchFamily="34" charset="0"/>
              <a:cs typeface="Arial" panose="020B0604020202020204" pitchFamily="34" charset="0"/>
            </a:endParaRPr>
          </a:p>
          <a:p>
            <a:r>
              <a:rPr lang="en-GB" sz="1400" b="1" dirty="0">
                <a:solidFill>
                  <a:srgbClr val="0070C0"/>
                </a:solidFill>
                <a:latin typeface="Arial" panose="020B0604020202020204" pitchFamily="34" charset="0"/>
                <a:cs typeface="Arial" panose="020B0604020202020204" pitchFamily="34" charset="0"/>
              </a:rPr>
              <a:t>LOcHER Hands On: </a:t>
            </a:r>
          </a:p>
          <a:p>
            <a:r>
              <a:rPr lang="en-GB" sz="1400" dirty="0">
                <a:latin typeface="Arial" panose="020B0604020202020204" pitchFamily="34" charset="0"/>
                <a:cs typeface="Arial" panose="020B0604020202020204" pitchFamily="34" charset="0"/>
              </a:rPr>
              <a:t>Tinnitus is one of the debilitating problems caused by NIHL.  You will appreciate this troublesome problem by listening to the short demonstration from a YouTube clip. </a:t>
            </a:r>
            <a:r>
              <a:rPr lang="en-GB" sz="1400" dirty="0">
                <a:highlight>
                  <a:srgbClr val="FFFF00"/>
                </a:highlight>
                <a:latin typeface="Arial" panose="020B0604020202020204" pitchFamily="34" charset="0"/>
                <a:cs typeface="Arial" panose="020B0604020202020204" pitchFamily="34" charset="0"/>
              </a:rPr>
              <a:t>Play the clip.</a:t>
            </a:r>
            <a:endParaRPr lang="en-GB" sz="1400" b="1" dirty="0">
              <a:highlight>
                <a:srgbClr val="FFFF00"/>
              </a:highlight>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Notes to the Presenter</a:t>
            </a:r>
            <a:r>
              <a:rPr lang="en-GB" sz="1400" dirty="0">
                <a:latin typeface="Arial" panose="020B0604020202020204" pitchFamily="34" charset="0"/>
                <a:cs typeface="Arial" panose="020B0604020202020204" pitchFamily="34" charset="0"/>
              </a:rPr>
              <a:t>: please keep the volume down.</a:t>
            </a:r>
          </a:p>
        </p:txBody>
      </p:sp>
      <p:sp>
        <p:nvSpPr>
          <p:cNvPr id="4" name="Slide Number Placeholder 3"/>
          <p:cNvSpPr>
            <a:spLocks noGrp="1"/>
          </p:cNvSpPr>
          <p:nvPr>
            <p:ph type="sldNum" sz="quarter" idx="5"/>
          </p:nvPr>
        </p:nvSpPr>
        <p:spPr/>
        <p:txBody>
          <a:bodyPr/>
          <a:lstStyle/>
          <a:p>
            <a:fld id="{A89503B5-BBC3-487F-A7EF-70AB569E06E3}" type="slidenum">
              <a:rPr lang="en-GB" smtClean="0"/>
              <a:t>14</a:t>
            </a:fld>
            <a:endParaRPr lang="en-GB" dirty="0"/>
          </a:p>
        </p:txBody>
      </p:sp>
    </p:spTree>
    <p:extLst>
      <p:ext uri="{BB962C8B-B14F-4D97-AF65-F5344CB8AC3E}">
        <p14:creationId xmlns:p14="http://schemas.microsoft.com/office/powerpoint/2010/main" val="3356032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4313" y="1042988"/>
            <a:ext cx="4114800" cy="3086100"/>
          </a:xfrm>
        </p:spPr>
      </p:sp>
      <p:sp>
        <p:nvSpPr>
          <p:cNvPr id="3" name="Notes Placeholder 2"/>
          <p:cNvSpPr>
            <a:spLocks noGrp="1"/>
          </p:cNvSpPr>
          <p:nvPr>
            <p:ph type="body" idx="1"/>
          </p:nvPr>
        </p:nvSpPr>
        <p:spPr>
          <a:xfrm>
            <a:off x="548680" y="4400548"/>
            <a:ext cx="5904656" cy="4347915"/>
          </a:xfrm>
        </p:spPr>
        <p:txBody>
          <a:bodyPr/>
          <a:lstStyle/>
          <a:p>
            <a:r>
              <a:rPr lang="en-GB" altLang="en-US" sz="1400" dirty="0"/>
              <a:t>So as a reminder, this slide provides a summary of “Rules of Thumb” to detect the potential for noise problems at your work. </a:t>
            </a:r>
          </a:p>
          <a:p>
            <a:r>
              <a:rPr lang="en-GB" altLang="en-US" sz="1400" dirty="0"/>
              <a:t>1. Intrusive noise – like a busy street, a full-on vacuum cleaner or a crowded  restaurant. Just imagine if you have to be working in such an environment all day.</a:t>
            </a:r>
          </a:p>
          <a:p>
            <a:r>
              <a:rPr lang="en-GB" altLang="en-US" sz="1400" dirty="0"/>
              <a:t> </a:t>
            </a:r>
          </a:p>
          <a:p>
            <a:r>
              <a:rPr lang="en-GB" altLang="en-US" sz="1400" dirty="0"/>
              <a:t>2. Do you have to raise your voice to have a normal conversation when about 2 m apart for at least part of the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dirty="0"/>
          </a:p>
          <a:p>
            <a:pPr lvl="0"/>
            <a:r>
              <a:rPr lang="en-GB" altLang="en-US" sz="1400" dirty="0"/>
              <a:t>3. If your work is known to have noisy tasks - in sectors like construction, demolition, road repair; woodworking; plastics processing; engineering; textile manufacture; general fabrication; forging or stamping; paper or board making; canning or bottling; foundries; waste and recycling.</a:t>
            </a:r>
          </a:p>
          <a:p>
            <a:pPr lvl="0"/>
            <a:r>
              <a:rPr lang="en-GB" altLang="en-US" sz="1400" dirty="0"/>
              <a:t>In other words, look out for noise problems using the Rules of Thumb.</a:t>
            </a:r>
          </a:p>
          <a:p>
            <a:pPr lvl="0"/>
            <a:r>
              <a:rPr lang="en-GB" altLang="en-US" sz="1400" b="1" dirty="0"/>
              <a:t>Notes to the presenter: </a:t>
            </a:r>
            <a:r>
              <a:rPr lang="en-GB" altLang="en-US" sz="1400" dirty="0"/>
              <a:t>impact noise is not always a problem in every workplace, so use the information appropriate to your learners’ line of study.</a:t>
            </a:r>
          </a:p>
          <a:p>
            <a:pPr lvl="0"/>
            <a:r>
              <a:rPr lang="en-GB" altLang="en-US" sz="1400" b="1" dirty="0"/>
              <a:t>Impact noise: </a:t>
            </a:r>
            <a:r>
              <a:rPr lang="en-GB" altLang="en-US" sz="1400" dirty="0"/>
              <a:t>Does your work or work activity close-by involves activities such as hammering, mechanical stapling, nail guns use, drop forging,  pneumatic impact tools etc or explosive sources such as cartridge-operated tools or detonators, or guns.</a:t>
            </a:r>
          </a:p>
          <a:p>
            <a:pPr lvl="0"/>
            <a:endParaRPr lang="en-GB" altLang="en-US" dirty="0"/>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15</a:t>
            </a:fld>
            <a:endParaRPr lang="en-GB" dirty="0"/>
          </a:p>
        </p:txBody>
      </p:sp>
    </p:spTree>
    <p:extLst>
      <p:ext uri="{BB962C8B-B14F-4D97-AF65-F5344CB8AC3E}">
        <p14:creationId xmlns:p14="http://schemas.microsoft.com/office/powerpoint/2010/main" val="3715823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704" y="4452257"/>
            <a:ext cx="5355642" cy="4438471"/>
          </a:xfrm>
        </p:spPr>
        <p:txBody>
          <a:bodyPr/>
          <a:lstStyle/>
          <a:p>
            <a:r>
              <a:rPr lang="en-GB" b="1" dirty="0">
                <a:solidFill>
                  <a:srgbClr val="00B050"/>
                </a:solidFill>
              </a:rPr>
              <a:t>Recap: </a:t>
            </a:r>
          </a:p>
          <a:p>
            <a:r>
              <a:rPr lang="en-GB" sz="1400" dirty="0">
                <a:latin typeface="Arial" panose="020B0604020202020204" pitchFamily="34" charset="0"/>
                <a:cs typeface="Arial" panose="020B0604020202020204" pitchFamily="34" charset="0"/>
              </a:rPr>
              <a:t>Noise is part of everyday life, but too much noise can cause permanent and disabling hearing damage.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can be hearing loss that gets worse over time, damage caused by sudden, extremely loud noises, or tinnitus (permanent ringing in the ears).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With hearing damage, conversation becomes difficult or impossible.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Your family complains about the television being too loud, you have trouble using the telephone, and you may be unable to sleep. By the time you notice, it is probably too late.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However, there is no need for your hearing to be damaged by your work – your employer has a duty to protect you and should be working on measures to reduce the risk. You can play a part in helping your employer to protect you.</a:t>
            </a:r>
          </a:p>
          <a:p>
            <a:endParaRPr lang="en-GB" b="1" dirty="0">
              <a:solidFill>
                <a:srgbClr val="00B050"/>
              </a:solidFill>
            </a:endParaRPr>
          </a:p>
        </p:txBody>
      </p:sp>
      <p:sp>
        <p:nvSpPr>
          <p:cNvPr id="5" name="Rectangle 4"/>
          <p:cNvSpPr/>
          <p:nvPr/>
        </p:nvSpPr>
        <p:spPr>
          <a:xfrm>
            <a:off x="960420" y="4687806"/>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16</a:t>
            </a:fld>
            <a:endParaRPr lang="en-GB" dirty="0"/>
          </a:p>
        </p:txBody>
      </p:sp>
    </p:spTree>
    <p:extLst>
      <p:ext uri="{BB962C8B-B14F-4D97-AF65-F5344CB8AC3E}">
        <p14:creationId xmlns:p14="http://schemas.microsoft.com/office/powerpoint/2010/main" val="3241297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8"/>
            <a:ext cx="5486400" cy="4743451"/>
          </a:xfrm>
        </p:spPr>
        <p:txBody>
          <a:bodyPr/>
          <a:lstStyle/>
          <a:p>
            <a:r>
              <a:rPr lang="en-GB" dirty="0">
                <a:latin typeface="Arial" panose="020B0604020202020204" pitchFamily="34" charset="0"/>
                <a:cs typeface="Arial" panose="020B0604020202020204" pitchFamily="34" charset="0"/>
              </a:rPr>
              <a:t>Now then, if there is a noise problem at your workplace, the employer is the key person to sort things out. However many others have responsibility under Noise at Work Regulations and the Health and Safety at Work (HSW) Act.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Once again, you see why we called (in the health and safety and law modules) the HSW Act as an umbrella act. Its powers permeates into all work related activities.</a:t>
            </a:r>
          </a:p>
          <a:p>
            <a:endParaRPr lang="en-GB" dirty="0">
              <a:latin typeface="Arial" panose="020B0604020202020204" pitchFamily="34" charset="0"/>
              <a:cs typeface="Arial" panose="020B0604020202020204" pitchFamily="34" charset="0"/>
            </a:endParaRPr>
          </a:p>
          <a:p>
            <a:r>
              <a:rPr lang="en-GB" b="1" dirty="0">
                <a:solidFill>
                  <a:srgbClr val="0070C0"/>
                </a:solidFill>
                <a:latin typeface="Arial" panose="020B0604020202020204" pitchFamily="34" charset="0"/>
                <a:cs typeface="Arial" panose="020B0604020202020204" pitchFamily="34" charset="0"/>
              </a:rPr>
              <a:t>LOcHER Hands On:</a:t>
            </a:r>
          </a:p>
          <a:p>
            <a:r>
              <a:rPr lang="en-GB" dirty="0">
                <a:latin typeface="Arial" panose="020B0604020202020204" pitchFamily="34" charset="0"/>
                <a:cs typeface="Arial" panose="020B0604020202020204" pitchFamily="34" charset="0"/>
              </a:rPr>
              <a:t>Why whole load of people are listed, other than the employer.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For example, a sub-contractor’s work activities can affect the health and safety of the workers at the premises.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Manufacturers have to take actions so that their equipment, machinery etc  that they make/produce/supply are safe to use at work. They have legal duties to provide information on what types exposure control measures are needed when their equipment etc is used at work.</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Discuss/think about others in the list.</a:t>
            </a:r>
          </a:p>
        </p:txBody>
      </p:sp>
      <p:sp>
        <p:nvSpPr>
          <p:cNvPr id="4" name="Slide Number Placeholder 3"/>
          <p:cNvSpPr>
            <a:spLocks noGrp="1"/>
          </p:cNvSpPr>
          <p:nvPr>
            <p:ph type="sldNum" sz="quarter" idx="5"/>
          </p:nvPr>
        </p:nvSpPr>
        <p:spPr/>
        <p:txBody>
          <a:bodyPr/>
          <a:lstStyle/>
          <a:p>
            <a:fld id="{A89503B5-BBC3-487F-A7EF-70AB569E06E3}" type="slidenum">
              <a:rPr lang="en-GB" smtClean="0"/>
              <a:t>17</a:t>
            </a:fld>
            <a:endParaRPr lang="en-GB" dirty="0"/>
          </a:p>
        </p:txBody>
      </p:sp>
    </p:spTree>
    <p:extLst>
      <p:ext uri="{BB962C8B-B14F-4D97-AF65-F5344CB8AC3E}">
        <p14:creationId xmlns:p14="http://schemas.microsoft.com/office/powerpoint/2010/main" val="3295993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6752" y="4355976"/>
            <a:ext cx="4752528" cy="3960440"/>
          </a:xfrm>
        </p:spPr>
        <p:txBody>
          <a:bodyPr/>
          <a:lstStyle/>
          <a:p>
            <a:r>
              <a:rPr lang="en-GB" sz="1400" dirty="0"/>
              <a:t>All these details are for the competent person, who is helping the employer.</a:t>
            </a:r>
          </a:p>
          <a:p>
            <a:endParaRPr lang="en-GB" sz="1400" dirty="0"/>
          </a:p>
          <a:p>
            <a:r>
              <a:rPr lang="en-GB" sz="1400" dirty="0"/>
              <a:t>For you, “Rules of Thumb” and “Situational Awareness Tests” are useful. </a:t>
            </a:r>
          </a:p>
          <a:p>
            <a:r>
              <a:rPr lang="en-GB" sz="1400" dirty="0"/>
              <a:t>You need to know that exposure actions values exist to place specific duties on employers. </a:t>
            </a:r>
          </a:p>
          <a:p>
            <a:endParaRPr lang="en-GB" sz="1400" dirty="0"/>
          </a:p>
          <a:p>
            <a:r>
              <a:rPr lang="en-GB" sz="1400" dirty="0"/>
              <a:t>Again, for your practical purposes, you can relate these values using Rules of thumb and Situational Awareness Tests. You can use these to have conversations with your employer.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18</a:t>
            </a:fld>
            <a:endParaRPr lang="en-GB" dirty="0"/>
          </a:p>
        </p:txBody>
      </p:sp>
    </p:spTree>
    <p:extLst>
      <p:ext uri="{BB962C8B-B14F-4D97-AF65-F5344CB8AC3E}">
        <p14:creationId xmlns:p14="http://schemas.microsoft.com/office/powerpoint/2010/main" val="189455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0728" y="4400549"/>
            <a:ext cx="4608512" cy="2115667"/>
          </a:xfrm>
        </p:spPr>
        <p:txBody>
          <a:bodyPr/>
          <a:lstStyle/>
          <a:p>
            <a:r>
              <a:rPr lang="en-GB" sz="14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19</a:t>
            </a:fld>
            <a:endParaRPr lang="en-GB" dirty="0"/>
          </a:p>
        </p:txBody>
      </p:sp>
    </p:spTree>
    <p:extLst>
      <p:ext uri="{BB962C8B-B14F-4D97-AF65-F5344CB8AC3E}">
        <p14:creationId xmlns:p14="http://schemas.microsoft.com/office/powerpoint/2010/main" val="116211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2991198"/>
          </a:xfrm>
        </p:spPr>
        <p:txBody>
          <a:bodyPr/>
          <a:lstStyle/>
          <a:p>
            <a:r>
              <a:rPr lang="en-GB" sz="1400" dirty="0">
                <a:latin typeface="Arial" panose="020B0604020202020204" pitchFamily="34" charset="0"/>
                <a:cs typeface="Arial" panose="020B0604020202020204" pitchFamily="34" charset="0"/>
              </a:rPr>
              <a:t>This module has 6 units. It would take about 60 minutes to present or use it in self-directed study.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Any </a:t>
            </a:r>
            <a:r>
              <a:rPr lang="en-GB" sz="1400" b="1" dirty="0">
                <a:latin typeface="Arial" panose="020B0604020202020204" pitchFamily="34" charset="0"/>
                <a:cs typeface="Arial" panose="020B0604020202020204" pitchFamily="34" charset="0"/>
              </a:rPr>
              <a:t>exposure limits information included is for completeness only</a:t>
            </a:r>
            <a:r>
              <a:rPr lang="en-GB" sz="1400" dirty="0">
                <a:latin typeface="Arial" panose="020B0604020202020204" pitchFamily="34" charset="0"/>
                <a:cs typeface="Arial" panose="020B0604020202020204" pitchFamily="34" charset="0"/>
              </a:rPr>
              <a:t>. Learners need to know that at certain noise levels, employers have specific legal duties to protect the workers hearing.</a:t>
            </a:r>
          </a:p>
          <a:p>
            <a:endParaRPr lang="en-GB" sz="1400" dirty="0">
              <a:latin typeface="Arial" panose="020B0604020202020204" pitchFamily="34" charset="0"/>
              <a:cs typeface="Arial" panose="020B0604020202020204" pitchFamily="34" charset="0"/>
            </a:endParaRPr>
          </a:p>
          <a:p>
            <a:pPr>
              <a:spcAft>
                <a:spcPts val="600"/>
              </a:spcAft>
            </a:pPr>
            <a:r>
              <a:rPr lang="en-GB" sz="1400" dirty="0">
                <a:latin typeface="Arial" panose="020B0604020202020204" pitchFamily="34" charset="0"/>
                <a:cs typeface="Arial" panose="020B0604020202020204" pitchFamily="34" charset="0"/>
              </a:rPr>
              <a:t>Information in this presentation should help learners to produce “Assignments” on Health and Safety module associated with their apprenticeship studies. </a:t>
            </a:r>
          </a:p>
          <a:p>
            <a:pPr>
              <a:spcAft>
                <a:spcPts val="600"/>
              </a:spcAft>
            </a:pPr>
            <a:r>
              <a:rPr lang="en-GB" sz="1400" dirty="0">
                <a:latin typeface="Arial" panose="020B0604020202020204" pitchFamily="34" charset="0"/>
                <a:cs typeface="Arial" panose="020B0604020202020204" pitchFamily="34" charset="0"/>
              </a:rPr>
              <a:t>Furthermore, it should help learners to look after their precious hearing</a:t>
            </a:r>
            <a:r>
              <a:rPr lang="en-GB"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89503B5-BBC3-487F-A7EF-70AB569E06E3}" type="slidenum">
              <a:rPr lang="en-GB" smtClean="0"/>
              <a:t>2</a:t>
            </a:fld>
            <a:endParaRPr lang="en-GB" dirty="0"/>
          </a:p>
        </p:txBody>
      </p:sp>
    </p:spTree>
    <p:extLst>
      <p:ext uri="{BB962C8B-B14F-4D97-AF65-F5344CB8AC3E}">
        <p14:creationId xmlns:p14="http://schemas.microsoft.com/office/powerpoint/2010/main" val="2949468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827635"/>
          </a:xfrm>
        </p:spPr>
        <p:txBody>
          <a:bodyPr/>
          <a:lstStyle/>
          <a:p>
            <a:r>
              <a:rPr lang="en-GB" sz="14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20</a:t>
            </a:fld>
            <a:endParaRPr lang="en-GB" dirty="0"/>
          </a:p>
        </p:txBody>
      </p:sp>
    </p:spTree>
    <p:extLst>
      <p:ext uri="{BB962C8B-B14F-4D97-AF65-F5344CB8AC3E}">
        <p14:creationId xmlns:p14="http://schemas.microsoft.com/office/powerpoint/2010/main" val="1503783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60848" y="4452257"/>
            <a:ext cx="2448272" cy="911831"/>
          </a:xfrm>
        </p:spPr>
        <p:txBody>
          <a:bodyPr/>
          <a:lstStyle/>
          <a:p>
            <a:r>
              <a:rPr lang="en-GB" b="1" dirty="0">
                <a:solidFill>
                  <a:srgbClr val="00B050"/>
                </a:solidFill>
              </a:rPr>
              <a:t>No Notes</a:t>
            </a:r>
          </a:p>
        </p:txBody>
      </p:sp>
      <p:sp>
        <p:nvSpPr>
          <p:cNvPr id="5" name="Rectangle 4"/>
          <p:cNvSpPr/>
          <p:nvPr/>
        </p:nvSpPr>
        <p:spPr>
          <a:xfrm>
            <a:off x="960420" y="4687806"/>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21</a:t>
            </a:fld>
            <a:endParaRPr lang="en-GB" dirty="0"/>
          </a:p>
        </p:txBody>
      </p:sp>
    </p:spTree>
    <p:extLst>
      <p:ext uri="{BB962C8B-B14F-4D97-AF65-F5344CB8AC3E}">
        <p14:creationId xmlns:p14="http://schemas.microsoft.com/office/powerpoint/2010/main" val="510366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355975"/>
            <a:ext cx="6120680" cy="4329237"/>
          </a:xfrm>
        </p:spPr>
        <p:txBody>
          <a:bodyPr/>
          <a:lstStyle/>
          <a:p>
            <a:r>
              <a:rPr lang="en-GB" dirty="0">
                <a:latin typeface="Arial" panose="020B0604020202020204" pitchFamily="34" charset="0"/>
                <a:cs typeface="Arial" panose="020B0604020202020204" pitchFamily="34" charset="0"/>
              </a:rPr>
              <a:t>We have already learnt that sound travels in waves. The differentiations between sound and noise depends on the listener and the situation.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also learnt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about Rules of Thumb and Situational Awareness Tests for  judging whether a noise problem exists at a workplace. (ii) that employers have legal duties to prevent workers exposure to noise.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order to appreciate the way in which noise exposure could be reduced by engineering methods, we are going to do a few LOcHER experiments.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t>
            </a:r>
            <a:r>
              <a:rPr lang="en-GB" sz="1000" b="1" dirty="0">
                <a:latin typeface="Arial" panose="020B0604020202020204" pitchFamily="34" charset="0"/>
                <a:cs typeface="Arial" panose="020B0604020202020204" pitchFamily="34" charset="0"/>
              </a:rPr>
              <a:t>Tutor’s notes: </a:t>
            </a:r>
            <a:r>
              <a:rPr lang="en-GB" sz="1000" dirty="0">
                <a:latin typeface="Arial" panose="020B0604020202020204" pitchFamily="34" charset="0"/>
                <a:cs typeface="Arial" panose="020B0604020202020204" pitchFamily="34" charset="0"/>
              </a:rPr>
              <a:t>you can buy musical generators from educational materials suppliers. Pan cleaner from a supermarket.</a:t>
            </a:r>
          </a:p>
          <a:p>
            <a:r>
              <a:rPr lang="en-GB" sz="1000" dirty="0">
                <a:latin typeface="Arial" panose="020B0604020202020204" pitchFamily="34" charset="0"/>
                <a:cs typeface="Arial" panose="020B0604020202020204" pitchFamily="34" charset="0"/>
              </a:rPr>
              <a:t>If you can use a noise app to measure noise levels, it will be good for increased engagement and impression.) </a:t>
            </a:r>
            <a:r>
              <a:rPr lang="en-GB" dirty="0">
                <a:latin typeface="Arial" panose="020B0604020202020204" pitchFamily="34" charset="0"/>
                <a:cs typeface="Arial" panose="020B0604020202020204" pitchFamily="34" charset="0"/>
              </a:rPr>
              <a:t>Let learners play with the machine on their desks. Then let them place the pan cleaner on the desk and place the machine on the pan cleaner. Then play the machine. They will very quickly learn about noise insulation.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(when the machine is played, while it is seated directly on the desk, the solid surface amplifies and conducts the music created by the machine. When the pan cleaner (with lots air spaces and irregular weave) is used as insulation, the  music waves created by the machine gets deenergised by the weave and the air spaces, before the waves reach the table. So, a significant reduction in noise levels.  Simple, practical and engaging way to demonstrate noise insulation. </a:t>
            </a:r>
          </a:p>
        </p:txBody>
      </p:sp>
      <p:sp>
        <p:nvSpPr>
          <p:cNvPr id="4" name="Slide Number Placeholder 3"/>
          <p:cNvSpPr>
            <a:spLocks noGrp="1"/>
          </p:cNvSpPr>
          <p:nvPr>
            <p:ph type="sldNum" sz="quarter" idx="5"/>
          </p:nvPr>
        </p:nvSpPr>
        <p:spPr/>
        <p:txBody>
          <a:bodyPr/>
          <a:lstStyle/>
          <a:p>
            <a:fld id="{A89503B5-BBC3-487F-A7EF-70AB569E06E3}" type="slidenum">
              <a:rPr lang="en-GB" smtClean="0"/>
              <a:t>22</a:t>
            </a:fld>
            <a:endParaRPr lang="en-GB" dirty="0"/>
          </a:p>
        </p:txBody>
      </p:sp>
    </p:spTree>
    <p:extLst>
      <p:ext uri="{BB962C8B-B14F-4D97-AF65-F5344CB8AC3E}">
        <p14:creationId xmlns:p14="http://schemas.microsoft.com/office/powerpoint/2010/main" val="3884899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427984"/>
            <a:ext cx="5832648" cy="3573016"/>
          </a:xfrm>
        </p:spPr>
        <p:txBody>
          <a:bodyPr/>
          <a:lstStyle/>
          <a:p>
            <a:r>
              <a:rPr lang="en-GB" b="1" dirty="0">
                <a:latin typeface="Arial" panose="020B0604020202020204" pitchFamily="34" charset="0"/>
                <a:cs typeface="Arial" panose="020B0604020202020204" pitchFamily="34" charset="0"/>
              </a:rPr>
              <a:t>Tutor’s Notes: </a:t>
            </a:r>
            <a:r>
              <a:rPr lang="en-GB" dirty="0">
                <a:latin typeface="Arial" panose="020B0604020202020204" pitchFamily="34" charset="0"/>
                <a:cs typeface="Arial" panose="020B0604020202020204" pitchFamily="34" charset="0"/>
              </a:rPr>
              <a:t>If you can use a noise app to measure noise levels, it will be good for increased engagement, understanding and impression.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a simple way for understanding how noise including impact noise could be reduced.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Here we have a pen and three pieces of felt pads that we use at home to stop furniture moving about or to reduce indentation on carpets and wooden floors.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Using the pen, create an impact noise on a desk or table at two seconds interval. Stop. Now place a felt pad on the table and create impact noise on the felt pad. Learners can hear and understand the significant noise reduction caused by the felt pad. A simple but easy to use demonstration.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(LOcHER is about using simple, safe and easy to demonstrate  approaches to engage learners and to leave a lasting impression so that they can look after their health at work.)</a:t>
            </a:r>
          </a:p>
          <a:p>
            <a:endParaRPr lang="en-GB" sz="9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23</a:t>
            </a:fld>
            <a:endParaRPr lang="en-GB" dirty="0"/>
          </a:p>
        </p:txBody>
      </p:sp>
    </p:spTree>
    <p:extLst>
      <p:ext uri="{BB962C8B-B14F-4D97-AF65-F5344CB8AC3E}">
        <p14:creationId xmlns:p14="http://schemas.microsoft.com/office/powerpoint/2010/main" val="3934098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6712" y="4355976"/>
            <a:ext cx="5256583" cy="4104456"/>
          </a:xfrm>
        </p:spPr>
        <p:txBody>
          <a:bodyPr/>
          <a:lstStyle/>
          <a:p>
            <a:r>
              <a:rPr lang="en-GB" b="1" dirty="0">
                <a:latin typeface="Arial" panose="020B0604020202020204" pitchFamily="34" charset="0"/>
                <a:cs typeface="Arial" panose="020B0604020202020204" pitchFamily="34" charset="0"/>
              </a:rPr>
              <a:t>Tutor’s Notes: </a:t>
            </a:r>
            <a:r>
              <a:rPr lang="en-GB" dirty="0">
                <a:latin typeface="Arial" panose="020B0604020202020204" pitchFamily="34" charset="0"/>
                <a:cs typeface="Arial" panose="020B0604020202020204" pitchFamily="34" charset="0"/>
              </a:rPr>
              <a:t>please  have a number of balloons and a same number of bath sponge or similar.</a:t>
            </a:r>
          </a:p>
          <a:p>
            <a:r>
              <a:rPr lang="en-GB" dirty="0">
                <a:latin typeface="Arial" panose="020B0604020202020204" pitchFamily="34" charset="0"/>
                <a:cs typeface="Arial" panose="020B0604020202020204" pitchFamily="34" charset="0"/>
              </a:rPr>
              <a:t>If you can use a noise app to measure noise levels, it will be good for increased engagement, understanding and impression.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this experiment, learners will be introduced to sound insulation when using compressed air.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Here learners will inflate a balloon, then let the air out while the balloon neck is widely open (while holding the balloon carefully, otherwise it will fly off). This action will let the air escape. The noise created will be much less because air is escaping through a fully open neck.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the next round, blow the balloon and keep the neck open as a fine slit opening while the air is escaping. This time the level of noise will be much greater than the previous occasion.</a:t>
            </a:r>
          </a:p>
          <a:p>
            <a:r>
              <a:rPr lang="en-GB" dirty="0">
                <a:latin typeface="Arial" panose="020B0604020202020204" pitchFamily="34" charset="0"/>
                <a:cs typeface="Arial" panose="020B0604020202020204" pitchFamily="34" charset="0"/>
              </a:rPr>
              <a:t>In the third round, blow the balloon, and repeat the action as in second round while the air escapes through the sponge. It means that much of the noise energy is absorbed by the sponge material and the air spaces in it.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will now see this approach in real life applications</a:t>
            </a:r>
            <a:r>
              <a:rPr lang="en-GB" sz="14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A89503B5-BBC3-487F-A7EF-70AB569E06E3}" type="slidenum">
              <a:rPr lang="en-GB" smtClean="0"/>
              <a:t>24</a:t>
            </a:fld>
            <a:endParaRPr lang="en-GB" dirty="0"/>
          </a:p>
        </p:txBody>
      </p:sp>
    </p:spTree>
    <p:extLst>
      <p:ext uri="{BB962C8B-B14F-4D97-AF65-F5344CB8AC3E}">
        <p14:creationId xmlns:p14="http://schemas.microsoft.com/office/powerpoint/2010/main" val="305284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56792" y="4572000"/>
            <a:ext cx="3744416" cy="4113212"/>
          </a:xfrm>
        </p:spPr>
        <p:txBody>
          <a:bodyPr/>
          <a:lstStyle/>
          <a:p>
            <a:r>
              <a:rPr lang="en-GB" sz="1400" dirty="0">
                <a:latin typeface="Arial" panose="020B0604020202020204" pitchFamily="34" charset="0"/>
                <a:cs typeface="Arial" panose="020B0604020202020204" pitchFamily="34" charset="0"/>
              </a:rPr>
              <a:t>This slide is for you to get a quick understanding that noise at work can be managed using simple practical approaches.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Would you consider this grinder as a ready-to-use and in effective condition for you to use. </a:t>
            </a:r>
          </a:p>
        </p:txBody>
      </p:sp>
      <p:sp>
        <p:nvSpPr>
          <p:cNvPr id="4" name="Slide Number Placeholder 3"/>
          <p:cNvSpPr>
            <a:spLocks noGrp="1"/>
          </p:cNvSpPr>
          <p:nvPr>
            <p:ph type="sldNum" sz="quarter" idx="5"/>
          </p:nvPr>
        </p:nvSpPr>
        <p:spPr/>
        <p:txBody>
          <a:bodyPr/>
          <a:lstStyle/>
          <a:p>
            <a:fld id="{A89503B5-BBC3-487F-A7EF-70AB569E06E3}" type="slidenum">
              <a:rPr lang="en-GB" smtClean="0"/>
              <a:t>25</a:t>
            </a:fld>
            <a:endParaRPr lang="en-GB" dirty="0"/>
          </a:p>
        </p:txBody>
      </p:sp>
    </p:spTree>
    <p:extLst>
      <p:ext uri="{BB962C8B-B14F-4D97-AF65-F5344CB8AC3E}">
        <p14:creationId xmlns:p14="http://schemas.microsoft.com/office/powerpoint/2010/main" val="1645486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53952" y="4364546"/>
            <a:ext cx="3847256" cy="2583718"/>
          </a:xfrm>
        </p:spPr>
        <p:txBody>
          <a:bodyPr/>
          <a:lstStyle/>
          <a:p>
            <a:r>
              <a:rPr lang="en-GB" sz="1400" dirty="0">
                <a:latin typeface="Arial" panose="020B0604020202020204" pitchFamily="34" charset="0"/>
                <a:cs typeface="Arial" panose="020B0604020202020204" pitchFamily="34" charset="0"/>
              </a:rPr>
              <a:t>This slide is for you to get a quick understanding that noise at work can be managed using simple practical approaches.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26</a:t>
            </a:fld>
            <a:endParaRPr lang="en-GB" dirty="0"/>
          </a:p>
        </p:txBody>
      </p:sp>
    </p:spTree>
    <p:extLst>
      <p:ext uri="{BB962C8B-B14F-4D97-AF65-F5344CB8AC3E}">
        <p14:creationId xmlns:p14="http://schemas.microsoft.com/office/powerpoint/2010/main" val="207799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1600" y="4400549"/>
            <a:ext cx="4217640" cy="2619723"/>
          </a:xfrm>
        </p:spPr>
        <p:txBody>
          <a:bodyPr/>
          <a:lstStyle/>
          <a:p>
            <a:r>
              <a:rPr lang="en-GB" sz="1400" dirty="0">
                <a:latin typeface="Arial" panose="020B0604020202020204" pitchFamily="34" charset="0"/>
                <a:cs typeface="Arial" panose="020B0604020202020204" pitchFamily="34" charset="0"/>
              </a:rPr>
              <a:t>This slide is for you to get a quick understanding that noise at work can be managed using simple practical approaches.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27</a:t>
            </a:fld>
            <a:endParaRPr lang="en-GB" dirty="0"/>
          </a:p>
        </p:txBody>
      </p:sp>
    </p:spTree>
    <p:extLst>
      <p:ext uri="{BB962C8B-B14F-4D97-AF65-F5344CB8AC3E}">
        <p14:creationId xmlns:p14="http://schemas.microsoft.com/office/powerpoint/2010/main" val="852611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1600" y="4355976"/>
            <a:ext cx="4114800" cy="3770311"/>
          </a:xfrm>
        </p:spPr>
        <p:txBody>
          <a:bodyPr/>
          <a:lstStyle/>
          <a:p>
            <a:r>
              <a:rPr lang="en-GB" sz="1400" dirty="0">
                <a:latin typeface="Arial" panose="020B0604020202020204" pitchFamily="34" charset="0"/>
                <a:cs typeface="Arial" panose="020B0604020202020204" pitchFamily="34" charset="0"/>
              </a:rPr>
              <a:t>This slide is for you to get a quick understanding that noise at work can be managed using simple practical approaches. </a:t>
            </a:r>
          </a:p>
          <a:p>
            <a:endParaRPr lang="en-GB" sz="14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28</a:t>
            </a:fld>
            <a:endParaRPr lang="en-GB" dirty="0"/>
          </a:p>
        </p:txBody>
      </p:sp>
    </p:spTree>
    <p:extLst>
      <p:ext uri="{BB962C8B-B14F-4D97-AF65-F5344CB8AC3E}">
        <p14:creationId xmlns:p14="http://schemas.microsoft.com/office/powerpoint/2010/main" val="3188718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78584" y="4860032"/>
            <a:ext cx="4438648" cy="4030696"/>
          </a:xfrm>
        </p:spPr>
        <p:txBody>
          <a:bodyPr/>
          <a:lstStyle/>
          <a:p>
            <a:endParaRPr lang="en-GB" sz="1400" dirty="0">
              <a:latin typeface="Arial" panose="020B0604020202020204" pitchFamily="34" charset="0"/>
              <a:cs typeface="Arial" panose="020B0604020202020204" pitchFamily="34" charset="0"/>
            </a:endParaRPr>
          </a:p>
          <a:p>
            <a:endParaRPr lang="en-GB" b="1" dirty="0">
              <a:solidFill>
                <a:srgbClr val="00B050"/>
              </a:solidFill>
            </a:endParaRPr>
          </a:p>
        </p:txBody>
      </p:sp>
      <p:sp>
        <p:nvSpPr>
          <p:cNvPr id="5" name="Rectangle 4"/>
          <p:cNvSpPr/>
          <p:nvPr/>
        </p:nvSpPr>
        <p:spPr>
          <a:xfrm>
            <a:off x="960420" y="4687806"/>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29</a:t>
            </a:fld>
            <a:endParaRPr lang="en-GB" dirty="0"/>
          </a:p>
        </p:txBody>
      </p:sp>
    </p:spTree>
    <p:extLst>
      <p:ext uri="{BB962C8B-B14F-4D97-AF65-F5344CB8AC3E}">
        <p14:creationId xmlns:p14="http://schemas.microsoft.com/office/powerpoint/2010/main" val="152985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6712" y="4400549"/>
            <a:ext cx="4824536" cy="4284664"/>
          </a:xfrm>
        </p:spPr>
        <p:txBody>
          <a:bodyPr/>
          <a:lstStyle/>
          <a:p>
            <a:r>
              <a:rPr lang="en-GB" sz="1400" dirty="0">
                <a:latin typeface="Arial" panose="020B0604020202020204" pitchFamily="34" charset="0"/>
                <a:cs typeface="Arial" panose="020B0604020202020204" pitchFamily="34" charset="0"/>
              </a:rPr>
              <a:t>This personal story, published by the Health and Safety Executive (HSE), is a reminder to all of us about the need to:</a:t>
            </a:r>
          </a:p>
          <a:p>
            <a:pPr marL="285750" indent="-285750">
              <a:buFont typeface="Courier New" panose="02070309020205020404" pitchFamily="49" charset="0"/>
              <a:buChar char="o"/>
            </a:pPr>
            <a:r>
              <a:rPr lang="en-GB" sz="1400" dirty="0">
                <a:latin typeface="Arial" panose="020B0604020202020204" pitchFamily="34" charset="0"/>
                <a:cs typeface="Arial" panose="020B0604020202020204" pitchFamily="34" charset="0"/>
              </a:rPr>
              <a:t>look after our hearing at work and </a:t>
            </a:r>
          </a:p>
          <a:p>
            <a:pPr marL="285750" indent="-285750">
              <a:buFont typeface="Courier New" panose="02070309020205020404" pitchFamily="49" charset="0"/>
              <a:buChar char="o"/>
            </a:pPr>
            <a:r>
              <a:rPr lang="en-GB" sz="1400" dirty="0">
                <a:latin typeface="Arial" panose="020B0604020202020204" pitchFamily="34" charset="0"/>
                <a:cs typeface="Arial" panose="020B0604020202020204" pitchFamily="34" charset="0"/>
              </a:rPr>
              <a:t>take precautions to minimise the risk of noise related hearing damage known as Noise Induced Hearing Loss (NIHL).</a:t>
            </a:r>
          </a:p>
          <a:p>
            <a:endParaRPr lang="en-GB" sz="1400" dirty="0">
              <a:latin typeface="Arial" panose="020B0604020202020204" pitchFamily="34" charset="0"/>
              <a:cs typeface="Arial" panose="020B0604020202020204" pitchFamily="34" charset="0"/>
            </a:endParaRPr>
          </a:p>
          <a:p>
            <a:r>
              <a:rPr lang="en-GB" sz="1400" b="1" dirty="0">
                <a:solidFill>
                  <a:srgbClr val="0070C0"/>
                </a:solidFill>
                <a:latin typeface="Arial" panose="020B0604020202020204" pitchFamily="34" charset="0"/>
                <a:cs typeface="Arial" panose="020B0604020202020204" pitchFamily="34" charset="0"/>
              </a:rPr>
              <a:t>LOcHER Hands On:</a:t>
            </a:r>
          </a:p>
          <a:p>
            <a:r>
              <a:rPr lang="en-GB" sz="1400" dirty="0">
                <a:latin typeface="Arial" panose="020B0604020202020204" pitchFamily="34" charset="0"/>
                <a:cs typeface="Arial" panose="020B0604020202020204" pitchFamily="34" charset="0"/>
              </a:rPr>
              <a:t>What simple action could have been taken by the dyer’s employer to prevent noise induced hearing loss?</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(Tutors’ Notes: </a:t>
            </a:r>
            <a:r>
              <a:rPr lang="en-GB" sz="1400" dirty="0">
                <a:latin typeface="Arial" panose="020B0604020202020204" pitchFamily="34" charset="0"/>
                <a:cs typeface="Arial" panose="020B0604020202020204" pitchFamily="34" charset="0"/>
              </a:rPr>
              <a:t>please let learners explore options. Answers might be: ear plugs, ear muffs, screens, robots etc.)</a:t>
            </a:r>
          </a:p>
          <a:p>
            <a:r>
              <a:rPr lang="en-GB" sz="1400" b="1" i="1" dirty="0">
                <a:latin typeface="Arial" panose="020B0604020202020204" pitchFamily="34" charset="0"/>
                <a:cs typeface="Arial" panose="020B0604020202020204" pitchFamily="34" charset="0"/>
              </a:rPr>
              <a:t>A simple solution </a:t>
            </a:r>
            <a:r>
              <a:rPr lang="en-GB" sz="1400" i="1" dirty="0">
                <a:latin typeface="Arial" panose="020B0604020202020204" pitchFamily="34" charset="0"/>
                <a:cs typeface="Arial" panose="020B0604020202020204" pitchFamily="34" charset="0"/>
              </a:rPr>
              <a:t>– a hearing protector.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latin typeface="Arial" panose="020B0604020202020204" pitchFamily="34" charset="0"/>
                <a:cs typeface="Arial" panose="020B0604020202020204" pitchFamily="34" charset="0"/>
              </a:rPr>
              <a:t>Hearing loss to this dyer could have been prevented, if  his employer provided a suitable hearing protector (and the dyer using it correctly.)</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3</a:t>
            </a:fld>
            <a:endParaRPr lang="en-GB" dirty="0"/>
          </a:p>
        </p:txBody>
      </p:sp>
    </p:spTree>
    <p:extLst>
      <p:ext uri="{BB962C8B-B14F-4D97-AF65-F5344CB8AC3E}">
        <p14:creationId xmlns:p14="http://schemas.microsoft.com/office/powerpoint/2010/main" val="2387916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051771"/>
          </a:xfrm>
        </p:spPr>
        <p:txBody>
          <a:bodyPr/>
          <a:lstStyle/>
          <a:p>
            <a:r>
              <a:rPr lang="en-GB" dirty="0">
                <a:latin typeface="Arial" panose="020B0604020202020204" pitchFamily="34" charset="0"/>
                <a:cs typeface="Arial" panose="020B0604020202020204" pitchFamily="34" charset="0"/>
              </a:rPr>
              <a:t>This slide describes where hearing protectors may be used.</a:t>
            </a:r>
          </a:p>
          <a:p>
            <a:endParaRPr lang="en-GB" b="1" dirty="0">
              <a:latin typeface="Arial" panose="020B0604020202020204" pitchFamily="34" charset="0"/>
              <a:cs typeface="Arial" panose="020B0604020202020204" pitchFamily="34" charset="0"/>
            </a:endParaRPr>
          </a:p>
          <a:p>
            <a:r>
              <a:rPr lang="en-GB" altLang="en-US" b="1" dirty="0">
                <a:solidFill>
                  <a:srgbClr val="FF0000"/>
                </a:solidFill>
                <a:latin typeface="Arial" panose="020B0604020202020204" pitchFamily="34" charset="0"/>
                <a:cs typeface="Arial" panose="020B0604020202020204" pitchFamily="34" charset="0"/>
              </a:rPr>
              <a:t>As</a:t>
            </a:r>
            <a:r>
              <a:rPr lang="en-GB" altLang="en-US" b="1" dirty="0">
                <a:latin typeface="Arial" panose="020B0604020202020204" pitchFamily="34" charset="0"/>
                <a:cs typeface="Arial" panose="020B0604020202020204" pitchFamily="34" charset="0"/>
              </a:rPr>
              <a:t> </a:t>
            </a:r>
            <a:r>
              <a:rPr lang="en-GB" altLang="en-US" b="1" dirty="0">
                <a:solidFill>
                  <a:srgbClr val="C00000"/>
                </a:solidFill>
                <a:latin typeface="Arial" panose="020B0604020202020204" pitchFamily="34" charset="0"/>
                <a:cs typeface="Arial" panose="020B0604020202020204" pitchFamily="34" charset="0"/>
              </a:rPr>
              <a:t>a</a:t>
            </a:r>
            <a:r>
              <a:rPr lang="en-GB" altLang="en-US" b="1" dirty="0">
                <a:solidFill>
                  <a:srgbClr val="00B0F0"/>
                </a:solidFill>
                <a:latin typeface="Arial" panose="020B0604020202020204" pitchFamily="34" charset="0"/>
                <a:cs typeface="Arial" panose="020B0604020202020204" pitchFamily="34" charset="0"/>
              </a:rPr>
              <a:t> </a:t>
            </a:r>
            <a:r>
              <a:rPr lang="en-GB" altLang="en-US" b="1" dirty="0">
                <a:solidFill>
                  <a:srgbClr val="C00000"/>
                </a:solidFill>
                <a:latin typeface="Arial" panose="020B0604020202020204" pitchFamily="34" charset="0"/>
                <a:cs typeface="Arial" panose="020B0604020202020204" pitchFamily="34" charset="0"/>
              </a:rPr>
              <a:t>temporary measure</a:t>
            </a:r>
            <a:r>
              <a:rPr lang="en-GB" altLang="en-US" b="1" dirty="0">
                <a:solidFill>
                  <a:srgbClr val="00B0F0"/>
                </a:solidFill>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while noise control is being implemented. It means that employer is in the process of implementing other control measures and hearing protector is used in the mean time.</a:t>
            </a:r>
          </a:p>
          <a:p>
            <a:endParaRPr lang="en-GB" altLang="en-US" dirty="0">
              <a:latin typeface="Arial" panose="020B0604020202020204" pitchFamily="34" charset="0"/>
              <a:cs typeface="Arial" panose="020B0604020202020204" pitchFamily="34" charset="0"/>
            </a:endParaRPr>
          </a:p>
          <a:p>
            <a:r>
              <a:rPr lang="en-GB" altLang="en-US" b="1" dirty="0">
                <a:solidFill>
                  <a:srgbClr val="C00000"/>
                </a:solidFill>
                <a:latin typeface="Arial" panose="020B0604020202020204" pitchFamily="34" charset="0"/>
                <a:cs typeface="Arial" panose="020B0604020202020204" pitchFamily="34" charset="0"/>
              </a:rPr>
              <a:t>To reduce residual noise exposure risk </a:t>
            </a:r>
            <a:r>
              <a:rPr lang="en-GB" altLang="en-US" dirty="0">
                <a:latin typeface="Arial" panose="020B0604020202020204" pitchFamily="34" charset="0"/>
                <a:cs typeface="Arial" panose="020B0604020202020204" pitchFamily="34" charset="0"/>
              </a:rPr>
              <a:t>that is present after implementing noise control measures. In some industries, engineering control measures will not on their own will be enough to minimise the risk of NIHL. In these circumstances. Hearing protector will be needed. For example, in many food production line. </a:t>
            </a:r>
          </a:p>
          <a:p>
            <a:endParaRPr lang="en-GB" altLang="en-US" dirty="0">
              <a:latin typeface="Arial" panose="020B0604020202020204" pitchFamily="34" charset="0"/>
              <a:cs typeface="Arial" panose="020B0604020202020204" pitchFamily="34" charset="0"/>
            </a:endParaRPr>
          </a:p>
          <a:p>
            <a:r>
              <a:rPr lang="en-GB" altLang="en-US" b="1" dirty="0">
                <a:solidFill>
                  <a:srgbClr val="C00000"/>
                </a:solidFill>
                <a:latin typeface="Arial" panose="020B0604020202020204" pitchFamily="34" charset="0"/>
                <a:cs typeface="Arial" panose="020B0604020202020204" pitchFamily="34" charset="0"/>
              </a:rPr>
              <a:t>where noise exposure </a:t>
            </a:r>
            <a:r>
              <a:rPr lang="en-GB" altLang="en-US" b="1" dirty="0">
                <a:solidFill>
                  <a:srgbClr val="00B0F0"/>
                </a:solidFill>
                <a:latin typeface="Arial" panose="020B0604020202020204" pitchFamily="34" charset="0"/>
                <a:cs typeface="Arial" panose="020B0604020202020204" pitchFamily="34" charset="0"/>
              </a:rPr>
              <a:t>is as low as reasonably practicable but still </a:t>
            </a:r>
            <a:r>
              <a:rPr lang="en-GB" altLang="en-US" b="1" dirty="0">
                <a:solidFill>
                  <a:srgbClr val="C00000"/>
                </a:solidFill>
                <a:latin typeface="Arial" panose="020B0604020202020204" pitchFamily="34" charset="0"/>
                <a:cs typeface="Arial" panose="020B0604020202020204" pitchFamily="34" charset="0"/>
              </a:rPr>
              <a:t>above the upper exposure action value. </a:t>
            </a:r>
            <a:r>
              <a:rPr lang="en-GB" altLang="en-US" dirty="0">
                <a:latin typeface="Arial" panose="020B0604020202020204" pitchFamily="34" charset="0"/>
                <a:cs typeface="Arial" panose="020B0604020202020204" pitchFamily="34" charset="0"/>
              </a:rPr>
              <a:t>For example, when using  a modern “Jack-Hammer” with time limitation on use. </a:t>
            </a:r>
            <a:endParaRPr lang="en-GB" altLang="en-US" b="1" dirty="0">
              <a:solidFill>
                <a:srgbClr val="C00000"/>
              </a:solidFill>
              <a:latin typeface="Arial" panose="020B0604020202020204" pitchFamily="34" charset="0"/>
              <a:cs typeface="Arial" panose="020B0604020202020204" pitchFamily="34" charset="0"/>
            </a:endParaRPr>
          </a:p>
          <a:p>
            <a:endParaRPr lang="en-GB" altLang="en-US" sz="1000" dirty="0">
              <a:latin typeface="Arial" panose="020B0604020202020204" pitchFamily="34" charset="0"/>
              <a:cs typeface="Arial" panose="020B0604020202020204" pitchFamily="34" charset="0"/>
            </a:endParaRPr>
          </a:p>
          <a:p>
            <a:r>
              <a:rPr lang="en-GB" altLang="en-US" sz="1000" dirty="0">
                <a:latin typeface="Arial" panose="020B0604020202020204" pitchFamily="34" charset="0"/>
                <a:cs typeface="Arial" panose="020B0604020202020204" pitchFamily="34" charset="0"/>
              </a:rPr>
              <a:t>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30</a:t>
            </a:fld>
            <a:endParaRPr lang="en-GB" dirty="0"/>
          </a:p>
        </p:txBody>
      </p:sp>
    </p:spTree>
    <p:extLst>
      <p:ext uri="{BB962C8B-B14F-4D97-AF65-F5344CB8AC3E}">
        <p14:creationId xmlns:p14="http://schemas.microsoft.com/office/powerpoint/2010/main" val="1728136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323579"/>
          </a:xfrm>
        </p:spPr>
        <p:txBody>
          <a:bodyPr/>
          <a:lstStyle/>
          <a:p>
            <a:r>
              <a:rPr lang="en-GB" sz="1400" dirty="0">
                <a:latin typeface="Arial" panose="020B0604020202020204" pitchFamily="34" charset="0"/>
                <a:cs typeface="Arial" panose="020B0604020202020204" pitchFamily="34" charset="0"/>
              </a:rPr>
              <a:t>Although lots of people use hearing protectors at work, a large number of people are not benefiting from the use of hearing protectors.</a:t>
            </a:r>
          </a:p>
          <a:p>
            <a:r>
              <a:rPr lang="en-GB" sz="1400" dirty="0">
                <a:latin typeface="Arial" panose="020B0604020202020204" pitchFamily="34" charset="0"/>
                <a:cs typeface="Arial" panose="020B0604020202020204" pitchFamily="34" charset="0"/>
              </a:rPr>
              <a:t>The reasons for this is mainly due to incorrect use.</a:t>
            </a:r>
          </a:p>
          <a:p>
            <a:r>
              <a:rPr lang="en-GB" sz="1400" dirty="0">
                <a:latin typeface="Arial" panose="020B0604020202020204" pitchFamily="34" charset="0"/>
                <a:cs typeface="Arial" panose="020B0604020202020204" pitchFamily="34" charset="0"/>
              </a:rPr>
              <a:t>Examples are listed in this slide.</a:t>
            </a:r>
          </a:p>
        </p:txBody>
      </p:sp>
      <p:sp>
        <p:nvSpPr>
          <p:cNvPr id="4" name="Slide Number Placeholder 3"/>
          <p:cNvSpPr>
            <a:spLocks noGrp="1"/>
          </p:cNvSpPr>
          <p:nvPr>
            <p:ph type="sldNum" sz="quarter" idx="5"/>
          </p:nvPr>
        </p:nvSpPr>
        <p:spPr/>
        <p:txBody>
          <a:bodyPr/>
          <a:lstStyle/>
          <a:p>
            <a:fld id="{A89503B5-BBC3-487F-A7EF-70AB569E06E3}" type="slidenum">
              <a:rPr lang="en-GB" smtClean="0"/>
              <a:t>31</a:t>
            </a:fld>
            <a:endParaRPr lang="en-GB" dirty="0"/>
          </a:p>
        </p:txBody>
      </p:sp>
    </p:spTree>
    <p:extLst>
      <p:ext uri="{BB962C8B-B14F-4D97-AF65-F5344CB8AC3E}">
        <p14:creationId xmlns:p14="http://schemas.microsoft.com/office/powerpoint/2010/main" val="2910164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551512" cy="4059883"/>
          </a:xfrm>
        </p:spPr>
        <p:txBody>
          <a:bodyPr/>
          <a:lstStyle/>
          <a:p>
            <a:r>
              <a:rPr lang="en-GB" sz="1400" b="1" dirty="0">
                <a:solidFill>
                  <a:srgbClr val="00B0F0"/>
                </a:solidFill>
                <a:latin typeface="Arial" panose="020B0604020202020204" pitchFamily="34" charset="0"/>
                <a:cs typeface="Arial" panose="020B0604020202020204" pitchFamily="34" charset="0"/>
              </a:rPr>
              <a:t>LOcHER Hands On:</a:t>
            </a:r>
          </a:p>
          <a:p>
            <a:r>
              <a:rPr lang="en-GB" sz="1400" dirty="0">
                <a:latin typeface="Arial" panose="020B0604020202020204" pitchFamily="34" charset="0"/>
                <a:cs typeface="Arial" panose="020B0604020202020204" pitchFamily="34" charset="0"/>
              </a:rPr>
              <a:t>What are the issues here in terms of incorrect use of hearing protectors.</a:t>
            </a:r>
          </a:p>
          <a:p>
            <a:r>
              <a:rPr lang="en-GB" sz="1400" dirty="0">
                <a:latin typeface="Arial" panose="020B0604020202020204" pitchFamily="34" charset="0"/>
                <a:cs typeface="Arial" panose="020B0604020202020204" pitchFamily="34" charset="0"/>
              </a:rPr>
              <a:t>What are your thoughts? Then look at the answers below.</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 Ear plug not inserted correctly. It should be rolled tightly and fully inserted in the ear cannel</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B. Earmuffs holder is not in the correct place and the muffs are worn over the hood. It means that the muffs ware not going to provide a tight seal. Noise will leak past the seals.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C. Earmuffs are worn over clothing and the RPE straps are in the way of earmuff seal.</a:t>
            </a:r>
          </a:p>
          <a:p>
            <a:endParaRPr lang="en-GB" sz="1000" dirty="0">
              <a:latin typeface="Arial" panose="020B0604020202020204" pitchFamily="34" charset="0"/>
              <a:cs typeface="Arial" panose="020B0604020202020204" pitchFamily="34" charset="0"/>
            </a:endParaRPr>
          </a:p>
          <a:p>
            <a:pPr marL="285750" indent="-285750">
              <a:buAutoNum type="romanLcParenBoth"/>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32</a:t>
            </a:fld>
            <a:endParaRPr lang="en-GB" dirty="0"/>
          </a:p>
        </p:txBody>
      </p:sp>
    </p:spTree>
    <p:extLst>
      <p:ext uri="{BB962C8B-B14F-4D97-AF65-F5344CB8AC3E}">
        <p14:creationId xmlns:p14="http://schemas.microsoft.com/office/powerpoint/2010/main" val="2733533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704" y="4452257"/>
            <a:ext cx="5355642" cy="1775927"/>
          </a:xfrm>
        </p:spPr>
        <p:txBody>
          <a:bodyPr/>
          <a:lstStyle/>
          <a:p>
            <a:endParaRPr lang="en-GB" b="1" dirty="0"/>
          </a:p>
          <a:p>
            <a:r>
              <a:rPr lang="en-GB" b="1" dirty="0"/>
              <a:t>This slide summarises helpful points to help you look after your hearing at work</a:t>
            </a:r>
          </a:p>
        </p:txBody>
      </p:sp>
      <p:sp>
        <p:nvSpPr>
          <p:cNvPr id="5" name="Rectangle 4"/>
          <p:cNvSpPr/>
          <p:nvPr/>
        </p:nvSpPr>
        <p:spPr>
          <a:xfrm>
            <a:off x="960420" y="4687806"/>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33</a:t>
            </a:fld>
            <a:endParaRPr lang="en-GB" dirty="0"/>
          </a:p>
        </p:txBody>
      </p:sp>
    </p:spTree>
    <p:extLst>
      <p:ext uri="{BB962C8B-B14F-4D97-AF65-F5344CB8AC3E}">
        <p14:creationId xmlns:p14="http://schemas.microsoft.com/office/powerpoint/2010/main" val="1506673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pPr marL="285750" indent="-285750">
              <a:buAutoNum type="romanLcParenBoth"/>
            </a:pPr>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34</a:t>
            </a:fld>
            <a:endParaRPr lang="en-GB" dirty="0"/>
          </a:p>
        </p:txBody>
      </p:sp>
    </p:spTree>
    <p:extLst>
      <p:ext uri="{BB962C8B-B14F-4D97-AF65-F5344CB8AC3E}">
        <p14:creationId xmlns:p14="http://schemas.microsoft.com/office/powerpoint/2010/main" val="1674999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endParaRPr lang="en-GB" sz="1000" dirty="0">
              <a:latin typeface="Arial" panose="020B0604020202020204" pitchFamily="34" charset="0"/>
              <a:cs typeface="Arial" panose="020B0604020202020204" pitchFamily="34" charset="0"/>
            </a:endParaRPr>
          </a:p>
          <a:p>
            <a:pPr marL="285750" indent="-285750">
              <a:buAutoNum type="romanLcParenBoth"/>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35</a:t>
            </a:fld>
            <a:endParaRPr lang="en-GB" dirty="0"/>
          </a:p>
        </p:txBody>
      </p:sp>
    </p:spTree>
    <p:extLst>
      <p:ext uri="{BB962C8B-B14F-4D97-AF65-F5344CB8AC3E}">
        <p14:creationId xmlns:p14="http://schemas.microsoft.com/office/powerpoint/2010/main" val="1059978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pPr marL="285750" indent="-285750">
              <a:buAutoNum type="romanLcParenBoth"/>
            </a:pPr>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36</a:t>
            </a:fld>
            <a:endParaRPr lang="en-GB" dirty="0"/>
          </a:p>
        </p:txBody>
      </p:sp>
    </p:spTree>
    <p:extLst>
      <p:ext uri="{BB962C8B-B14F-4D97-AF65-F5344CB8AC3E}">
        <p14:creationId xmlns:p14="http://schemas.microsoft.com/office/powerpoint/2010/main" val="2826098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6712" y="4572000"/>
            <a:ext cx="5486400" cy="1467595"/>
          </a:xfrm>
        </p:spPr>
        <p:txBody>
          <a:bodyPr/>
          <a:lstStyle/>
          <a:p>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37</a:t>
            </a:fld>
            <a:endParaRPr lang="en-GB" dirty="0"/>
          </a:p>
        </p:txBody>
      </p:sp>
    </p:spTree>
    <p:extLst>
      <p:ext uri="{BB962C8B-B14F-4D97-AF65-F5344CB8AC3E}">
        <p14:creationId xmlns:p14="http://schemas.microsoft.com/office/powerpoint/2010/main" val="1218883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pPr marL="285750" indent="-285750">
              <a:buAutoNum type="romanLcParenBoth"/>
            </a:pPr>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38</a:t>
            </a:fld>
            <a:endParaRPr lang="en-GB" dirty="0"/>
          </a:p>
        </p:txBody>
      </p:sp>
    </p:spTree>
    <p:extLst>
      <p:ext uri="{BB962C8B-B14F-4D97-AF65-F5344CB8AC3E}">
        <p14:creationId xmlns:p14="http://schemas.microsoft.com/office/powerpoint/2010/main" val="3550123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pPr marL="285750" indent="-285750">
              <a:buAutoNum type="romanLcParenBoth"/>
            </a:pPr>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39</a:t>
            </a:fld>
            <a:endParaRPr lang="en-GB" dirty="0"/>
          </a:p>
        </p:txBody>
      </p:sp>
    </p:spTree>
    <p:extLst>
      <p:ext uri="{BB962C8B-B14F-4D97-AF65-F5344CB8AC3E}">
        <p14:creationId xmlns:p14="http://schemas.microsoft.com/office/powerpoint/2010/main" val="422006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68760" y="4400549"/>
            <a:ext cx="4392488" cy="3987875"/>
          </a:xfrm>
        </p:spPr>
        <p:txBody>
          <a:bodyPr/>
          <a:lstStyle/>
          <a:p>
            <a:r>
              <a:rPr lang="en-GB" sz="1400" b="1" dirty="0">
                <a:latin typeface="Arial" panose="020B0604020202020204" pitchFamily="34" charset="0"/>
                <a:cs typeface="Arial" panose="020B0604020202020204" pitchFamily="34" charset="0"/>
              </a:rPr>
              <a:t>Notes: </a:t>
            </a:r>
            <a:r>
              <a:rPr lang="en-GB" sz="1400" dirty="0">
                <a:latin typeface="Arial" panose="020B0604020202020204" pitchFamily="34" charset="0"/>
                <a:cs typeface="Arial" panose="020B0604020202020204" pitchFamily="34" charset="0"/>
              </a:rPr>
              <a:t>This audio-visual demonstration is based on the information obtained following an extensive and detailed research by the University of Southampton and other researchers.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LOcHER demonstration shows the effects of progressive Noise Induced Hearing Loss (NIHL) over a period.</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At the early stages of NIHL, it might seem that things are okay. As the NIHL becomes progressive, one would loose the precious hearing, resulting in many consequences such as difficulty to hear television or traffic noise. </a:t>
            </a:r>
            <a:r>
              <a:rPr lang="en-GB" sz="1400" dirty="0">
                <a:highlight>
                  <a:srgbClr val="FFFF00"/>
                </a:highlight>
                <a:latin typeface="Arial" panose="020B0604020202020204" pitchFamily="34" charset="0"/>
                <a:cs typeface="Arial" panose="020B0604020202020204" pitchFamily="34" charset="0"/>
              </a:rPr>
              <a:t>Play the YouTube video.</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 Part 2, we will look at the differences between sound and noise.</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4</a:t>
            </a:fld>
            <a:endParaRPr lang="en-GB" dirty="0"/>
          </a:p>
        </p:txBody>
      </p:sp>
    </p:spTree>
    <p:extLst>
      <p:ext uri="{BB962C8B-B14F-4D97-AF65-F5344CB8AC3E}">
        <p14:creationId xmlns:p14="http://schemas.microsoft.com/office/powerpoint/2010/main" val="2410614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40</a:t>
            </a:fld>
            <a:endParaRPr lang="en-GB" dirty="0"/>
          </a:p>
        </p:txBody>
      </p:sp>
    </p:spTree>
    <p:extLst>
      <p:ext uri="{BB962C8B-B14F-4D97-AF65-F5344CB8AC3E}">
        <p14:creationId xmlns:p14="http://schemas.microsoft.com/office/powerpoint/2010/main" val="2603484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pPr marL="285750" indent="-285750">
              <a:buAutoNum type="romanLcParenBoth"/>
            </a:pPr>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41</a:t>
            </a:fld>
            <a:endParaRPr lang="en-GB" dirty="0"/>
          </a:p>
        </p:txBody>
      </p:sp>
    </p:spTree>
    <p:extLst>
      <p:ext uri="{BB962C8B-B14F-4D97-AF65-F5344CB8AC3E}">
        <p14:creationId xmlns:p14="http://schemas.microsoft.com/office/powerpoint/2010/main" val="18865966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endParaRPr lang="en-GB" sz="1000" dirty="0">
              <a:latin typeface="Arial" panose="020B0604020202020204" pitchFamily="34" charset="0"/>
              <a:cs typeface="Arial" panose="020B0604020202020204" pitchFamily="34" charset="0"/>
            </a:endParaRPr>
          </a:p>
          <a:p>
            <a:pPr marL="285750" indent="-285750">
              <a:buAutoNum type="romanLcParenBoth"/>
            </a:pPr>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42</a:t>
            </a:fld>
            <a:endParaRPr lang="en-GB" dirty="0"/>
          </a:p>
        </p:txBody>
      </p:sp>
    </p:spTree>
    <p:extLst>
      <p:ext uri="{BB962C8B-B14F-4D97-AF65-F5344CB8AC3E}">
        <p14:creationId xmlns:p14="http://schemas.microsoft.com/office/powerpoint/2010/main" val="3936264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r>
              <a:rPr lang="en-GB" sz="1000" dirty="0">
                <a:latin typeface="Arial" panose="020B0604020202020204" pitchFamily="34" charset="0"/>
                <a:cs typeface="Arial" panose="020B0604020202020204" pitchFamily="34" charset="0"/>
              </a:rPr>
              <a:t>No notes</a:t>
            </a:r>
          </a:p>
          <a:p>
            <a:pPr marL="285750" indent="-285750">
              <a:buAutoNum type="romanLcParenBoth"/>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43</a:t>
            </a:fld>
            <a:endParaRPr lang="en-GB" dirty="0"/>
          </a:p>
        </p:txBody>
      </p:sp>
    </p:spTree>
    <p:extLst>
      <p:ext uri="{BB962C8B-B14F-4D97-AF65-F5344CB8AC3E}">
        <p14:creationId xmlns:p14="http://schemas.microsoft.com/office/powerpoint/2010/main" val="37920050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6752" y="4400549"/>
            <a:ext cx="4320480" cy="1467595"/>
          </a:xfrm>
        </p:spPr>
        <p:txBody>
          <a:bodyPr/>
          <a:lstStyle/>
          <a:p>
            <a:pPr marL="285750" indent="-285750">
              <a:buAutoNum type="romanLcParenBoth"/>
            </a:pPr>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44</a:t>
            </a:fld>
            <a:endParaRPr lang="en-GB" dirty="0"/>
          </a:p>
        </p:txBody>
      </p:sp>
    </p:spTree>
    <p:extLst>
      <p:ext uri="{BB962C8B-B14F-4D97-AF65-F5344CB8AC3E}">
        <p14:creationId xmlns:p14="http://schemas.microsoft.com/office/powerpoint/2010/main" val="1374913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688" y="4400549"/>
            <a:ext cx="5472608" cy="4284664"/>
          </a:xfrm>
        </p:spPr>
        <p:txBody>
          <a:bodyPr/>
          <a:lstStyle/>
          <a:p>
            <a:r>
              <a:rPr lang="en-GB" sz="1000" dirty="0">
                <a:latin typeface="Arial" panose="020B0604020202020204" pitchFamily="34" charset="0"/>
                <a:cs typeface="Arial" panose="020B0604020202020204" pitchFamily="34" charset="0"/>
              </a:rPr>
              <a:t>To make a quick assessment of a potential noise problem at your workplace, you or your employer could, use “rules of thumb”. You only need to understand these, you employer can deal with making a suitable and sufficient risk assessment or making Lep measurements of noise.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“rules of thumb” approach is like an early assessment for a heart condition. “Have I got pain in the left arm and chest”; then moving on to pressure measurements, then to exercise tests, followed by all sorts of complicated tests and measurements.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So for you to assess the likelihood of a noise problem in your workplace, “rules of thumb” are given in this slide.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Most of the hand-held power tools create noise that can damage your hearing.</a:t>
            </a:r>
          </a:p>
          <a:p>
            <a:r>
              <a:rPr lang="en-GB" sz="1000" dirty="0">
                <a:latin typeface="Arial" panose="020B0604020202020204" pitchFamily="34" charset="0"/>
                <a:cs typeface="Arial" panose="020B0604020202020204" pitchFamily="34" charset="0"/>
              </a:rPr>
              <a:t> </a:t>
            </a:r>
          </a:p>
          <a:p>
            <a:r>
              <a:rPr lang="en-GB" sz="1000" dirty="0">
                <a:latin typeface="Arial" panose="020B0604020202020204" pitchFamily="34" charset="0"/>
                <a:cs typeface="Arial" panose="020B0604020202020204" pitchFamily="34" charset="0"/>
              </a:rPr>
              <a:t>If the situation in your workplace is like what is said on this slide, hey, it is highly likely that a noise problem exists and the likelihood of NIHL among workers is high. It is a good practice to bring it to the attention of your employer or your safety representative, so that actions can be taken to protect your hearing. </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Did you know? </a:t>
            </a:r>
            <a:r>
              <a:rPr lang="en-GB" sz="1000" dirty="0">
                <a:latin typeface="Arial" panose="020B0604020202020204" pitchFamily="34" charset="0"/>
                <a:cs typeface="Arial" panose="020B0604020202020204" pitchFamily="34" charset="0"/>
              </a:rPr>
              <a:t>if your employer is not listening to your concerns, you can call HSE offices and give confidential H&amp;S information to them. HSE can consider appropriate actions to help protect your hearing.</a:t>
            </a:r>
          </a:p>
        </p:txBody>
      </p:sp>
      <p:sp>
        <p:nvSpPr>
          <p:cNvPr id="4" name="Slide Number Placeholder 3"/>
          <p:cNvSpPr>
            <a:spLocks noGrp="1"/>
          </p:cNvSpPr>
          <p:nvPr>
            <p:ph type="sldNum" sz="quarter" idx="5"/>
          </p:nvPr>
        </p:nvSpPr>
        <p:spPr/>
        <p:txBody>
          <a:bodyPr/>
          <a:lstStyle/>
          <a:p>
            <a:fld id="{A89503B5-BBC3-487F-A7EF-70AB569E06E3}" type="slidenum">
              <a:rPr lang="en-GB" smtClean="0"/>
              <a:t>45</a:t>
            </a:fld>
            <a:endParaRPr lang="en-GB" dirty="0"/>
          </a:p>
        </p:txBody>
      </p:sp>
    </p:spTree>
    <p:extLst>
      <p:ext uri="{BB962C8B-B14F-4D97-AF65-F5344CB8AC3E}">
        <p14:creationId xmlns:p14="http://schemas.microsoft.com/office/powerpoint/2010/main" val="3715970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0728" y="4400549"/>
            <a:ext cx="5040560" cy="2979763"/>
          </a:xfrm>
        </p:spPr>
        <p:txBody>
          <a:bodyPr/>
          <a:lstStyle/>
          <a:p>
            <a:r>
              <a:rPr lang="en-GB" sz="1400" dirty="0">
                <a:latin typeface="Arial" panose="020B0604020202020204" pitchFamily="34" charset="0"/>
                <a:cs typeface="Arial" panose="020B0604020202020204" pitchFamily="34" charset="0"/>
              </a:rPr>
              <a:t>For you to check for noise and the early sigs of NIHL, here are some “situational awareness” tests to put “jam on the butter”- rules of thumb.</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If the rules of thumb explained in the previous slide and/or this situational awareness tests are positive, do not delay.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Speak to your boss or your safety representative at your workplace. Or the person responsible for health and safety at your workplace.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Your employer will have to get things moving fast to sort out the problem and to protect the hearing of their employees.</a:t>
            </a:r>
          </a:p>
        </p:txBody>
      </p:sp>
      <p:sp>
        <p:nvSpPr>
          <p:cNvPr id="4" name="Slide Number Placeholder 3"/>
          <p:cNvSpPr>
            <a:spLocks noGrp="1"/>
          </p:cNvSpPr>
          <p:nvPr>
            <p:ph type="sldNum" sz="quarter" idx="5"/>
          </p:nvPr>
        </p:nvSpPr>
        <p:spPr/>
        <p:txBody>
          <a:bodyPr/>
          <a:lstStyle/>
          <a:p>
            <a:fld id="{A89503B5-BBC3-487F-A7EF-70AB569E06E3}" type="slidenum">
              <a:rPr lang="en-GB" smtClean="0"/>
              <a:t>46</a:t>
            </a:fld>
            <a:endParaRPr lang="en-GB" dirty="0"/>
          </a:p>
        </p:txBody>
      </p:sp>
    </p:spTree>
    <p:extLst>
      <p:ext uri="{BB962C8B-B14F-4D97-AF65-F5344CB8AC3E}">
        <p14:creationId xmlns:p14="http://schemas.microsoft.com/office/powerpoint/2010/main" val="3711047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5252" y="4349815"/>
            <a:ext cx="5407496" cy="4398649"/>
          </a:xfrm>
        </p:spPr>
        <p:txBody>
          <a:bodyPr/>
          <a:lstStyle/>
          <a:p>
            <a:r>
              <a:rPr lang="en-GB" sz="1000" dirty="0">
                <a:latin typeface="Arial" panose="020B0604020202020204" pitchFamily="34" charset="0"/>
                <a:cs typeface="Arial" panose="020B0604020202020204" pitchFamily="34" charset="0"/>
              </a:rPr>
              <a:t>NIHL is an irreversible damage to our hearing. Once gone, it is gone for ever.</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NIHL is caused by high levels of noise. For this reason, the Control of Noise at Work Regulations have noise exposure levels and associated legal duties to help minimise NIHL caused by work. Remember that term Lep,d, the noise MPH equivalent.</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You have already learnt “rules of thumb” and “situational awareness tests” to understand what could be considered as high levels of noise.</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Presenters notes: </a:t>
            </a:r>
            <a:r>
              <a:rPr lang="en-GB" sz="1000" dirty="0">
                <a:latin typeface="Arial" panose="020B0604020202020204" pitchFamily="34" charset="0"/>
                <a:cs typeface="Arial" panose="020B0604020202020204" pitchFamily="34" charset="0"/>
              </a:rPr>
              <a:t>You may reinforce the “rules of thumb” and “situational awareness tests” messages by going back to </a:t>
            </a:r>
            <a:r>
              <a:rPr lang="en-GB" sz="1000" dirty="0">
                <a:highlight>
                  <a:srgbClr val="FFFF00"/>
                </a:highlight>
                <a:latin typeface="Arial" panose="020B0604020202020204" pitchFamily="34" charset="0"/>
                <a:cs typeface="Arial" panose="020B0604020202020204" pitchFamily="34" charset="0"/>
              </a:rPr>
              <a:t>slides 9 and 10.</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Coming back to NIHL</a:t>
            </a:r>
            <a:r>
              <a:rPr lang="en-GB" sz="1000" dirty="0">
                <a:latin typeface="Arial" panose="020B0604020202020204" pitchFamily="34" charset="0"/>
                <a:cs typeface="Arial" panose="020B0604020202020204" pitchFamily="34" charset="0"/>
              </a:rPr>
              <a:t>, the “snail shell” look alike cochlea has millions of very tiny nerve endings inside, as shown by the CDC figure on the slide. These nerve endings get stirred up by sound signals coming from the stirrup bone. These tiny nerve ending could be imagined as very, very fine hair strands. BUT, the diameter of a single nerve ending is 100s of times smaller than that of a hair strand on your body. You will need a powerful electron microscope to see nerve endings shown in the CDC figure.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These nerve ending will move about according to the sound waves reaching them. High levels of noise can damage these nerve ending and kill them for ever. A dead nerve ending will not grow again. So the affected person develops NIHL. The development of NIHL is usually gradual, as we have seen in the LOcHER demonstration film, cited in slide 4.</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For discussion and reflective understanding: </a:t>
            </a:r>
            <a:r>
              <a:rPr lang="en-GB" sz="1000" dirty="0">
                <a:latin typeface="Arial" panose="020B0604020202020204" pitchFamily="34" charset="0"/>
                <a:cs typeface="Arial" panose="020B0604020202020204" pitchFamily="34" charset="0"/>
              </a:rPr>
              <a:t>What happens to wheat plants in a field when high winds hit them over a period?  (Some areas get flattened - in places where the wind effect was high). A similar effects can happen to the nerve endings, you will see a short clip cited in the next slide) </a:t>
            </a:r>
          </a:p>
        </p:txBody>
      </p:sp>
      <p:sp>
        <p:nvSpPr>
          <p:cNvPr id="4" name="Slide Number Placeholder 3"/>
          <p:cNvSpPr>
            <a:spLocks noGrp="1"/>
          </p:cNvSpPr>
          <p:nvPr>
            <p:ph type="sldNum" sz="quarter" idx="5"/>
          </p:nvPr>
        </p:nvSpPr>
        <p:spPr/>
        <p:txBody>
          <a:bodyPr/>
          <a:lstStyle/>
          <a:p>
            <a:fld id="{A89503B5-BBC3-487F-A7EF-70AB569E06E3}" type="slidenum">
              <a:rPr lang="en-GB" smtClean="0"/>
              <a:t>47</a:t>
            </a:fld>
            <a:endParaRPr lang="en-GB" dirty="0"/>
          </a:p>
        </p:txBody>
      </p:sp>
    </p:spTree>
    <p:extLst>
      <p:ext uri="{BB962C8B-B14F-4D97-AF65-F5344CB8AC3E}">
        <p14:creationId xmlns:p14="http://schemas.microsoft.com/office/powerpoint/2010/main" val="32503471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263480" cy="4284664"/>
          </a:xfrm>
        </p:spPr>
        <p:txBody>
          <a:bodyPr/>
          <a:lstStyle/>
          <a:p>
            <a:r>
              <a:rPr lang="en-GB" b="1" dirty="0">
                <a:latin typeface="Arial" panose="020B0604020202020204" pitchFamily="34" charset="0"/>
                <a:cs typeface="Arial" panose="020B0604020202020204" pitchFamily="34" charset="0"/>
              </a:rPr>
              <a:t>Presenters notes:</a:t>
            </a:r>
            <a:r>
              <a:rPr lang="en-GB" dirty="0">
                <a:latin typeface="Arial" panose="020B0604020202020204" pitchFamily="34" charset="0"/>
                <a:cs typeface="Arial" panose="020B0604020202020204" pitchFamily="34" charset="0"/>
              </a:rPr>
              <a:t> please obtain pipe cleaners from hobby craft shops or educational material suppliers. Cut each cleaner into 5cm long pieces.</a:t>
            </a:r>
          </a:p>
          <a:p>
            <a:endParaRPr lang="en-GB" dirty="0">
              <a:latin typeface="Arial" panose="020B0604020202020204" pitchFamily="34" charset="0"/>
              <a:cs typeface="Arial" panose="020B0604020202020204" pitchFamily="34" charset="0"/>
            </a:endParaRPr>
          </a:p>
          <a:p>
            <a:r>
              <a:rPr lang="en-GB" b="1" dirty="0">
                <a:solidFill>
                  <a:srgbClr val="0070C0"/>
                </a:solidFill>
                <a:latin typeface="Arial" panose="020B0604020202020204" pitchFamily="34" charset="0"/>
                <a:cs typeface="Arial" panose="020B0604020202020204" pitchFamily="34" charset="0"/>
              </a:rPr>
              <a:t>LOcHER Hand On: </a:t>
            </a:r>
            <a:r>
              <a:rPr lang="en-GB" dirty="0">
                <a:latin typeface="Arial" panose="020B0604020202020204" pitchFamily="34" charset="0"/>
                <a:cs typeface="Arial" panose="020B0604020202020204" pitchFamily="34" charset="0"/>
              </a:rPr>
              <a:t>We learnt that NIHL is an irreversible damage to our hearing. Once gone, it is gone for ever.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Hand out some of the 5cm length pipe cleaner strands to some of your learners.</a:t>
            </a:r>
          </a:p>
          <a:p>
            <a:r>
              <a:rPr lang="en-GB" dirty="0">
                <a:latin typeface="Arial" panose="020B0604020202020204" pitchFamily="34" charset="0"/>
                <a:cs typeface="Arial" panose="020B0604020202020204" pitchFamily="34" charset="0"/>
              </a:rPr>
              <a:t>Ask them to feel the hairs. - how tiny and how soft they are. Now, explain that the tiny nerve endings in the cochlea is 1000s of time smaller in diameter than the hairs in the pipe cleaner.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Ask the audience to pull few hairs off the cleaner. Then ask them to put it back. Just impossible. Similarly, if they work rough on them, hairs will become damaged.</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So, summarise that:  </a:t>
            </a:r>
            <a:r>
              <a:rPr lang="en-GB" dirty="0">
                <a:latin typeface="Arial" panose="020B0604020202020204" pitchFamily="34" charset="0"/>
                <a:cs typeface="Arial" panose="020B0604020202020204" pitchFamily="34" charset="0"/>
              </a:rPr>
              <a:t>if the tiny nerve endings in the cochlea are damaged or killed, it is not feasible to fix them. Here is another way of visualising. </a:t>
            </a:r>
          </a:p>
          <a:p>
            <a:r>
              <a:rPr lang="en-GB" b="1" dirty="0">
                <a:latin typeface="Arial" panose="020B0604020202020204" pitchFamily="34" charset="0"/>
                <a:cs typeface="Arial" panose="020B0604020202020204" pitchFamily="34" charset="0"/>
              </a:rPr>
              <a:t>Play the YouTube film: (</a:t>
            </a:r>
            <a:r>
              <a:rPr lang="en-GB" dirty="0">
                <a:latin typeface="Arial" panose="020B0604020202020204" pitchFamily="34" charset="0"/>
                <a:cs typeface="Arial" panose="020B0604020202020204" pitchFamily="34" charset="0"/>
              </a:rPr>
              <a:t>This 30 seconds film was produced by the Centre for Disease Control (CDC) in the USA .</a:t>
            </a:r>
          </a:p>
          <a:p>
            <a:r>
              <a:rPr lang="en-GB" dirty="0">
                <a:latin typeface="Arial" panose="020B0604020202020204" pitchFamily="34" charset="0"/>
                <a:cs typeface="Arial" panose="020B0604020202020204" pitchFamily="34" charset="0"/>
              </a:rPr>
              <a:t>So the overall lesson is - look after your hearing whether at work or in your social life. It is so precious.</a:t>
            </a:r>
          </a:p>
        </p:txBody>
      </p:sp>
      <p:sp>
        <p:nvSpPr>
          <p:cNvPr id="4" name="Slide Number Placeholder 3"/>
          <p:cNvSpPr>
            <a:spLocks noGrp="1"/>
          </p:cNvSpPr>
          <p:nvPr>
            <p:ph type="sldNum" sz="quarter" idx="5"/>
          </p:nvPr>
        </p:nvSpPr>
        <p:spPr/>
        <p:txBody>
          <a:bodyPr/>
          <a:lstStyle/>
          <a:p>
            <a:fld id="{A89503B5-BBC3-487F-A7EF-70AB569E06E3}" type="slidenum">
              <a:rPr lang="en-GB" smtClean="0"/>
              <a:t>48</a:t>
            </a:fld>
            <a:endParaRPr lang="en-GB" dirty="0"/>
          </a:p>
        </p:txBody>
      </p:sp>
    </p:spTree>
    <p:extLst>
      <p:ext uri="{BB962C8B-B14F-4D97-AF65-F5344CB8AC3E}">
        <p14:creationId xmlns:p14="http://schemas.microsoft.com/office/powerpoint/2010/main" val="3073223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4313" y="1042988"/>
            <a:ext cx="4114800" cy="3086100"/>
          </a:xfrm>
        </p:spPr>
      </p:sp>
      <p:sp>
        <p:nvSpPr>
          <p:cNvPr id="3" name="Notes Placeholder 2"/>
          <p:cNvSpPr>
            <a:spLocks noGrp="1"/>
          </p:cNvSpPr>
          <p:nvPr>
            <p:ph type="body" idx="1"/>
          </p:nvPr>
        </p:nvSpPr>
        <p:spPr>
          <a:xfrm>
            <a:off x="685800" y="4400549"/>
            <a:ext cx="5486400" cy="4284664"/>
          </a:xfrm>
        </p:spPr>
        <p:txBody>
          <a:bodyPr/>
          <a:lstStyle/>
          <a:p>
            <a:r>
              <a:rPr lang="en-GB" altLang="en-US" dirty="0"/>
              <a:t>So as a reminder, this slide provides a summary of “Rules of Thumb” to detect the potential for noise problems at your work. </a:t>
            </a:r>
          </a:p>
          <a:p>
            <a:r>
              <a:rPr lang="en-GB" altLang="en-US" dirty="0"/>
              <a:t>1. Intrusive noise – like a busy street, a full-on vacuum cleaner or a crowded  restaurant. Just imagine if you have to be working in such an environment all day.</a:t>
            </a:r>
          </a:p>
          <a:p>
            <a:r>
              <a:rPr lang="en-GB" altLang="en-US" dirty="0"/>
              <a:t> </a:t>
            </a:r>
          </a:p>
          <a:p>
            <a:r>
              <a:rPr lang="en-GB" altLang="en-US" dirty="0"/>
              <a:t>2. Do you have to raise your voice to have a normal conversation when about 2 m apart for at least part of the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lvl="0"/>
            <a:r>
              <a:rPr lang="en-GB" altLang="en-US" dirty="0"/>
              <a:t>3. If your work is known to have noisy tasks - in sectors like construction, demolition, road repair; woodworking; plastics processing; engineering; textile manufacture; general fabrication; forging or stamping; paper or board making; canning or bottling; foundries; waste and recycling.</a:t>
            </a:r>
          </a:p>
          <a:p>
            <a:pPr lvl="0"/>
            <a:r>
              <a:rPr lang="en-GB" altLang="en-US" dirty="0"/>
              <a:t>In other words, look out for noise problems using the Rules of Thumb.</a:t>
            </a:r>
          </a:p>
          <a:p>
            <a:pPr lvl="0"/>
            <a:r>
              <a:rPr lang="en-GB" altLang="en-US" b="1" dirty="0"/>
              <a:t>Notes to the presenter: </a:t>
            </a:r>
            <a:r>
              <a:rPr lang="en-GB" altLang="en-US" dirty="0"/>
              <a:t>impact noise is not always a problem in every workplace, so use the information appropriate to your learners’ line of study.</a:t>
            </a:r>
          </a:p>
          <a:p>
            <a:pPr lvl="0"/>
            <a:r>
              <a:rPr lang="en-GB" altLang="en-US" b="1" dirty="0"/>
              <a:t>Impact noise: </a:t>
            </a:r>
            <a:r>
              <a:rPr lang="en-GB" altLang="en-US" dirty="0"/>
              <a:t>Does your work or work activity close-by involves activities such as hammering, mechanical stapling, nail guns use, drop forging,  pneumatic impact tools etc or explosive sources such as cartridge-operated tools or detonators, or guns.</a:t>
            </a:r>
          </a:p>
          <a:p>
            <a:pPr lvl="0"/>
            <a:endParaRPr lang="en-GB" altLang="en-US" dirty="0"/>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49</a:t>
            </a:fld>
            <a:endParaRPr lang="en-GB" dirty="0"/>
          </a:p>
        </p:txBody>
      </p:sp>
    </p:spTree>
    <p:extLst>
      <p:ext uri="{BB962C8B-B14F-4D97-AF65-F5344CB8AC3E}">
        <p14:creationId xmlns:p14="http://schemas.microsoft.com/office/powerpoint/2010/main" val="119241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6752" y="4452257"/>
            <a:ext cx="4392488" cy="1631911"/>
          </a:xfrm>
        </p:spPr>
        <p:txBody>
          <a:bodyPr/>
          <a:lstStyle/>
          <a:p>
            <a:r>
              <a:rPr lang="en-GB" sz="900" b="1" dirty="0">
                <a:solidFill>
                  <a:srgbClr val="00B050"/>
                </a:solidFill>
              </a:rPr>
              <a:t> Not Notes for this page</a:t>
            </a:r>
            <a:endParaRPr lang="en-GB" b="1" dirty="0">
              <a:solidFill>
                <a:srgbClr val="00B050"/>
              </a:solidFill>
            </a:endParaRPr>
          </a:p>
        </p:txBody>
      </p:sp>
      <p:sp>
        <p:nvSpPr>
          <p:cNvPr id="5" name="Rectangle 4"/>
          <p:cNvSpPr/>
          <p:nvPr/>
        </p:nvSpPr>
        <p:spPr>
          <a:xfrm>
            <a:off x="960420" y="4687806"/>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5</a:t>
            </a:fld>
            <a:endParaRPr lang="en-GB" dirty="0"/>
          </a:p>
        </p:txBody>
      </p:sp>
    </p:spTree>
    <p:extLst>
      <p:ext uri="{BB962C8B-B14F-4D97-AF65-F5344CB8AC3E}">
        <p14:creationId xmlns:p14="http://schemas.microsoft.com/office/powerpoint/2010/main" val="6313989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4"/>
          </a:xfrm>
        </p:spPr>
        <p:txBody>
          <a:bodyPr/>
          <a:lstStyle/>
          <a:p>
            <a:r>
              <a:rPr lang="en-GB" sz="1000" dirty="0">
                <a:latin typeface="Arial" panose="020B0604020202020204" pitchFamily="34" charset="0"/>
                <a:cs typeface="Arial" panose="020B0604020202020204" pitchFamily="34" charset="0"/>
              </a:rPr>
              <a:t>Now then, if there is a noise problem at your workplace, the employer is the key person to sort things out. However many others have responsibility under Noise at Work Regulations and the Health and Safety at Work (HSW) Act.</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Once again, you see why we called (in the health and safety and law modules) the HSW Act as an umbrella act. Its powers permeates into all work related activities.</a:t>
            </a:r>
          </a:p>
          <a:p>
            <a:endParaRPr lang="en-GB" sz="1000" dirty="0">
              <a:latin typeface="Arial" panose="020B0604020202020204" pitchFamily="34" charset="0"/>
              <a:cs typeface="Arial" panose="020B0604020202020204" pitchFamily="34" charset="0"/>
            </a:endParaRPr>
          </a:p>
          <a:p>
            <a:r>
              <a:rPr lang="en-GB" sz="1000" b="1" dirty="0">
                <a:solidFill>
                  <a:srgbClr val="0070C0"/>
                </a:solidFill>
                <a:latin typeface="Arial" panose="020B0604020202020204" pitchFamily="34" charset="0"/>
                <a:cs typeface="Arial" panose="020B0604020202020204" pitchFamily="34" charset="0"/>
              </a:rPr>
              <a:t>LOcHER Hands On:</a:t>
            </a:r>
          </a:p>
          <a:p>
            <a:r>
              <a:rPr lang="en-GB" sz="1000" dirty="0">
                <a:latin typeface="Arial" panose="020B0604020202020204" pitchFamily="34" charset="0"/>
                <a:cs typeface="Arial" panose="020B0604020202020204" pitchFamily="34" charset="0"/>
              </a:rPr>
              <a:t>Why whole load of people are listed, other than the employer.</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For example, a sub-contractor’s work activities can affect the health and safety of the workers at the premises.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Manufacturers have to take actions so that their equipment, machinery etc  that they make/produce/supply are safe to use at work. They have legal duties to provide information on what types exposure control measures are needed when their equipment etc is used at work.</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Discuss others in the list.</a:t>
            </a:r>
          </a:p>
        </p:txBody>
      </p:sp>
      <p:sp>
        <p:nvSpPr>
          <p:cNvPr id="4" name="Slide Number Placeholder 3"/>
          <p:cNvSpPr>
            <a:spLocks noGrp="1"/>
          </p:cNvSpPr>
          <p:nvPr>
            <p:ph type="sldNum" sz="quarter" idx="5"/>
          </p:nvPr>
        </p:nvSpPr>
        <p:spPr/>
        <p:txBody>
          <a:bodyPr/>
          <a:lstStyle/>
          <a:p>
            <a:fld id="{A89503B5-BBC3-487F-A7EF-70AB569E06E3}" type="slidenum">
              <a:rPr lang="en-GB" smtClean="0"/>
              <a:t>50</a:t>
            </a:fld>
            <a:endParaRPr lang="en-GB" dirty="0"/>
          </a:p>
        </p:txBody>
      </p:sp>
    </p:spTree>
    <p:extLst>
      <p:ext uri="{BB962C8B-B14F-4D97-AF65-F5344CB8AC3E}">
        <p14:creationId xmlns:p14="http://schemas.microsoft.com/office/powerpoint/2010/main" val="26965520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12776" y="4499992"/>
            <a:ext cx="4114800" cy="2403699"/>
          </a:xfrm>
        </p:spPr>
        <p:txBody>
          <a:bodyPr/>
          <a:lstStyle/>
          <a:p>
            <a:r>
              <a:rPr lang="en-GB" sz="1000" dirty="0"/>
              <a:t>Your average exposure level (Lep,d) measurement for the working day is one of the most widely used measures of noise exposure assessment. It depends not only on the sound level but also on the duration of the noise exposure. It is the measure of noise exposure used in the ‘Control of Noise at Work Regulations 2005’ that is currently in force in the UK.</a:t>
            </a:r>
          </a:p>
          <a:p>
            <a:endParaRPr lang="en-GB" sz="1000" dirty="0"/>
          </a:p>
          <a:p>
            <a:r>
              <a:rPr lang="en-GB" sz="1000" dirty="0"/>
              <a:t>It is intended to be used to measure the daily exposure of a worker, and it is therefore dependent on shift duration.</a:t>
            </a:r>
          </a:p>
          <a:p>
            <a:endParaRPr lang="en-GB" sz="1000" dirty="0"/>
          </a:p>
          <a:p>
            <a:r>
              <a:rPr lang="en-GB" sz="1000" dirty="0"/>
              <a:t>All these details are for the competent person, who is helping the employer.</a:t>
            </a:r>
          </a:p>
          <a:p>
            <a:r>
              <a:rPr lang="en-GB" sz="1000" dirty="0"/>
              <a:t>For you, “Rules of Thumb” and “Situational Awareness Tests” are useful. You need to know that exposure actions values exist to place specific duties on employers. Again, for your practical purposes, you can relate these values using Rules of thumb and Situational Awareness Tests. You can use these to have conversations with your employer.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51</a:t>
            </a:fld>
            <a:endParaRPr lang="en-GB" dirty="0"/>
          </a:p>
        </p:txBody>
      </p:sp>
    </p:spTree>
    <p:extLst>
      <p:ext uri="{BB962C8B-B14F-4D97-AF65-F5344CB8AC3E}">
        <p14:creationId xmlns:p14="http://schemas.microsoft.com/office/powerpoint/2010/main" val="18449951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827635"/>
          </a:xfrm>
        </p:spPr>
        <p:txBody>
          <a:bodyPr/>
          <a:lstStyle/>
          <a:p>
            <a:r>
              <a:rPr lang="en-GB" sz="1400" dirty="0">
                <a:latin typeface="Arial" panose="020B0604020202020204" pitchFamily="34" charset="0"/>
                <a:cs typeface="Arial" panose="020B0604020202020204" pitchFamily="34" charset="0"/>
              </a:rPr>
              <a:t>In Units 4 and 5, we will look at examples to gain a more in-depth information about these requirements.</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52</a:t>
            </a:fld>
            <a:endParaRPr lang="en-GB" dirty="0"/>
          </a:p>
        </p:txBody>
      </p:sp>
    </p:spTree>
    <p:extLst>
      <p:ext uri="{BB962C8B-B14F-4D97-AF65-F5344CB8AC3E}">
        <p14:creationId xmlns:p14="http://schemas.microsoft.com/office/powerpoint/2010/main" val="12873124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2691731"/>
          </a:xfrm>
        </p:spPr>
        <p:txBody>
          <a:bodyPr/>
          <a:lstStyle/>
          <a:p>
            <a:r>
              <a:rPr lang="en-GB" sz="1000" dirty="0">
                <a:latin typeface="Arial" panose="020B0604020202020204" pitchFamily="34" charset="0"/>
                <a:cs typeface="Arial" panose="020B0604020202020204" pitchFamily="34" charset="0"/>
              </a:rPr>
              <a:t>This slide describes where hearing protectors may be used.</a:t>
            </a:r>
          </a:p>
          <a:p>
            <a:endParaRPr lang="en-GB" sz="1000" b="1" dirty="0">
              <a:latin typeface="Arial" panose="020B0604020202020204" pitchFamily="34" charset="0"/>
              <a:cs typeface="Arial" panose="020B0604020202020204" pitchFamily="34" charset="0"/>
            </a:endParaRPr>
          </a:p>
          <a:p>
            <a:r>
              <a:rPr lang="en-GB" altLang="en-US" sz="1000" b="1" dirty="0">
                <a:latin typeface="Arial" panose="020B0604020202020204" pitchFamily="34" charset="0"/>
                <a:cs typeface="Arial" panose="020B0604020202020204" pitchFamily="34" charset="0"/>
              </a:rPr>
              <a:t>As </a:t>
            </a:r>
            <a:r>
              <a:rPr lang="en-GB" altLang="en-US" sz="1000" b="1" dirty="0">
                <a:solidFill>
                  <a:srgbClr val="C00000"/>
                </a:solidFill>
                <a:latin typeface="Arial" panose="020B0604020202020204" pitchFamily="34" charset="0"/>
                <a:cs typeface="Arial" panose="020B0604020202020204" pitchFamily="34" charset="0"/>
              </a:rPr>
              <a:t>a</a:t>
            </a:r>
            <a:r>
              <a:rPr lang="en-GB" altLang="en-US" sz="1000" b="1" dirty="0">
                <a:solidFill>
                  <a:srgbClr val="00B0F0"/>
                </a:solidFill>
                <a:latin typeface="Arial" panose="020B0604020202020204" pitchFamily="34" charset="0"/>
                <a:cs typeface="Arial" panose="020B0604020202020204" pitchFamily="34" charset="0"/>
              </a:rPr>
              <a:t> </a:t>
            </a:r>
            <a:r>
              <a:rPr lang="en-GB" altLang="en-US" sz="1000" b="1" dirty="0">
                <a:solidFill>
                  <a:srgbClr val="C00000"/>
                </a:solidFill>
                <a:latin typeface="Arial" panose="020B0604020202020204" pitchFamily="34" charset="0"/>
                <a:cs typeface="Arial" panose="020B0604020202020204" pitchFamily="34" charset="0"/>
              </a:rPr>
              <a:t>temporary measure</a:t>
            </a:r>
            <a:r>
              <a:rPr lang="en-GB" altLang="en-US" sz="1000" b="1" dirty="0">
                <a:solidFill>
                  <a:srgbClr val="00B0F0"/>
                </a:solidFill>
                <a:latin typeface="Arial" panose="020B0604020202020204" pitchFamily="34" charset="0"/>
                <a:cs typeface="Arial" panose="020B0604020202020204" pitchFamily="34" charset="0"/>
              </a:rPr>
              <a:t> </a:t>
            </a:r>
            <a:r>
              <a:rPr lang="en-GB" altLang="en-US" sz="1000" dirty="0">
                <a:latin typeface="Arial" panose="020B0604020202020204" pitchFamily="34" charset="0"/>
                <a:cs typeface="Arial" panose="020B0604020202020204" pitchFamily="34" charset="0"/>
              </a:rPr>
              <a:t>while noise control is being implemented. It means that employer is in the process of implementing other control measures and hearing protector is used in the mean time.</a:t>
            </a:r>
          </a:p>
          <a:p>
            <a:endParaRPr lang="en-GB" altLang="en-US" sz="1000" dirty="0">
              <a:latin typeface="Arial" panose="020B0604020202020204" pitchFamily="34" charset="0"/>
              <a:cs typeface="Arial" panose="020B0604020202020204" pitchFamily="34" charset="0"/>
            </a:endParaRPr>
          </a:p>
          <a:p>
            <a:r>
              <a:rPr lang="en-GB" altLang="en-US" sz="1000" b="1" dirty="0">
                <a:solidFill>
                  <a:srgbClr val="C00000"/>
                </a:solidFill>
                <a:latin typeface="Arial" panose="020B0604020202020204" pitchFamily="34" charset="0"/>
                <a:cs typeface="Arial" panose="020B0604020202020204" pitchFamily="34" charset="0"/>
              </a:rPr>
              <a:t>To reduce residual noise exposure risk </a:t>
            </a:r>
            <a:r>
              <a:rPr lang="en-GB" altLang="en-US" sz="1000" dirty="0">
                <a:latin typeface="Arial" panose="020B0604020202020204" pitchFamily="34" charset="0"/>
                <a:cs typeface="Arial" panose="020B0604020202020204" pitchFamily="34" charset="0"/>
              </a:rPr>
              <a:t>that is present after implementing noise control measures. In some industries, engining control measures will not on their own will be enough to to minimise the risk of NIHL. In these circumstances. Hearing protector will be needed. For example, in many food production line. </a:t>
            </a:r>
          </a:p>
          <a:p>
            <a:endParaRPr lang="en-GB" altLang="en-US" sz="1000" dirty="0">
              <a:latin typeface="Arial" panose="020B0604020202020204" pitchFamily="34" charset="0"/>
              <a:cs typeface="Arial" panose="020B0604020202020204" pitchFamily="34" charset="0"/>
            </a:endParaRPr>
          </a:p>
          <a:p>
            <a:r>
              <a:rPr lang="en-GB" altLang="en-US" sz="1000" b="1" dirty="0">
                <a:solidFill>
                  <a:srgbClr val="C00000"/>
                </a:solidFill>
                <a:latin typeface="Arial" panose="020B0604020202020204" pitchFamily="34" charset="0"/>
                <a:cs typeface="Arial" panose="020B0604020202020204" pitchFamily="34" charset="0"/>
              </a:rPr>
              <a:t>where noise exposure </a:t>
            </a:r>
            <a:r>
              <a:rPr lang="en-GB" altLang="en-US" sz="1000" b="1" dirty="0">
                <a:solidFill>
                  <a:srgbClr val="00B0F0"/>
                </a:solidFill>
                <a:latin typeface="Arial" panose="020B0604020202020204" pitchFamily="34" charset="0"/>
                <a:cs typeface="Arial" panose="020B0604020202020204" pitchFamily="34" charset="0"/>
              </a:rPr>
              <a:t>is as low as reasonably practicable but still </a:t>
            </a:r>
            <a:r>
              <a:rPr lang="en-GB" altLang="en-US" sz="1000" b="1" dirty="0">
                <a:solidFill>
                  <a:srgbClr val="C00000"/>
                </a:solidFill>
                <a:latin typeface="Arial" panose="020B0604020202020204" pitchFamily="34" charset="0"/>
                <a:cs typeface="Arial" panose="020B0604020202020204" pitchFamily="34" charset="0"/>
              </a:rPr>
              <a:t>above the upper exposure action value. </a:t>
            </a:r>
            <a:r>
              <a:rPr lang="en-GB" altLang="en-US" sz="1000" dirty="0">
                <a:latin typeface="Arial" panose="020B0604020202020204" pitchFamily="34" charset="0"/>
                <a:cs typeface="Arial" panose="020B0604020202020204" pitchFamily="34" charset="0"/>
              </a:rPr>
              <a:t>For example, when using  a modern “Jack-Hammer” with time limitation on use. </a:t>
            </a:r>
            <a:endParaRPr lang="en-GB" altLang="en-US" sz="1000" b="1" dirty="0">
              <a:solidFill>
                <a:srgbClr val="C00000"/>
              </a:solidFill>
              <a:latin typeface="Arial" panose="020B0604020202020204" pitchFamily="34" charset="0"/>
              <a:cs typeface="Arial" panose="020B0604020202020204" pitchFamily="34" charset="0"/>
            </a:endParaRPr>
          </a:p>
          <a:p>
            <a:endParaRPr lang="en-GB" altLang="en-US" sz="1000" dirty="0">
              <a:latin typeface="Arial" panose="020B0604020202020204" pitchFamily="34" charset="0"/>
              <a:cs typeface="Arial" panose="020B0604020202020204" pitchFamily="34" charset="0"/>
            </a:endParaRPr>
          </a:p>
          <a:p>
            <a:r>
              <a:rPr lang="en-GB" altLang="en-US" sz="1000" dirty="0">
                <a:latin typeface="Arial" panose="020B0604020202020204" pitchFamily="34" charset="0"/>
                <a:cs typeface="Arial" panose="020B0604020202020204" pitchFamily="34" charset="0"/>
              </a:rPr>
              <a:t>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53</a:t>
            </a:fld>
            <a:endParaRPr lang="en-GB" dirty="0"/>
          </a:p>
        </p:txBody>
      </p:sp>
    </p:spTree>
    <p:extLst>
      <p:ext uri="{BB962C8B-B14F-4D97-AF65-F5344CB8AC3E}">
        <p14:creationId xmlns:p14="http://schemas.microsoft.com/office/powerpoint/2010/main" val="6612720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pPr marL="285750" indent="-285750">
              <a:buAutoNum type="romanLcParenBoth"/>
            </a:pPr>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54</a:t>
            </a:fld>
            <a:endParaRPr lang="en-GB" dirty="0"/>
          </a:p>
        </p:txBody>
      </p:sp>
    </p:spTree>
    <p:extLst>
      <p:ext uri="{BB962C8B-B14F-4D97-AF65-F5344CB8AC3E}">
        <p14:creationId xmlns:p14="http://schemas.microsoft.com/office/powerpoint/2010/main" val="24557678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1517" y="4720307"/>
            <a:ext cx="4443267" cy="4680520"/>
          </a:xfrm>
        </p:spPr>
        <p:txBody>
          <a:bodyPr/>
          <a:lstStyle/>
          <a:p>
            <a:r>
              <a:rPr lang="en-GB" sz="1000" b="1" dirty="0">
                <a:solidFill>
                  <a:srgbClr val="00B050"/>
                </a:solidFill>
              </a:rPr>
              <a:t>Assignment Activities</a:t>
            </a:r>
            <a:r>
              <a:rPr lang="en-GB" sz="1000" dirty="0">
                <a:solidFill>
                  <a:srgbClr val="00B050"/>
                </a:solidFill>
              </a:rPr>
              <a:t> </a:t>
            </a:r>
            <a:r>
              <a:rPr lang="en-GB" sz="1000" b="1" dirty="0"/>
              <a:t>(optional) </a:t>
            </a:r>
            <a:r>
              <a:rPr lang="en-GB" sz="1000" dirty="0"/>
              <a:t>(learning outcomes – How to identify hazards, control measures and put them in place before work starts)</a:t>
            </a:r>
          </a:p>
          <a:p>
            <a:endParaRPr lang="en-GB" sz="1000" b="1" dirty="0"/>
          </a:p>
          <a:p>
            <a:r>
              <a:rPr lang="en-GB" sz="1000" dirty="0"/>
              <a:t>(i) (team work or individual assignment):</a:t>
            </a:r>
          </a:p>
          <a:p>
            <a:r>
              <a:rPr lang="en-GB" sz="1000" dirty="0"/>
              <a:t>Explain the key features of the COSHH regulations and apply them in selected areas of their work activities (for safe working with a hazardous substance.)</a:t>
            </a:r>
          </a:p>
          <a:p>
            <a:endParaRPr lang="en-GB" sz="1000" i="1" dirty="0"/>
          </a:p>
          <a:p>
            <a:r>
              <a:rPr lang="en-GB" sz="1000" i="1" dirty="0"/>
              <a:t>(they will explain the six essentials steps and the facts associated with them and apply them in their selected work activity example. To help them, they can draw information in INDG 136 (see next slide) and the relevant HSE’s COSHH ESSENTIAL DIRECT ADVICE SHEETS to prepare an all round and an excellent assignment and provide a list of references, safety labels on containers and safety data sheets relevant to the substance being looked at.) </a:t>
            </a:r>
          </a:p>
          <a:p>
            <a:endParaRPr lang="en-GB" sz="1000" dirty="0"/>
          </a:p>
          <a:p>
            <a:pPr marL="285750" indent="-285750">
              <a:buAutoNum type="romanLcParenBoth" startAt="2"/>
            </a:pPr>
            <a:r>
              <a:rPr lang="en-GB" sz="1000" dirty="0"/>
              <a:t>Describe the methods used for identifying  the hazardous properties</a:t>
            </a:r>
            <a:r>
              <a:rPr lang="en-GB" sz="1000" dirty="0">
                <a:solidFill>
                  <a:srgbClr val="FF0000"/>
                </a:solidFill>
              </a:rPr>
              <a:t> </a:t>
            </a:r>
            <a:r>
              <a:rPr lang="en-GB" sz="1000" dirty="0"/>
              <a:t>of a manufactured product containing hazardous substances (for example concentrated metal working fluid.</a:t>
            </a:r>
            <a:r>
              <a:rPr lang="en-GB" sz="1000" i="1" dirty="0"/>
              <a:t>) </a:t>
            </a:r>
          </a:p>
          <a:p>
            <a:endParaRPr lang="en-GB" sz="1000" i="1" dirty="0"/>
          </a:p>
          <a:p>
            <a:r>
              <a:rPr lang="en-GB" sz="1000" i="1" dirty="0">
                <a:solidFill>
                  <a:srgbClr val="00B050"/>
                </a:solidFill>
              </a:rPr>
              <a:t>(product labels, safety data sheets, Hazards warning signs and HSE’s COSHH ESEENTIALS DIRECT ADVICE SHEETS.)</a:t>
            </a:r>
          </a:p>
          <a:p>
            <a:endParaRPr lang="en-GB" sz="1000" dirty="0"/>
          </a:p>
          <a:p>
            <a:pPr marL="285750" indent="-285750">
              <a:buAutoNum type="romanLcParenBoth" startAt="3"/>
            </a:pPr>
            <a:r>
              <a:rPr lang="en-GB" sz="1000" dirty="0"/>
              <a:t>If a worker has suffered work-related asthma due to exposure to a hazardous  substance at work, is this reportable to the Health and Safety Executive (HSE) under the RIDDOR regulations?</a:t>
            </a:r>
            <a:r>
              <a:rPr lang="en-GB" sz="1000" b="1" dirty="0"/>
              <a:t> </a:t>
            </a:r>
            <a:r>
              <a:rPr lang="en-GB" sz="1000" dirty="0"/>
              <a:t>If yes, who should report this and how will it be reported?</a:t>
            </a:r>
            <a:endParaRPr lang="en-GB" sz="1000" dirty="0">
              <a:solidFill>
                <a:srgbClr val="FF0000"/>
              </a:solidFill>
            </a:endParaRPr>
          </a:p>
          <a:p>
            <a:endParaRPr lang="en-GB" sz="1000" i="1" dirty="0"/>
          </a:p>
          <a:p>
            <a:r>
              <a:rPr lang="en-GB" sz="1000" i="1" dirty="0">
                <a:solidFill>
                  <a:srgbClr val="00B050"/>
                </a:solidFill>
              </a:rPr>
              <a:t>(Yes, employer or their appointed person; online to a central point using a prescribed on-line form. More information can be seen in HSE website - https://www.hse.gov.uk/riddor/report.htm)</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55</a:t>
            </a:fld>
            <a:endParaRPr lang="en-GB" dirty="0"/>
          </a:p>
        </p:txBody>
      </p:sp>
    </p:spTree>
    <p:extLst>
      <p:ext uri="{BB962C8B-B14F-4D97-AF65-F5344CB8AC3E}">
        <p14:creationId xmlns:p14="http://schemas.microsoft.com/office/powerpoint/2010/main" val="15820991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232" y="5296371"/>
            <a:ext cx="4678382" cy="1944216"/>
          </a:xfrm>
        </p:spPr>
        <p:txBody>
          <a:bodyPr/>
          <a:lstStyle/>
          <a:p>
            <a:r>
              <a:rPr lang="en-GB" sz="1400" dirty="0">
                <a:solidFill>
                  <a:srgbClr val="00B050"/>
                </a:solidFill>
              </a:rPr>
              <a:t>No Notes for this slide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56</a:t>
            </a:fld>
            <a:endParaRPr lang="en-GB" dirty="0"/>
          </a:p>
        </p:txBody>
      </p:sp>
    </p:spTree>
    <p:extLst>
      <p:ext uri="{BB962C8B-B14F-4D97-AF65-F5344CB8AC3E}">
        <p14:creationId xmlns:p14="http://schemas.microsoft.com/office/powerpoint/2010/main" val="4044682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263480" cy="4118220"/>
          </a:xfrm>
        </p:spPr>
        <p:txBody>
          <a:bodyPr/>
          <a:lstStyle/>
          <a:p>
            <a:r>
              <a:rPr lang="en-GB" dirty="0">
                <a:latin typeface="Arial" panose="020B0604020202020204" pitchFamily="34" charset="0"/>
                <a:cs typeface="Arial" panose="020B0604020202020204" pitchFamily="34" charset="0"/>
              </a:rPr>
              <a:t>Sound is whatever you hear. So, noise is part of everyday life.</a:t>
            </a:r>
          </a:p>
          <a:p>
            <a:r>
              <a:rPr lang="en-GB" dirty="0">
                <a:latin typeface="Arial" panose="020B0604020202020204" pitchFamily="34" charset="0"/>
                <a:cs typeface="Arial" panose="020B0604020202020204" pitchFamily="34" charset="0"/>
              </a:rPr>
              <a:t>But, noise is the </a:t>
            </a:r>
            <a:r>
              <a:rPr lang="en-GB" b="1" dirty="0">
                <a:latin typeface="Arial" panose="020B0604020202020204" pitchFamily="34" charset="0"/>
                <a:cs typeface="Arial" panose="020B0604020202020204" pitchFamily="34" charset="0"/>
              </a:rPr>
              <a:t>unwanted sound with a big exclamation mark.</a:t>
            </a:r>
          </a:p>
          <a:p>
            <a:r>
              <a:rPr lang="en-GB" dirty="0">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rPr>
              <a:t>Why? </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The differentiation between sound and noise depends on the LISTENER </a:t>
            </a:r>
            <a:r>
              <a:rPr lang="en-GB" dirty="0">
                <a:latin typeface="Arial" panose="020B0604020202020204" pitchFamily="34" charset="0"/>
                <a:cs typeface="Arial" panose="020B0604020202020204" pitchFamily="34" charset="0"/>
              </a:rPr>
              <a:t>and </a:t>
            </a:r>
            <a:r>
              <a:rPr lang="en-GB" b="1" dirty="0">
                <a:latin typeface="Arial" panose="020B0604020202020204" pitchFamily="34" charset="0"/>
                <a:cs typeface="Arial" panose="020B0604020202020204" pitchFamily="34" charset="0"/>
              </a:rPr>
              <a:t>the CIRCUMSTANCE</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can appreciate this differentiation from the Vroooom! figure. The driver is enjoying the sound from the noisy exhaust, revving engine and the wind. For the young person standing on the roadside, the Vroooom sound is intrusive, annoying and disturbing, so it is noise for him.  </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How can we explore this in another way?</a:t>
            </a:r>
          </a:p>
          <a:p>
            <a:r>
              <a:rPr lang="en-GB" dirty="0">
                <a:latin typeface="Arial" panose="020B0604020202020204" pitchFamily="34" charset="0"/>
                <a:cs typeface="Arial" panose="020B0604020202020204" pitchFamily="34" charset="0"/>
              </a:rPr>
              <a:t>Just think of you as a pop music lover. You are listening to music with high  bass, and lots of people singing along with the singer in the hall. Many, including you, are shouting and clapping  with happiness. You are enjoying the sound and the ambiance, right!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Now, imagine that you are fast asleep and the same group of people and the music are in your bedroom. This time, the fun sound becomes an intrusive and annoying noise. It is having a serious effect on your sleep and life, right! </a:t>
            </a:r>
          </a:p>
        </p:txBody>
      </p:sp>
      <p:sp>
        <p:nvSpPr>
          <p:cNvPr id="4" name="Slide Number Placeholder 3"/>
          <p:cNvSpPr>
            <a:spLocks noGrp="1"/>
          </p:cNvSpPr>
          <p:nvPr>
            <p:ph type="sldNum" sz="quarter" idx="5"/>
          </p:nvPr>
        </p:nvSpPr>
        <p:spPr/>
        <p:txBody>
          <a:bodyPr/>
          <a:lstStyle/>
          <a:p>
            <a:fld id="{A89503B5-BBC3-487F-A7EF-70AB569E06E3}" type="slidenum">
              <a:rPr lang="en-GB" smtClean="0"/>
              <a:t>6</a:t>
            </a:fld>
            <a:endParaRPr lang="en-GB" dirty="0"/>
          </a:p>
        </p:txBody>
      </p:sp>
    </p:spTree>
    <p:extLst>
      <p:ext uri="{BB962C8B-B14F-4D97-AF65-F5344CB8AC3E}">
        <p14:creationId xmlns:p14="http://schemas.microsoft.com/office/powerpoint/2010/main" val="84465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16013"/>
            <a:ext cx="4114800" cy="3086100"/>
          </a:xfrm>
        </p:spPr>
      </p:sp>
      <p:sp>
        <p:nvSpPr>
          <p:cNvPr id="3" name="Notes Placeholder 2"/>
          <p:cNvSpPr>
            <a:spLocks noGrp="1"/>
          </p:cNvSpPr>
          <p:nvPr>
            <p:ph type="body" idx="1"/>
          </p:nvPr>
        </p:nvSpPr>
        <p:spPr>
          <a:xfrm>
            <a:off x="764704" y="4355976"/>
            <a:ext cx="5256584" cy="3893741"/>
          </a:xfrm>
        </p:spPr>
        <p:txBody>
          <a:bodyPr/>
          <a:lstStyle/>
          <a:p>
            <a:r>
              <a:rPr lang="en-GB" dirty="0">
                <a:latin typeface="Arial" panose="020B0604020202020204" pitchFamily="34" charset="0"/>
                <a:cs typeface="Arial" panose="020B0604020202020204" pitchFamily="34" charset="0"/>
              </a:rPr>
              <a:t>We all know that sound is a form of energy like heat and light. </a:t>
            </a:r>
            <a:r>
              <a:rPr lang="en-GB" b="1" dirty="0">
                <a:latin typeface="Arial" panose="020B0604020202020204" pitchFamily="34" charset="0"/>
                <a:cs typeface="Arial" panose="020B0604020202020204" pitchFamily="34" charset="0"/>
              </a:rPr>
              <a:t>Sound travels in waves.</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Normal day-to-day sound is made of a number of frequencies and noise levels. That combination makes sound a joy and at times annoying and dangerous.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Now, we will explore the terms frequency and amplitude in practical ways.</a:t>
            </a:r>
          </a:p>
          <a:p>
            <a:r>
              <a:rPr lang="en-GB" dirty="0">
                <a:latin typeface="Arial" panose="020B0604020202020204" pitchFamily="34" charset="0"/>
                <a:cs typeface="Arial" panose="020B0604020202020204" pitchFamily="34" charset="0"/>
              </a:rPr>
              <a:t>Just imagine a calm sea with shallow waves with mellow sound hitting the shore every 30 seconds. Then, on a windy day, high peak, noisy waves hitting the shore every 10 seconds.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can demonstrate this effect using the wave diagram on this slide.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(Notes</a:t>
            </a:r>
            <a:r>
              <a:rPr lang="en-GB" b="1"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Set the presentation to “normal” in view mode. Just click the diagram to highlight and then pull and push with the mouse arrow.)</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Leaners can see the shallow crest and long frequency when elongated. Opposite when compressed short frequencies and high amplitudes.</a:t>
            </a:r>
          </a:p>
          <a:p>
            <a:endParaRPr lang="en-GB"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7</a:t>
            </a:fld>
            <a:endParaRPr lang="en-GB" dirty="0"/>
          </a:p>
        </p:txBody>
      </p:sp>
    </p:spTree>
    <p:extLst>
      <p:ext uri="{BB962C8B-B14F-4D97-AF65-F5344CB8AC3E}">
        <p14:creationId xmlns:p14="http://schemas.microsoft.com/office/powerpoint/2010/main" val="317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400548"/>
            <a:ext cx="5472608" cy="4203900"/>
          </a:xfrm>
        </p:spPr>
        <p:txBody>
          <a:bodyPr/>
          <a:lstStyle/>
          <a:p>
            <a:r>
              <a:rPr lang="en-GB" sz="1400" dirty="0">
                <a:latin typeface="Arial" panose="020B0604020202020204" pitchFamily="34" charset="0"/>
                <a:cs typeface="Arial" panose="020B0604020202020204" pitchFamily="34" charset="0"/>
              </a:rPr>
              <a:t>Always remember, exposure to high levels of  noise can cause hearing damage, if precautions are not in place.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Noise levels in a workplace is measured in a unit called decibels - Named after the Scottish Engineer Alexander Graham Bell, who invented the telephone.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 simple terms, </a:t>
            </a:r>
            <a:r>
              <a:rPr lang="en-GB" sz="1400" u="sng" dirty="0">
                <a:latin typeface="Arial" panose="020B0604020202020204" pitchFamily="34" charset="0"/>
                <a:cs typeface="Arial" panose="020B0604020202020204" pitchFamily="34" charset="0"/>
              </a:rPr>
              <a:t>a dB measurement </a:t>
            </a:r>
            <a:r>
              <a:rPr lang="en-GB" sz="1400" dirty="0">
                <a:latin typeface="Arial" panose="020B0604020202020204" pitchFamily="34" charset="0"/>
                <a:cs typeface="Arial" panose="020B0604020202020204" pitchFamily="34" charset="0"/>
              </a:rPr>
              <a:t>can tell us the sound level at a given point in time. It is like a car milometer pointer showing the speed at a given point. The MPH tells us the average speed over a period using calculations inside the milometer.</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 similar approach is used for measuring </a:t>
            </a:r>
            <a:r>
              <a:rPr lang="en-GB" sz="1400" u="sng" dirty="0">
                <a:latin typeface="Arial" panose="020B0604020202020204" pitchFamily="34" charset="0"/>
                <a:cs typeface="Arial" panose="020B0604020202020204" pitchFamily="34" charset="0"/>
              </a:rPr>
              <a:t>average noise exposure over a time. </a:t>
            </a:r>
            <a:r>
              <a:rPr lang="en-GB" sz="1400" dirty="0">
                <a:latin typeface="Arial" panose="020B0604020202020204" pitchFamily="34" charset="0"/>
                <a:cs typeface="Arial" panose="020B0604020202020204" pitchFamily="34" charset="0"/>
              </a:rPr>
              <a:t>The “A” weighted dB measurement mimics the way ear “feels and sense” the sound AT DIFFERENT frequencies.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To put some more flesh, now, let us look at the sound level meter decibel dashboard on this slide. It shows sound levels produced during different activities/jobs. </a:t>
            </a:r>
          </a:p>
          <a:p>
            <a:r>
              <a:rPr lang="en-GB" sz="14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89503B5-BBC3-487F-A7EF-70AB569E06E3}" type="slidenum">
              <a:rPr lang="en-GB" smtClean="0"/>
              <a:t>8</a:t>
            </a:fld>
            <a:endParaRPr lang="en-GB" dirty="0"/>
          </a:p>
        </p:txBody>
      </p:sp>
    </p:spTree>
    <p:extLst>
      <p:ext uri="{BB962C8B-B14F-4D97-AF65-F5344CB8AC3E}">
        <p14:creationId xmlns:p14="http://schemas.microsoft.com/office/powerpoint/2010/main" val="2577425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400549"/>
            <a:ext cx="5832648" cy="4284664"/>
          </a:xfrm>
        </p:spPr>
        <p:txBody>
          <a:bodyPr/>
          <a:lstStyle/>
          <a:p>
            <a:r>
              <a:rPr lang="en-GB" dirty="0">
                <a:latin typeface="Arial" panose="020B0604020202020204" pitchFamily="34" charset="0"/>
                <a:cs typeface="Arial" panose="020B0604020202020204" pitchFamily="34" charset="0"/>
              </a:rPr>
              <a:t>To make a quick assessment of a potential noise problem at your workplace, you or your employer could, use “rules of thumb”. You only need to understand these rules. Your employer can deal with making a suitable and sufficient risk assessment or making Leq measurements of noise.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“rules of thumb” approach is like an early assessment for a heart condition. “Have I got pain in the left arm and chest”; then moving on to pressure measurements, then to exercise tests, followed by all sorts of complicated tests and measurements.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 </a:t>
            </a:r>
            <a:r>
              <a:rPr lang="en-GB" b="1" dirty="0">
                <a:latin typeface="Arial" panose="020B0604020202020204" pitchFamily="34" charset="0"/>
                <a:cs typeface="Arial" panose="020B0604020202020204" pitchFamily="34" charset="0"/>
              </a:rPr>
              <a:t>for you to assess the likelihood of a noise problem in your workplace, “rules of thumb” are given in this slide.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Most of the hand-held power tools create noise that can damage your hearing.</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If the situation in your workplace is like what is said on this slide, hey, it is highly likely that a noise problem exists and the likelihood of NIHL among workers is high. It is a good practice to bring it to the attention of your employer or your safety representative, so that actions can be taken to protect your hearing. </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Did you know? </a:t>
            </a:r>
            <a:r>
              <a:rPr lang="en-GB" dirty="0">
                <a:latin typeface="Arial" panose="020B0604020202020204" pitchFamily="34" charset="0"/>
                <a:cs typeface="Arial" panose="020B0604020202020204" pitchFamily="34" charset="0"/>
              </a:rPr>
              <a:t>if your employer is not listening to your concerns, you can call HSE offices and give confidential H&amp;S information to them. HSE can consider appropriate actions to help protect your hearing.</a:t>
            </a:r>
          </a:p>
        </p:txBody>
      </p:sp>
      <p:sp>
        <p:nvSpPr>
          <p:cNvPr id="4" name="Slide Number Placeholder 3"/>
          <p:cNvSpPr>
            <a:spLocks noGrp="1"/>
          </p:cNvSpPr>
          <p:nvPr>
            <p:ph type="sldNum" sz="quarter" idx="5"/>
          </p:nvPr>
        </p:nvSpPr>
        <p:spPr/>
        <p:txBody>
          <a:bodyPr/>
          <a:lstStyle/>
          <a:p>
            <a:fld id="{A89503B5-BBC3-487F-A7EF-70AB569E06E3}" type="slidenum">
              <a:rPr lang="en-GB" smtClean="0"/>
              <a:t>9</a:t>
            </a:fld>
            <a:endParaRPr lang="en-GB" dirty="0"/>
          </a:p>
        </p:txBody>
      </p:sp>
    </p:spTree>
    <p:extLst>
      <p:ext uri="{BB962C8B-B14F-4D97-AF65-F5344CB8AC3E}">
        <p14:creationId xmlns:p14="http://schemas.microsoft.com/office/powerpoint/2010/main" val="308545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6D6B-9EFC-4102-A5A2-06D24DC770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D2A09AC-3858-417C-B424-3D708CFE922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1E5902-AC92-4FD2-BB7E-C26BC5C0A992}"/>
              </a:ext>
            </a:extLst>
          </p:cNvPr>
          <p:cNvSpPr>
            <a:spLocks noGrp="1"/>
          </p:cNvSpPr>
          <p:nvPr>
            <p:ph type="dt" sz="half" idx="10"/>
          </p:nvPr>
        </p:nvSpPr>
        <p:spPr/>
        <p:txBody>
          <a:bodyPr/>
          <a:lstStyle/>
          <a:p>
            <a:fld id="{2C6D23F5-EC7E-49B5-9658-99AAC8497CF1}" type="datetime1">
              <a:rPr lang="en-GB" smtClean="0"/>
              <a:t>26/04/2021</a:t>
            </a:fld>
            <a:endParaRPr lang="en-GB" dirty="0"/>
          </a:p>
        </p:txBody>
      </p:sp>
      <p:sp>
        <p:nvSpPr>
          <p:cNvPr id="5" name="Footer Placeholder 4">
            <a:extLst>
              <a:ext uri="{FF2B5EF4-FFF2-40B4-BE49-F238E27FC236}">
                <a16:creationId xmlns:a16="http://schemas.microsoft.com/office/drawing/2014/main" id="{4A2444D6-E678-4B6A-89EA-274FFF8D3E9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14B5B2A-85D6-41C1-A02D-953817F4D388}"/>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409432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59CC-34AC-4EDD-8947-0F965B2DF7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C6189-04D5-455A-BE5B-384B68C40E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B119D5-1477-4E84-943B-57AA8829BCE3}"/>
              </a:ext>
            </a:extLst>
          </p:cNvPr>
          <p:cNvSpPr>
            <a:spLocks noGrp="1"/>
          </p:cNvSpPr>
          <p:nvPr>
            <p:ph type="dt" sz="half" idx="10"/>
          </p:nvPr>
        </p:nvSpPr>
        <p:spPr/>
        <p:txBody>
          <a:bodyPr/>
          <a:lstStyle/>
          <a:p>
            <a:fld id="{07F98FE3-808A-4CED-B426-28E719808272}" type="datetime1">
              <a:rPr lang="en-GB" smtClean="0"/>
              <a:t>26/04/2021</a:t>
            </a:fld>
            <a:endParaRPr lang="en-GB" dirty="0"/>
          </a:p>
        </p:txBody>
      </p:sp>
      <p:sp>
        <p:nvSpPr>
          <p:cNvPr id="5" name="Footer Placeholder 4">
            <a:extLst>
              <a:ext uri="{FF2B5EF4-FFF2-40B4-BE49-F238E27FC236}">
                <a16:creationId xmlns:a16="http://schemas.microsoft.com/office/drawing/2014/main" id="{01A13C54-7A82-4B17-B3CA-F637892891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8D9F947-BC00-4149-A98E-2F34C0EA6E51}"/>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136587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24A36-0408-40F2-894E-709D5C1C23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F63973-4BD0-4BBC-910A-4C4FAFDC369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65966B-9B22-4283-8694-545D01427488}"/>
              </a:ext>
            </a:extLst>
          </p:cNvPr>
          <p:cNvSpPr>
            <a:spLocks noGrp="1"/>
          </p:cNvSpPr>
          <p:nvPr>
            <p:ph type="dt" sz="half" idx="10"/>
          </p:nvPr>
        </p:nvSpPr>
        <p:spPr/>
        <p:txBody>
          <a:bodyPr/>
          <a:lstStyle/>
          <a:p>
            <a:fld id="{57B7A5AF-7D9A-404C-97D0-0A54ED02068D}" type="datetime1">
              <a:rPr lang="en-GB" smtClean="0"/>
              <a:t>26/04/2021</a:t>
            </a:fld>
            <a:endParaRPr lang="en-GB" dirty="0"/>
          </a:p>
        </p:txBody>
      </p:sp>
      <p:sp>
        <p:nvSpPr>
          <p:cNvPr id="5" name="Footer Placeholder 4">
            <a:extLst>
              <a:ext uri="{FF2B5EF4-FFF2-40B4-BE49-F238E27FC236}">
                <a16:creationId xmlns:a16="http://schemas.microsoft.com/office/drawing/2014/main" id="{4EC02963-1881-4988-A29D-33CA3E4F6A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34938F7-038A-4D77-AFED-B973490C8A36}"/>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99098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5B60-E367-42B3-95A4-2A3053F956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797DAC-9A88-4706-8DE0-CF16CFB0B9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4C7C62-C9FE-4802-AE4D-354C8AF3C20C}"/>
              </a:ext>
            </a:extLst>
          </p:cNvPr>
          <p:cNvSpPr>
            <a:spLocks noGrp="1"/>
          </p:cNvSpPr>
          <p:nvPr>
            <p:ph type="dt" sz="half" idx="10"/>
          </p:nvPr>
        </p:nvSpPr>
        <p:spPr/>
        <p:txBody>
          <a:bodyPr/>
          <a:lstStyle/>
          <a:p>
            <a:fld id="{575A4B04-5FBF-45ED-B276-30135D131B24}" type="datetime1">
              <a:rPr lang="en-GB" smtClean="0"/>
              <a:t>26/04/2021</a:t>
            </a:fld>
            <a:endParaRPr lang="en-GB" dirty="0"/>
          </a:p>
        </p:txBody>
      </p:sp>
      <p:sp>
        <p:nvSpPr>
          <p:cNvPr id="5" name="Footer Placeholder 4">
            <a:extLst>
              <a:ext uri="{FF2B5EF4-FFF2-40B4-BE49-F238E27FC236}">
                <a16:creationId xmlns:a16="http://schemas.microsoft.com/office/drawing/2014/main" id="{DFCC31E0-96AE-4998-A3F9-47297240B1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7CC2A1-D9CA-4359-982E-C959141462FE}"/>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176055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68FE8-95A4-41C1-9407-BC2448E5F34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3EC612-5ECB-4CA8-B4B5-F3D95E56DEF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A4AA21-4DF6-4CD9-AC0F-226E017C9ECE}"/>
              </a:ext>
            </a:extLst>
          </p:cNvPr>
          <p:cNvSpPr>
            <a:spLocks noGrp="1"/>
          </p:cNvSpPr>
          <p:nvPr>
            <p:ph type="dt" sz="half" idx="10"/>
          </p:nvPr>
        </p:nvSpPr>
        <p:spPr/>
        <p:txBody>
          <a:bodyPr/>
          <a:lstStyle/>
          <a:p>
            <a:fld id="{C33356D1-EED6-4241-86AF-3F8C75715949}" type="datetime1">
              <a:rPr lang="en-GB" smtClean="0"/>
              <a:t>26/04/2021</a:t>
            </a:fld>
            <a:endParaRPr lang="en-GB" dirty="0"/>
          </a:p>
        </p:txBody>
      </p:sp>
      <p:sp>
        <p:nvSpPr>
          <p:cNvPr id="5" name="Footer Placeholder 4">
            <a:extLst>
              <a:ext uri="{FF2B5EF4-FFF2-40B4-BE49-F238E27FC236}">
                <a16:creationId xmlns:a16="http://schemas.microsoft.com/office/drawing/2014/main" id="{95C6E500-662C-4AB5-BA98-9AE5C73835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4EDDB5B-EE19-4C49-A6C5-BDD133E1878F}"/>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05500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F4AFA-B8B9-4071-871C-9752F2E192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AC8AB1-892F-48F8-B900-E8F3AA5FC08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C09FE0-D3A9-4199-8D68-E7B2A6DF5E1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1F4455-54C9-4C98-988E-401FB1226390}"/>
              </a:ext>
            </a:extLst>
          </p:cNvPr>
          <p:cNvSpPr>
            <a:spLocks noGrp="1"/>
          </p:cNvSpPr>
          <p:nvPr>
            <p:ph type="dt" sz="half" idx="10"/>
          </p:nvPr>
        </p:nvSpPr>
        <p:spPr/>
        <p:txBody>
          <a:bodyPr/>
          <a:lstStyle/>
          <a:p>
            <a:fld id="{D3E2204E-2A37-4DE5-AA22-00D8D072D508}" type="datetime1">
              <a:rPr lang="en-GB" smtClean="0"/>
              <a:t>26/04/2021</a:t>
            </a:fld>
            <a:endParaRPr lang="en-GB" dirty="0"/>
          </a:p>
        </p:txBody>
      </p:sp>
      <p:sp>
        <p:nvSpPr>
          <p:cNvPr id="6" name="Footer Placeholder 5">
            <a:extLst>
              <a:ext uri="{FF2B5EF4-FFF2-40B4-BE49-F238E27FC236}">
                <a16:creationId xmlns:a16="http://schemas.microsoft.com/office/drawing/2014/main" id="{E8884D83-3237-4AC2-B160-8F197106CCA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5A515BC-61BA-4981-9D68-65715C88A4B9}"/>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85406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87C5-0458-4FB4-8E41-D8C964B30A47}"/>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C5B599-F4BD-44CD-8095-2959206F0E5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A8AEA45-E4B7-40B6-B2BD-DEEB6C1026B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507453-57EC-4A91-9EB2-EDC911CCE45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A41C773-5F01-486F-88B3-F9160A09DC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8C70D4-E535-4BF7-A4A8-C2BD8FF204B9}"/>
              </a:ext>
            </a:extLst>
          </p:cNvPr>
          <p:cNvSpPr>
            <a:spLocks noGrp="1"/>
          </p:cNvSpPr>
          <p:nvPr>
            <p:ph type="dt" sz="half" idx="10"/>
          </p:nvPr>
        </p:nvSpPr>
        <p:spPr/>
        <p:txBody>
          <a:bodyPr/>
          <a:lstStyle/>
          <a:p>
            <a:fld id="{B90E0F0E-35AF-4FA2-A180-7B9F19BD43AD}" type="datetime1">
              <a:rPr lang="en-GB" smtClean="0"/>
              <a:t>26/04/2021</a:t>
            </a:fld>
            <a:endParaRPr lang="en-GB" dirty="0"/>
          </a:p>
        </p:txBody>
      </p:sp>
      <p:sp>
        <p:nvSpPr>
          <p:cNvPr id="8" name="Footer Placeholder 7">
            <a:extLst>
              <a:ext uri="{FF2B5EF4-FFF2-40B4-BE49-F238E27FC236}">
                <a16:creationId xmlns:a16="http://schemas.microsoft.com/office/drawing/2014/main" id="{C1161FAA-4D40-45F5-A680-E07BECC168C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23D929B-B3D7-45FA-A0F8-2C21ED54E418}"/>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177480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5BFB-10BB-4E0C-A9B9-0B5DB7DD55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DB5353-4712-4EE8-9FB1-799F04176E4B}"/>
              </a:ext>
            </a:extLst>
          </p:cNvPr>
          <p:cNvSpPr>
            <a:spLocks noGrp="1"/>
          </p:cNvSpPr>
          <p:nvPr>
            <p:ph type="dt" sz="half" idx="10"/>
          </p:nvPr>
        </p:nvSpPr>
        <p:spPr/>
        <p:txBody>
          <a:bodyPr/>
          <a:lstStyle/>
          <a:p>
            <a:fld id="{D067FB54-E090-4045-8337-73F70AF0D29A}" type="datetime1">
              <a:rPr lang="en-GB" smtClean="0"/>
              <a:t>26/04/2021</a:t>
            </a:fld>
            <a:endParaRPr lang="en-GB" dirty="0"/>
          </a:p>
        </p:txBody>
      </p:sp>
      <p:sp>
        <p:nvSpPr>
          <p:cNvPr id="4" name="Footer Placeholder 3">
            <a:extLst>
              <a:ext uri="{FF2B5EF4-FFF2-40B4-BE49-F238E27FC236}">
                <a16:creationId xmlns:a16="http://schemas.microsoft.com/office/drawing/2014/main" id="{A86BC68B-F852-4F23-A957-F64DB1C8290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08698B3-68E7-4120-8296-B994087DD1E9}"/>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86665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F13B4E-7C4C-47E6-8B36-161D2FC32AA4}"/>
              </a:ext>
            </a:extLst>
          </p:cNvPr>
          <p:cNvSpPr>
            <a:spLocks noGrp="1"/>
          </p:cNvSpPr>
          <p:nvPr>
            <p:ph type="dt" sz="half" idx="10"/>
          </p:nvPr>
        </p:nvSpPr>
        <p:spPr/>
        <p:txBody>
          <a:bodyPr/>
          <a:lstStyle/>
          <a:p>
            <a:fld id="{CABE3B24-10DF-4EA2-B103-57E6945BBCCC}" type="datetime1">
              <a:rPr lang="en-GB" smtClean="0"/>
              <a:t>26/04/2021</a:t>
            </a:fld>
            <a:endParaRPr lang="en-GB" dirty="0"/>
          </a:p>
        </p:txBody>
      </p:sp>
      <p:sp>
        <p:nvSpPr>
          <p:cNvPr id="3" name="Footer Placeholder 2">
            <a:extLst>
              <a:ext uri="{FF2B5EF4-FFF2-40B4-BE49-F238E27FC236}">
                <a16:creationId xmlns:a16="http://schemas.microsoft.com/office/drawing/2014/main" id="{78D2D638-269A-4B84-AFA1-6BAC68C8EA6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65D2F6E-778A-4658-A722-C18BFCCE20B3}"/>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864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34EF-DEA2-4EBD-847B-1AFD2418478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DC5C72-5702-4948-8001-A267FF5DE3D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F5E071-98E8-499B-9C89-94C6285DB45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AE6ED5-1F38-461C-80B9-1520E3EC7750}"/>
              </a:ext>
            </a:extLst>
          </p:cNvPr>
          <p:cNvSpPr>
            <a:spLocks noGrp="1"/>
          </p:cNvSpPr>
          <p:nvPr>
            <p:ph type="dt" sz="half" idx="10"/>
          </p:nvPr>
        </p:nvSpPr>
        <p:spPr/>
        <p:txBody>
          <a:bodyPr/>
          <a:lstStyle/>
          <a:p>
            <a:fld id="{33AC8140-B7FA-4261-90B3-1B500BD03A11}" type="datetime1">
              <a:rPr lang="en-GB" smtClean="0"/>
              <a:t>26/04/2021</a:t>
            </a:fld>
            <a:endParaRPr lang="en-GB" dirty="0"/>
          </a:p>
        </p:txBody>
      </p:sp>
      <p:sp>
        <p:nvSpPr>
          <p:cNvPr id="6" name="Footer Placeholder 5">
            <a:extLst>
              <a:ext uri="{FF2B5EF4-FFF2-40B4-BE49-F238E27FC236}">
                <a16:creationId xmlns:a16="http://schemas.microsoft.com/office/drawing/2014/main" id="{BE61C2BA-0CE7-46D6-AD49-AAC43EA76E9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73085A5-B1B4-486B-8A7A-FC094CBF82B0}"/>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18216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C7FF-EACC-4A9E-A56F-63D388DF6E7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01B176-D66F-4CCE-B1EA-EBCEB5AB3A3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72651DF-F591-4952-B616-5A0352A7B3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6BAA4F-73B7-4979-9601-5E07F67ADB81}"/>
              </a:ext>
            </a:extLst>
          </p:cNvPr>
          <p:cNvSpPr>
            <a:spLocks noGrp="1"/>
          </p:cNvSpPr>
          <p:nvPr>
            <p:ph type="dt" sz="half" idx="10"/>
          </p:nvPr>
        </p:nvSpPr>
        <p:spPr/>
        <p:txBody>
          <a:bodyPr/>
          <a:lstStyle/>
          <a:p>
            <a:fld id="{27BBFB23-B4AE-4DFA-BA7E-9067C0E856CB}" type="datetime1">
              <a:rPr lang="en-GB" smtClean="0"/>
              <a:t>26/04/2021</a:t>
            </a:fld>
            <a:endParaRPr lang="en-GB" dirty="0"/>
          </a:p>
        </p:txBody>
      </p:sp>
      <p:sp>
        <p:nvSpPr>
          <p:cNvPr id="6" name="Footer Placeholder 5">
            <a:extLst>
              <a:ext uri="{FF2B5EF4-FFF2-40B4-BE49-F238E27FC236}">
                <a16:creationId xmlns:a16="http://schemas.microsoft.com/office/drawing/2014/main" id="{1B6CFED4-F29A-4333-8BB8-7D40789B7E1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60F9314-F6DB-481B-9369-ADD5EAEDD1D3}"/>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94664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E7C3EB-A217-46F9-A0CC-CC821CD6654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77A343-B8C8-4F4F-B087-03477C14E8B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9B4E5D-5A86-45DE-8D0C-60438076870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3E43F7-A558-495F-B3E1-13ACDE26305D}" type="datetime1">
              <a:rPr lang="en-GB" smtClean="0"/>
              <a:t>26/04/2021</a:t>
            </a:fld>
            <a:endParaRPr lang="en-GB" dirty="0"/>
          </a:p>
        </p:txBody>
      </p:sp>
      <p:sp>
        <p:nvSpPr>
          <p:cNvPr id="5" name="Footer Placeholder 4">
            <a:extLst>
              <a:ext uri="{FF2B5EF4-FFF2-40B4-BE49-F238E27FC236}">
                <a16:creationId xmlns:a16="http://schemas.microsoft.com/office/drawing/2014/main" id="{32B7FE04-3647-4EDC-A44A-BCBE98C581A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60A2BE0-7167-4560-8A89-A9723A5A97F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B36CE2-65BA-4721-BB1A-1EDB821F77A6}" type="slidenum">
              <a:rPr lang="en-GB" smtClean="0"/>
              <a:t>‹#›</a:t>
            </a:fld>
            <a:endParaRPr lang="en-GB" dirty="0"/>
          </a:p>
        </p:txBody>
      </p:sp>
    </p:spTree>
    <p:extLst>
      <p:ext uri="{BB962C8B-B14F-4D97-AF65-F5344CB8AC3E}">
        <p14:creationId xmlns:p14="http://schemas.microsoft.com/office/powerpoint/2010/main" val="12950711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youtube.com/watch?v=krqGja-pDcc&amp;feature=youtu.b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m.youtube.com/watch?v=83laYgUtbv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slide" Target="slide45.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slide" Target="slide46.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slide" Target="slide47.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slide" Target="slide48.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slide" Target="slide4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youtube.com/watch?v=2F1a9WPdETk"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slide" Target="slide50.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slide" Target="slide51.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slide" Target="slide5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slide" Target="slide53.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slide" Target="slide55.xml"/><Relationship Id="rId4" Type="http://schemas.openxmlformats.org/officeDocument/2006/relationships/slide" Target="slide54.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slide" Target="slide35.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slide" Target="slide36.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image" Target="../media/image13.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38.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youtube.com/watch?v=krqGja-pDcc&amp;feature=youtu.b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slide" Target="slide38.xml"/><Relationship Id="rId4" Type="http://schemas.openxmlformats.org/officeDocument/2006/relationships/slide" Target="slide3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slide" Target="slide40.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slide" Target="slide4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slide" Target="slide42.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slide" Target="slide43.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44.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hyperlink" Target="mailto:contact@safetygroupsuk.org.uk"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8.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image" Target="../media/image9.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1849" y="1620599"/>
            <a:ext cx="7840302" cy="2168441"/>
          </a:xfrm>
        </p:spPr>
        <p:txBody>
          <a:bodyPr>
            <a:normAutofit/>
          </a:bodyPr>
          <a:lstStyle/>
          <a:p>
            <a:pPr marL="182880" indent="0">
              <a:buNone/>
            </a:pPr>
            <a:r>
              <a:rPr lang="en-GB" sz="3200" b="1" dirty="0">
                <a:solidFill>
                  <a:srgbClr val="0070C0"/>
                </a:solidFill>
                <a:effectLst/>
                <a:latin typeface="Arial" panose="020B0604020202020204" pitchFamily="34" charset="0"/>
                <a:cs typeface="Arial" panose="020B0604020202020204" pitchFamily="34" charset="0"/>
              </a:rPr>
              <a:t>Don’t Lose Your Hearing</a:t>
            </a:r>
            <a:br>
              <a:rPr lang="en-GB" sz="3200" b="1" dirty="0">
                <a:solidFill>
                  <a:srgbClr val="0070C0"/>
                </a:solidFill>
                <a:effectLst/>
                <a:latin typeface="Arial" panose="020B0604020202020204" pitchFamily="34" charset="0"/>
                <a:cs typeface="Arial" panose="020B0604020202020204" pitchFamily="34" charset="0"/>
              </a:rPr>
            </a:br>
            <a:r>
              <a:rPr lang="en-GB" sz="3200" b="1" dirty="0">
                <a:solidFill>
                  <a:srgbClr val="0070C0"/>
                </a:solidFill>
                <a:effectLst/>
                <a:latin typeface="Arial" panose="020B0604020202020204" pitchFamily="34" charset="0"/>
                <a:cs typeface="Arial" panose="020B0604020202020204" pitchFamily="34" charset="0"/>
              </a:rPr>
              <a:t>It’s so Precious</a:t>
            </a:r>
            <a:br>
              <a:rPr lang="en-GB" sz="3600" b="1" dirty="0">
                <a:solidFill>
                  <a:srgbClr val="00B0F0"/>
                </a:solidFill>
                <a:effectLst/>
                <a:latin typeface="Arial" panose="020B0604020202020204" pitchFamily="34" charset="0"/>
                <a:cs typeface="Arial" panose="020B0604020202020204" pitchFamily="34" charset="0"/>
              </a:rPr>
            </a:br>
            <a:br>
              <a:rPr lang="en-GB" sz="3600" b="1" dirty="0">
                <a:solidFill>
                  <a:srgbClr val="00B0F0"/>
                </a:solidFill>
                <a:effectLst/>
                <a:latin typeface="Arial" panose="020B0604020202020204" pitchFamily="34" charset="0"/>
                <a:cs typeface="Arial" panose="020B0604020202020204" pitchFamily="34" charset="0"/>
              </a:rPr>
            </a:br>
            <a:r>
              <a:rPr lang="en-GB" sz="2800" b="1" dirty="0">
                <a:solidFill>
                  <a:srgbClr val="C00000"/>
                </a:solidFill>
                <a:effectLst/>
                <a:latin typeface="Arial" panose="020B0604020202020204" pitchFamily="34" charset="0"/>
                <a:cs typeface="Arial" panose="020B0604020202020204" pitchFamily="34" charset="0"/>
              </a:rPr>
              <a:t>Introduction</a:t>
            </a:r>
            <a:endParaRPr lang="en-GB" sz="3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3C3290A-616E-49BE-A5D1-1B64C47EE770}"/>
              </a:ext>
            </a:extLst>
          </p:cNvPr>
          <p:cNvSpPr>
            <a:spLocks noGrp="1"/>
          </p:cNvSpPr>
          <p:nvPr>
            <p:ph type="sldNum" sz="quarter" idx="12"/>
          </p:nvPr>
        </p:nvSpPr>
        <p:spPr/>
        <p:txBody>
          <a:bodyPr/>
          <a:lstStyle/>
          <a:p>
            <a:fld id="{3DB36CE2-65BA-4721-BB1A-1EDB821F77A6}" type="slidenum">
              <a:rPr lang="en-GB" smtClean="0"/>
              <a:t>1</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892" y="15588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13710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201070"/>
            <a:ext cx="2591856" cy="822960"/>
          </a:xfrm>
          <a:prstGeom prst="rect">
            <a:avLst/>
          </a:prstGeom>
        </p:spPr>
      </p:pic>
      <p:sp>
        <p:nvSpPr>
          <p:cNvPr id="3" name="Rectangle 2">
            <a:extLst>
              <a:ext uri="{FF2B5EF4-FFF2-40B4-BE49-F238E27FC236}">
                <a16:creationId xmlns:a16="http://schemas.microsoft.com/office/drawing/2014/main" id="{D05A703C-1199-49F3-9891-11AF663E27CC}"/>
              </a:ext>
            </a:extLst>
          </p:cNvPr>
          <p:cNvSpPr/>
          <p:nvPr/>
        </p:nvSpPr>
        <p:spPr>
          <a:xfrm>
            <a:off x="1547664" y="4319840"/>
            <a:ext cx="5904656" cy="738664"/>
          </a:xfrm>
          <a:prstGeom prst="rect">
            <a:avLst/>
          </a:prstGeom>
        </p:spPr>
        <p:txBody>
          <a:bodyPr wrap="square">
            <a:spAutoFit/>
          </a:bodyPr>
          <a:lstStyle/>
          <a:p>
            <a:pPr algn="ctr"/>
            <a:r>
              <a:rPr lang="en-GB" sz="2400" b="1" dirty="0"/>
              <a:t>Dr. Bob Rajan </a:t>
            </a:r>
            <a:r>
              <a:rPr lang="en-GB" sz="1400" dirty="0"/>
              <a:t>OBE JP PhD</a:t>
            </a:r>
          </a:p>
          <a:p>
            <a:pPr algn="ctr"/>
            <a:endParaRPr lang="en-GB" dirty="0">
              <a:solidFill>
                <a:srgbClr val="C00000"/>
              </a:solidFill>
            </a:endParaRPr>
          </a:p>
        </p:txBody>
      </p:sp>
      <p:sp>
        <p:nvSpPr>
          <p:cNvPr id="8" name="Rectangle 7">
            <a:extLst>
              <a:ext uri="{FF2B5EF4-FFF2-40B4-BE49-F238E27FC236}">
                <a16:creationId xmlns:a16="http://schemas.microsoft.com/office/drawing/2014/main" id="{D995ED0F-3107-4279-AF2C-FB2C4B49BA1F}"/>
              </a:ext>
            </a:extLst>
          </p:cNvPr>
          <p:cNvSpPr/>
          <p:nvPr/>
        </p:nvSpPr>
        <p:spPr>
          <a:xfrm>
            <a:off x="2267744" y="5301208"/>
            <a:ext cx="5256584" cy="646331"/>
          </a:xfrm>
          <a:prstGeom prst="rect">
            <a:avLst/>
          </a:prstGeom>
        </p:spPr>
        <p:txBody>
          <a:bodyPr wrap="square">
            <a:spAutoFit/>
          </a:bodyPr>
          <a:lstStyle/>
          <a:p>
            <a:pPr algn="ctr"/>
            <a:r>
              <a:rPr lang="en-GB" dirty="0"/>
              <a:t>Please study each slide with its accompanying  notes to get to know the subject </a:t>
            </a:r>
          </a:p>
        </p:txBody>
      </p:sp>
    </p:spTree>
    <p:extLst>
      <p:ext uri="{BB962C8B-B14F-4D97-AF65-F5344CB8AC3E}">
        <p14:creationId xmlns:p14="http://schemas.microsoft.com/office/powerpoint/2010/main" val="1000899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60648"/>
            <a:ext cx="5833209" cy="1080120"/>
          </a:xfrm>
        </p:spPr>
        <p:txBody>
          <a:bodyPr>
            <a:normAutofit fontScale="90000"/>
          </a:bodyPr>
          <a:lstStyle/>
          <a:p>
            <a:pPr marL="182880"/>
            <a:r>
              <a:rPr lang="en-GB" sz="3600" b="1" dirty="0">
                <a:solidFill>
                  <a:srgbClr val="0070C0"/>
                </a:solidFill>
                <a:latin typeface="Arial" panose="020B0604020202020204" pitchFamily="34" charset="0"/>
                <a:cs typeface="Arial" panose="020B0604020202020204" pitchFamily="34" charset="0"/>
              </a:rPr>
              <a:t>Working in Noisy Areas </a:t>
            </a:r>
            <a:br>
              <a:rPr lang="en-GB" sz="3200" b="1" dirty="0">
                <a:latin typeface="+mn-lt"/>
              </a:rPr>
            </a:br>
            <a:r>
              <a:rPr lang="en-GB" sz="3200" b="1" dirty="0">
                <a:solidFill>
                  <a:srgbClr val="C00000"/>
                </a:solidFill>
                <a:latin typeface="Arial" panose="020B0604020202020204" pitchFamily="34" charset="0"/>
                <a:cs typeface="Arial" panose="020B0604020202020204" pitchFamily="34" charset="0"/>
              </a:rPr>
              <a:t>Signs and </a:t>
            </a:r>
            <a:r>
              <a:rPr lang="en-GB" altLang="en-US" sz="3200" b="1" dirty="0">
                <a:solidFill>
                  <a:srgbClr val="C00000"/>
                </a:solidFill>
                <a:latin typeface="Arial" panose="020B0604020202020204" pitchFamily="34" charset="0"/>
                <a:cs typeface="Arial" panose="020B0604020202020204" pitchFamily="34" charset="0"/>
              </a:rPr>
              <a:t>Effects of Exposure</a:t>
            </a:r>
            <a:endParaRPr lang="en-GB" sz="3200" b="1" dirty="0">
              <a:ln w="0"/>
              <a:solidFill>
                <a:srgbClr val="C0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7E68346-750A-44FC-85DE-BF971F45329E}"/>
              </a:ext>
            </a:extLst>
          </p:cNvPr>
          <p:cNvSpPr>
            <a:spLocks noGrp="1"/>
          </p:cNvSpPr>
          <p:nvPr>
            <p:ph type="sldNum" sz="quarter" idx="12"/>
          </p:nvPr>
        </p:nvSpPr>
        <p:spPr/>
        <p:txBody>
          <a:bodyPr/>
          <a:lstStyle/>
          <a:p>
            <a:fld id="{3DB36CE2-65BA-4721-BB1A-1EDB821F77A6}" type="slidenum">
              <a:rPr lang="en-GB" smtClean="0"/>
              <a:t>10</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8939"/>
            <a:ext cx="1504683" cy="1080120"/>
          </a:xfrm>
          <a:prstGeom prst="rect">
            <a:avLst/>
          </a:prstGeom>
        </p:spPr>
      </p:pic>
      <p:graphicFrame>
        <p:nvGraphicFramePr>
          <p:cNvPr id="3" name="Table 2">
            <a:extLst>
              <a:ext uri="{FF2B5EF4-FFF2-40B4-BE49-F238E27FC236}">
                <a16:creationId xmlns:a16="http://schemas.microsoft.com/office/drawing/2014/main" id="{0FB15E03-0B4E-448D-8B4D-88116A3E33EA}"/>
              </a:ext>
            </a:extLst>
          </p:cNvPr>
          <p:cNvGraphicFramePr>
            <a:graphicFrameLocks noGrp="1"/>
          </p:cNvGraphicFramePr>
          <p:nvPr>
            <p:extLst>
              <p:ext uri="{D42A27DB-BD31-4B8C-83A1-F6EECF244321}">
                <p14:modId xmlns:p14="http://schemas.microsoft.com/office/powerpoint/2010/main" val="416465283"/>
              </p:ext>
            </p:extLst>
          </p:nvPr>
        </p:nvGraphicFramePr>
        <p:xfrm>
          <a:off x="899592" y="1556792"/>
          <a:ext cx="7494952" cy="4608512"/>
        </p:xfrm>
        <a:graphic>
          <a:graphicData uri="http://schemas.openxmlformats.org/drawingml/2006/table">
            <a:tbl>
              <a:tblPr firstRow="1" bandRow="1">
                <a:tableStyleId>{5C22544A-7EE6-4342-B048-85BDC9FD1C3A}</a:tableStyleId>
              </a:tblPr>
              <a:tblGrid>
                <a:gridCol w="7494952">
                  <a:extLst>
                    <a:ext uri="{9D8B030D-6E8A-4147-A177-3AD203B41FA5}">
                      <a16:colId xmlns:a16="http://schemas.microsoft.com/office/drawing/2014/main" val="2302994084"/>
                    </a:ext>
                  </a:extLst>
                </a:gridCol>
              </a:tblGrid>
              <a:tr h="1155887">
                <a:tc>
                  <a:txBody>
                    <a:bodyPr/>
                    <a:lstStyle/>
                    <a:p>
                      <a:pPr algn="ctr"/>
                      <a:r>
                        <a:rPr lang="en-GB" sz="2400" b="1" dirty="0"/>
                        <a:t>Situation Tests </a:t>
                      </a:r>
                    </a:p>
                  </a:txBody>
                  <a:tcPr marL="91431" marR="91431" marT="45710" marB="45710" anchor="ctr"/>
                </a:tc>
                <a:extLst>
                  <a:ext uri="{0D108BD9-81ED-4DB2-BD59-A6C34878D82A}">
                    <a16:rowId xmlns:a16="http://schemas.microsoft.com/office/drawing/2014/main" val="3306709592"/>
                  </a:ext>
                </a:extLst>
              </a:tr>
              <a:tr h="10886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70C0"/>
                          </a:solidFill>
                        </a:rPr>
                        <a:t>1. Do </a:t>
                      </a:r>
                      <a:r>
                        <a:rPr lang="en-US" sz="2400" b="1" u="sng" dirty="0">
                          <a:solidFill>
                            <a:srgbClr val="0070C0"/>
                          </a:solidFill>
                        </a:rPr>
                        <a:t>You</a:t>
                      </a:r>
                      <a:r>
                        <a:rPr lang="en-US" sz="2400" b="1" dirty="0">
                          <a:solidFill>
                            <a:srgbClr val="0070C0"/>
                          </a:solidFill>
                        </a:rPr>
                        <a:t> (people) have ringing sound in Your (their) ears at the end of the shift?</a:t>
                      </a:r>
                      <a:endParaRPr lang="en-GB" sz="2400" b="1" dirty="0">
                        <a:solidFill>
                          <a:srgbClr val="0070C0"/>
                        </a:solidFill>
                      </a:endParaRPr>
                    </a:p>
                  </a:txBody>
                  <a:tcPr marL="91431" marR="91431" marT="45710" marB="45710" anchor="ctr"/>
                </a:tc>
                <a:extLst>
                  <a:ext uri="{0D108BD9-81ED-4DB2-BD59-A6C34878D82A}">
                    <a16:rowId xmlns:a16="http://schemas.microsoft.com/office/drawing/2014/main" val="558331181"/>
                  </a:ext>
                </a:extLst>
              </a:tr>
              <a:tr h="988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B30337"/>
                          </a:solidFill>
                        </a:rPr>
                        <a:t>2. Do </a:t>
                      </a:r>
                      <a:r>
                        <a:rPr lang="en-GB" sz="2400" b="1" u="sng" dirty="0">
                          <a:solidFill>
                            <a:srgbClr val="B30337"/>
                          </a:solidFill>
                        </a:rPr>
                        <a:t>You</a:t>
                      </a:r>
                      <a:r>
                        <a:rPr lang="en-GB" sz="2400" b="1" dirty="0">
                          <a:solidFill>
                            <a:srgbClr val="B30337"/>
                          </a:solidFill>
                        </a:rPr>
                        <a:t> (people) increase the car radio volume on (you) their return</a:t>
                      </a:r>
                      <a:r>
                        <a:rPr lang="en-GB" sz="2400" b="1" baseline="0" dirty="0">
                          <a:solidFill>
                            <a:srgbClr val="B30337"/>
                          </a:solidFill>
                        </a:rPr>
                        <a:t> journey after the shift?</a:t>
                      </a:r>
                      <a:r>
                        <a:rPr lang="en-GB" sz="2400" b="1" dirty="0">
                          <a:solidFill>
                            <a:srgbClr val="B30337"/>
                          </a:solidFill>
                        </a:rPr>
                        <a:t> </a:t>
                      </a:r>
                    </a:p>
                  </a:txBody>
                  <a:tcPr marL="91431" marR="91431" marT="45710" marB="45710" anchor="ctr"/>
                </a:tc>
                <a:extLst>
                  <a:ext uri="{0D108BD9-81ED-4DB2-BD59-A6C34878D82A}">
                    <a16:rowId xmlns:a16="http://schemas.microsoft.com/office/drawing/2014/main" val="644595031"/>
                  </a:ext>
                </a:extLst>
              </a:tr>
              <a:tr h="1375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70C0"/>
                          </a:solidFill>
                        </a:rPr>
                        <a:t>3. After years of exposure, do </a:t>
                      </a:r>
                      <a:r>
                        <a:rPr lang="en-GB" sz="2400" b="1" u="sng" dirty="0">
                          <a:solidFill>
                            <a:srgbClr val="0070C0"/>
                          </a:solidFill>
                        </a:rPr>
                        <a:t>You</a:t>
                      </a:r>
                      <a:r>
                        <a:rPr lang="en-GB" sz="2400" b="1" dirty="0">
                          <a:solidFill>
                            <a:srgbClr val="0070C0"/>
                          </a:solidFill>
                        </a:rPr>
                        <a:t> (people) have problems understanding/maintaining conversation, listening</a:t>
                      </a:r>
                      <a:r>
                        <a:rPr lang="en-GB" sz="2400" b="1" baseline="0" dirty="0">
                          <a:solidFill>
                            <a:srgbClr val="0070C0"/>
                          </a:solidFill>
                        </a:rPr>
                        <a:t> to music or TV</a:t>
                      </a:r>
                      <a:r>
                        <a:rPr lang="en-GB" sz="2400" b="1" dirty="0">
                          <a:solidFill>
                            <a:srgbClr val="0070C0"/>
                          </a:solidFill>
                        </a:rPr>
                        <a:t> </a:t>
                      </a:r>
                    </a:p>
                  </a:txBody>
                  <a:tcPr marL="91431" marR="91431" marT="45710" marB="45710" anchor="ctr"/>
                </a:tc>
                <a:extLst>
                  <a:ext uri="{0D108BD9-81ED-4DB2-BD59-A6C34878D82A}">
                    <a16:rowId xmlns:a16="http://schemas.microsoft.com/office/drawing/2014/main" val="1777986518"/>
                  </a:ext>
                </a:extLst>
              </a:tr>
            </a:tbl>
          </a:graphicData>
        </a:graphic>
      </p:graphicFrame>
    </p:spTree>
    <p:extLst>
      <p:ext uri="{BB962C8B-B14F-4D97-AF65-F5344CB8AC3E}">
        <p14:creationId xmlns:p14="http://schemas.microsoft.com/office/powerpoint/2010/main" val="3461984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0648"/>
            <a:ext cx="6912769" cy="902555"/>
          </a:xfrm>
        </p:spPr>
        <p:txBody>
          <a:bodyPr>
            <a:normAutofit/>
          </a:bodyPr>
          <a:lstStyle/>
          <a:p>
            <a:pPr marL="182880"/>
            <a:r>
              <a:rPr lang="en-GB" sz="3200" b="1" dirty="0">
                <a:ln w="0"/>
                <a:solidFill>
                  <a:srgbClr val="0070C0"/>
                </a:solidFill>
                <a:latin typeface="Arial" panose="020B0604020202020204" pitchFamily="34" charset="0"/>
                <a:cs typeface="Arial" panose="020B0604020202020204" pitchFamily="34" charset="0"/>
              </a:rPr>
              <a:t>Detecting Sound and Noise</a:t>
            </a:r>
          </a:p>
        </p:txBody>
      </p:sp>
      <p:sp>
        <p:nvSpPr>
          <p:cNvPr id="3" name="Slide Number Placeholder 2">
            <a:extLst>
              <a:ext uri="{FF2B5EF4-FFF2-40B4-BE49-F238E27FC236}">
                <a16:creationId xmlns:a16="http://schemas.microsoft.com/office/drawing/2014/main" id="{6CD5A107-0637-43C0-8E87-A796FE9B7733}"/>
              </a:ext>
            </a:extLst>
          </p:cNvPr>
          <p:cNvSpPr>
            <a:spLocks noGrp="1"/>
          </p:cNvSpPr>
          <p:nvPr>
            <p:ph type="sldNum" sz="quarter" idx="12"/>
          </p:nvPr>
        </p:nvSpPr>
        <p:spPr/>
        <p:txBody>
          <a:bodyPr/>
          <a:lstStyle/>
          <a:p>
            <a:fld id="{3DB36CE2-65BA-4721-BB1A-1EDB821F77A6}" type="slidenum">
              <a:rPr lang="en-GB" smtClean="0"/>
              <a:t>11</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0"/>
            <a:ext cx="1504683" cy="1080120"/>
          </a:xfrm>
          <a:prstGeom prst="rect">
            <a:avLst/>
          </a:prstGeom>
        </p:spPr>
      </p:pic>
      <p:pic>
        <p:nvPicPr>
          <p:cNvPr id="5" name="Picture 4" descr="Diagram&#10;&#10;Description automatically generated">
            <a:extLst>
              <a:ext uri="{FF2B5EF4-FFF2-40B4-BE49-F238E27FC236}">
                <a16:creationId xmlns:a16="http://schemas.microsoft.com/office/drawing/2014/main" id="{CD75B410-E57A-4D3F-8030-EC80743EC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700808"/>
            <a:ext cx="5328565" cy="4248472"/>
          </a:xfrm>
          <a:prstGeom prst="rect">
            <a:avLst/>
          </a:prstGeom>
        </p:spPr>
      </p:pic>
      <p:sp>
        <p:nvSpPr>
          <p:cNvPr id="15" name="TextBox 14">
            <a:extLst>
              <a:ext uri="{FF2B5EF4-FFF2-40B4-BE49-F238E27FC236}">
                <a16:creationId xmlns:a16="http://schemas.microsoft.com/office/drawing/2014/main" id="{82374C75-48F7-4DC4-B4A5-7E7BE161DC58}"/>
              </a:ext>
            </a:extLst>
          </p:cNvPr>
          <p:cNvSpPr txBox="1"/>
          <p:nvPr/>
        </p:nvSpPr>
        <p:spPr>
          <a:xfrm>
            <a:off x="5913703" y="2486670"/>
            <a:ext cx="731290" cy="276999"/>
          </a:xfrm>
          <a:prstGeom prst="rect">
            <a:avLst/>
          </a:prstGeom>
          <a:noFill/>
        </p:spPr>
        <p:txBody>
          <a:bodyPr wrap="none" rtlCol="0">
            <a:spAutoFit/>
          </a:bodyPr>
          <a:lstStyle/>
          <a:p>
            <a:r>
              <a:rPr lang="en-GB" sz="1200" dirty="0"/>
              <a:t>Hammer</a:t>
            </a:r>
          </a:p>
        </p:txBody>
      </p:sp>
      <p:grpSp>
        <p:nvGrpSpPr>
          <p:cNvPr id="27" name="Group 26">
            <a:extLst>
              <a:ext uri="{FF2B5EF4-FFF2-40B4-BE49-F238E27FC236}">
                <a16:creationId xmlns:a16="http://schemas.microsoft.com/office/drawing/2014/main" id="{48972D5E-FCD4-4DDF-9D18-BF53C8CEF39D}"/>
              </a:ext>
            </a:extLst>
          </p:cNvPr>
          <p:cNvGrpSpPr/>
          <p:nvPr/>
        </p:nvGrpSpPr>
        <p:grpSpPr>
          <a:xfrm>
            <a:off x="5652120" y="2322540"/>
            <a:ext cx="3088859" cy="2618628"/>
            <a:chOff x="5868144" y="2299826"/>
            <a:chExt cx="3088859" cy="2212919"/>
          </a:xfrm>
        </p:grpSpPr>
        <p:pic>
          <p:nvPicPr>
            <p:cNvPr id="10" name="Picture 9" descr="A close up of a logo&#10;&#10;Description automatically generated">
              <a:extLst>
                <a:ext uri="{FF2B5EF4-FFF2-40B4-BE49-F238E27FC236}">
                  <a16:creationId xmlns:a16="http://schemas.microsoft.com/office/drawing/2014/main" id="{6F0B2A7F-9852-4938-9408-A7A01F048F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2666980"/>
              <a:ext cx="2232248" cy="1626116"/>
            </a:xfrm>
            <a:prstGeom prst="rect">
              <a:avLst/>
            </a:prstGeom>
          </p:spPr>
        </p:pic>
        <p:sp>
          <p:nvSpPr>
            <p:cNvPr id="11" name="TextBox 10">
              <a:extLst>
                <a:ext uri="{FF2B5EF4-FFF2-40B4-BE49-F238E27FC236}">
                  <a16:creationId xmlns:a16="http://schemas.microsoft.com/office/drawing/2014/main" id="{54FEA51C-48EB-4AF3-AF35-2B100B574542}"/>
                </a:ext>
              </a:extLst>
            </p:cNvPr>
            <p:cNvSpPr txBox="1"/>
            <p:nvPr/>
          </p:nvSpPr>
          <p:spPr>
            <a:xfrm>
              <a:off x="5868144" y="4154596"/>
              <a:ext cx="755976" cy="276999"/>
            </a:xfrm>
            <a:prstGeom prst="rect">
              <a:avLst/>
            </a:prstGeom>
            <a:noFill/>
          </p:spPr>
          <p:txBody>
            <a:bodyPr wrap="none" rtlCol="0">
              <a:spAutoFit/>
            </a:bodyPr>
            <a:lstStyle/>
            <a:p>
              <a:r>
                <a:rPr lang="en-GB" sz="1200" dirty="0"/>
                <a:t>Ear drum</a:t>
              </a:r>
            </a:p>
          </p:txBody>
        </p:sp>
        <p:sp>
          <p:nvSpPr>
            <p:cNvPr id="12" name="TextBox 11">
              <a:extLst>
                <a:ext uri="{FF2B5EF4-FFF2-40B4-BE49-F238E27FC236}">
                  <a16:creationId xmlns:a16="http://schemas.microsoft.com/office/drawing/2014/main" id="{B7D60A60-1B16-4AAD-84FE-3635E64EA798}"/>
                </a:ext>
              </a:extLst>
            </p:cNvPr>
            <p:cNvSpPr txBox="1"/>
            <p:nvPr/>
          </p:nvSpPr>
          <p:spPr>
            <a:xfrm>
              <a:off x="8182951" y="3525975"/>
              <a:ext cx="607859" cy="276999"/>
            </a:xfrm>
            <a:prstGeom prst="rect">
              <a:avLst/>
            </a:prstGeom>
            <a:noFill/>
          </p:spPr>
          <p:txBody>
            <a:bodyPr wrap="none" rtlCol="0">
              <a:spAutoFit/>
            </a:bodyPr>
            <a:lstStyle/>
            <a:p>
              <a:r>
                <a:rPr lang="en-GB" sz="1200" dirty="0"/>
                <a:t>“Snail”</a:t>
              </a:r>
            </a:p>
          </p:txBody>
        </p:sp>
        <p:sp>
          <p:nvSpPr>
            <p:cNvPr id="13" name="TextBox 12">
              <a:extLst>
                <a:ext uri="{FF2B5EF4-FFF2-40B4-BE49-F238E27FC236}">
                  <a16:creationId xmlns:a16="http://schemas.microsoft.com/office/drawing/2014/main" id="{98C01A19-7CD7-4B14-BEC4-34ED9C35CB8B}"/>
                </a:ext>
              </a:extLst>
            </p:cNvPr>
            <p:cNvSpPr txBox="1"/>
            <p:nvPr/>
          </p:nvSpPr>
          <p:spPr>
            <a:xfrm>
              <a:off x="7868307" y="2671337"/>
              <a:ext cx="1088696" cy="276999"/>
            </a:xfrm>
            <a:prstGeom prst="rect">
              <a:avLst/>
            </a:prstGeom>
            <a:noFill/>
          </p:spPr>
          <p:txBody>
            <a:bodyPr wrap="none" rtlCol="0">
              <a:spAutoFit/>
            </a:bodyPr>
            <a:lstStyle/>
            <a:p>
              <a:r>
                <a:rPr lang="en-GB" sz="1200" dirty="0"/>
                <a:t>Nerves bundle</a:t>
              </a:r>
            </a:p>
          </p:txBody>
        </p:sp>
        <p:sp>
          <p:nvSpPr>
            <p:cNvPr id="14" name="TextBox 13">
              <a:extLst>
                <a:ext uri="{FF2B5EF4-FFF2-40B4-BE49-F238E27FC236}">
                  <a16:creationId xmlns:a16="http://schemas.microsoft.com/office/drawing/2014/main" id="{EFBFCAA1-7327-46D6-AB2B-DC4E3D6EEEB9}"/>
                </a:ext>
              </a:extLst>
            </p:cNvPr>
            <p:cNvSpPr txBox="1"/>
            <p:nvPr/>
          </p:nvSpPr>
          <p:spPr>
            <a:xfrm>
              <a:off x="7286156" y="2372871"/>
              <a:ext cx="1072217" cy="369332"/>
            </a:xfrm>
            <a:prstGeom prst="rect">
              <a:avLst/>
            </a:prstGeom>
            <a:noFill/>
          </p:spPr>
          <p:txBody>
            <a:bodyPr wrap="none" rtlCol="0">
              <a:spAutoFit/>
            </a:bodyPr>
            <a:lstStyle/>
            <a:p>
              <a:r>
                <a:rPr lang="en-GB" sz="1200" dirty="0"/>
                <a:t>For balancing</a:t>
              </a:r>
              <a:r>
                <a:rPr lang="en-GB" dirty="0"/>
                <a:t> </a:t>
              </a:r>
            </a:p>
          </p:txBody>
        </p:sp>
        <p:cxnSp>
          <p:nvCxnSpPr>
            <p:cNvPr id="17" name="Straight Arrow Connector 16">
              <a:extLst>
                <a:ext uri="{FF2B5EF4-FFF2-40B4-BE49-F238E27FC236}">
                  <a16:creationId xmlns:a16="http://schemas.microsoft.com/office/drawing/2014/main" id="{D2F8D3F1-B133-4FC4-A262-D97474E6E2A7}"/>
                </a:ext>
              </a:extLst>
            </p:cNvPr>
            <p:cNvCxnSpPr>
              <a:cxnSpLocks/>
            </p:cNvCxnSpPr>
            <p:nvPr/>
          </p:nvCxnSpPr>
          <p:spPr>
            <a:xfrm>
              <a:off x="6702264" y="2486670"/>
              <a:ext cx="29976" cy="6456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464B048-9B12-47D8-9014-56B318E234D6}"/>
                </a:ext>
              </a:extLst>
            </p:cNvPr>
            <p:cNvSpPr txBox="1"/>
            <p:nvPr/>
          </p:nvSpPr>
          <p:spPr>
            <a:xfrm>
              <a:off x="6557457" y="2299826"/>
              <a:ext cx="491481" cy="276999"/>
            </a:xfrm>
            <a:prstGeom prst="rect">
              <a:avLst/>
            </a:prstGeom>
            <a:noFill/>
          </p:spPr>
          <p:txBody>
            <a:bodyPr wrap="square" rtlCol="0">
              <a:spAutoFit/>
            </a:bodyPr>
            <a:lstStyle/>
            <a:p>
              <a:r>
                <a:rPr lang="en-GB" sz="1200" dirty="0"/>
                <a:t>Anvil</a:t>
              </a:r>
            </a:p>
          </p:txBody>
        </p:sp>
        <p:cxnSp>
          <p:nvCxnSpPr>
            <p:cNvPr id="21" name="Straight Arrow Connector 20">
              <a:extLst>
                <a:ext uri="{FF2B5EF4-FFF2-40B4-BE49-F238E27FC236}">
                  <a16:creationId xmlns:a16="http://schemas.microsoft.com/office/drawing/2014/main" id="{54B66A5E-1C87-478D-ADD7-5CC397FB5B72}"/>
                </a:ext>
              </a:extLst>
            </p:cNvPr>
            <p:cNvCxnSpPr>
              <a:cxnSpLocks/>
            </p:cNvCxnSpPr>
            <p:nvPr/>
          </p:nvCxnSpPr>
          <p:spPr>
            <a:xfrm flipV="1">
              <a:off x="6876738" y="3429001"/>
              <a:ext cx="67276" cy="9542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1DC05D7-2A3B-46D0-9238-F7CF7A5F3CD2}"/>
                </a:ext>
              </a:extLst>
            </p:cNvPr>
            <p:cNvSpPr txBox="1"/>
            <p:nvPr/>
          </p:nvSpPr>
          <p:spPr>
            <a:xfrm>
              <a:off x="6577261" y="4235746"/>
              <a:ext cx="1558440" cy="276999"/>
            </a:xfrm>
            <a:prstGeom prst="rect">
              <a:avLst/>
            </a:prstGeom>
            <a:noFill/>
          </p:spPr>
          <p:txBody>
            <a:bodyPr wrap="none" rtlCol="0">
              <a:spAutoFit/>
            </a:bodyPr>
            <a:lstStyle/>
            <a:p>
              <a:r>
                <a:rPr lang="en-GB" sz="1200" dirty="0"/>
                <a:t>Stirrup (“tuning-fork”)</a:t>
              </a:r>
            </a:p>
          </p:txBody>
        </p:sp>
      </p:grpSp>
    </p:spTree>
    <p:extLst>
      <p:ext uri="{BB962C8B-B14F-4D97-AF65-F5344CB8AC3E}">
        <p14:creationId xmlns:p14="http://schemas.microsoft.com/office/powerpoint/2010/main" val="2352986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6644636" cy="1162817"/>
          </a:xfrm>
        </p:spPr>
        <p:txBody>
          <a:bodyPr>
            <a:noAutofit/>
          </a:bodyPr>
          <a:lstStyle/>
          <a:p>
            <a:pPr marL="182880"/>
            <a:r>
              <a:rPr lang="en-GB" sz="3200" b="1" dirty="0">
                <a:ln w="0"/>
                <a:solidFill>
                  <a:srgbClr val="0070C0"/>
                </a:solidFill>
                <a:latin typeface="Arial" panose="020B0604020202020204" pitchFamily="34" charset="0"/>
                <a:cs typeface="Arial" panose="020B0604020202020204" pitchFamily="34" charset="0"/>
              </a:rPr>
              <a:t>Noise Induced Hearing Loss?  (NIHL)</a:t>
            </a:r>
          </a:p>
        </p:txBody>
      </p:sp>
      <p:sp>
        <p:nvSpPr>
          <p:cNvPr id="21" name="Slide Number Placeholder 20">
            <a:extLst>
              <a:ext uri="{FF2B5EF4-FFF2-40B4-BE49-F238E27FC236}">
                <a16:creationId xmlns:a16="http://schemas.microsoft.com/office/drawing/2014/main" id="{CB33D188-EC8E-4923-A0D5-AF9F88CE5EB9}"/>
              </a:ext>
            </a:extLst>
          </p:cNvPr>
          <p:cNvSpPr>
            <a:spLocks noGrp="1"/>
          </p:cNvSpPr>
          <p:nvPr>
            <p:ph type="sldNum" sz="quarter" idx="12"/>
          </p:nvPr>
        </p:nvSpPr>
        <p:spPr/>
        <p:txBody>
          <a:bodyPr/>
          <a:lstStyle/>
          <a:p>
            <a:fld id="{3DB36CE2-65BA-4721-BB1A-1EDB821F77A6}" type="slidenum">
              <a:rPr lang="en-GB" smtClean="0"/>
              <a:t>12</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9494"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899592" y="1340768"/>
            <a:ext cx="6508105" cy="2308324"/>
          </a:xfrm>
          <a:prstGeom prst="rect">
            <a:avLst/>
          </a:prstGeom>
          <a:noFill/>
        </p:spPr>
        <p:txBody>
          <a:bodyPr wrap="square" rtlCol="0">
            <a:spAutoFit/>
          </a:bodyPr>
          <a:lstStyle/>
          <a:p>
            <a:pPr marL="342900" indent="-342900">
              <a:buFont typeface="Arial" panose="020B0604020202020204" pitchFamily="34" charset="0"/>
              <a:buChar char="•"/>
            </a:pPr>
            <a:r>
              <a:rPr lang="en-US" altLang="en-US" sz="2400" b="1" dirty="0">
                <a:solidFill>
                  <a:srgbClr val="0070C0"/>
                </a:solidFill>
                <a:latin typeface="Arial" panose="020B0604020202020204" pitchFamily="34" charset="0"/>
                <a:cs typeface="Arial" panose="020B0604020202020204" pitchFamily="34" charset="0"/>
              </a:rPr>
              <a:t>An irreversible damage to the ears </a:t>
            </a:r>
            <a:r>
              <a:rPr lang="en-US" altLang="en-US" sz="2400" b="1" dirty="0">
                <a:solidFill>
                  <a:srgbClr val="C00000"/>
                </a:solidFill>
                <a:latin typeface="Arial" panose="020B0604020202020204" pitchFamily="34" charset="0"/>
                <a:cs typeface="Arial" panose="020B0604020202020204" pitchFamily="34" charset="0"/>
              </a:rPr>
              <a:t>caused by exposure to “high levels of noise”</a:t>
            </a:r>
          </a:p>
          <a:p>
            <a:pPr marL="171450" indent="-171450">
              <a:buFont typeface="Arial" panose="020B0604020202020204" pitchFamily="34" charset="0"/>
              <a:buChar char="•"/>
            </a:pPr>
            <a:endParaRPr lang="en-US" altLang="en-US" sz="2400" b="1" dirty="0">
              <a:solidFill>
                <a:srgbClr val="00B0F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2400" b="1" dirty="0">
                <a:solidFill>
                  <a:srgbClr val="0070C0"/>
                </a:solidFill>
                <a:latin typeface="Arial" panose="020B0604020202020204" pitchFamily="34" charset="0"/>
                <a:cs typeface="Arial" panose="020B0604020202020204" pitchFamily="34" charset="0"/>
              </a:rPr>
              <a:t>NIHL is mainly due to damage to </a:t>
            </a:r>
            <a:r>
              <a:rPr lang="en-GB" altLang="en-US" sz="2400" b="1" dirty="0">
                <a:solidFill>
                  <a:srgbClr val="0070C0"/>
                </a:solidFill>
                <a:latin typeface="Arial" panose="020B0604020202020204" pitchFamily="34" charset="0"/>
                <a:cs typeface="Arial" panose="020B0604020202020204" pitchFamily="34" charset="0"/>
              </a:rPr>
              <a:t>nerve endings in the</a:t>
            </a:r>
            <a:r>
              <a:rPr lang="en-GB" altLang="en-US" sz="2400" b="1" dirty="0">
                <a:solidFill>
                  <a:srgbClr val="00B0F0"/>
                </a:solidFill>
                <a:latin typeface="Arial" panose="020B0604020202020204" pitchFamily="34" charset="0"/>
                <a:cs typeface="Arial" panose="020B0604020202020204" pitchFamily="34" charset="0"/>
              </a:rPr>
              <a:t> </a:t>
            </a:r>
            <a:r>
              <a:rPr lang="en-GB" altLang="en-US" sz="2400" b="1" dirty="0">
                <a:solidFill>
                  <a:srgbClr val="FF0000"/>
                </a:solidFill>
                <a:latin typeface="Arial" panose="020B0604020202020204" pitchFamily="34" charset="0"/>
                <a:cs typeface="Arial" panose="020B0604020202020204" pitchFamily="34" charset="0"/>
              </a:rPr>
              <a:t>Cochlea </a:t>
            </a:r>
            <a:endParaRPr lang="en-GB" sz="2400" b="1" dirty="0">
              <a:solidFill>
                <a:srgbClr val="FF0000"/>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A34D4A56-05F5-427C-B214-BA65AC28A4A1}"/>
              </a:ext>
            </a:extLst>
          </p:cNvPr>
          <p:cNvGrpSpPr/>
          <p:nvPr/>
        </p:nvGrpSpPr>
        <p:grpSpPr>
          <a:xfrm>
            <a:off x="755576" y="3573016"/>
            <a:ext cx="7874780" cy="3024336"/>
            <a:chOff x="1682094" y="4005455"/>
            <a:chExt cx="7226708" cy="2100574"/>
          </a:xfrm>
        </p:grpSpPr>
        <p:grpSp>
          <p:nvGrpSpPr>
            <p:cNvPr id="7" name="Group 6">
              <a:extLst>
                <a:ext uri="{FF2B5EF4-FFF2-40B4-BE49-F238E27FC236}">
                  <a16:creationId xmlns:a16="http://schemas.microsoft.com/office/drawing/2014/main" id="{4A78DBED-338E-4198-9833-E9B3AFD12E0C}"/>
                </a:ext>
              </a:extLst>
            </p:cNvPr>
            <p:cNvGrpSpPr/>
            <p:nvPr/>
          </p:nvGrpSpPr>
          <p:grpSpPr>
            <a:xfrm>
              <a:off x="1682094" y="4005455"/>
              <a:ext cx="5445790" cy="2100574"/>
              <a:chOff x="743447" y="3503052"/>
              <a:chExt cx="6442494" cy="2699272"/>
            </a:xfrm>
          </p:grpSpPr>
          <p:pic>
            <p:nvPicPr>
              <p:cNvPr id="5" name="Picture 4" descr="Diagram&#10;&#10;Description automatically generated">
                <a:extLst>
                  <a:ext uri="{FF2B5EF4-FFF2-40B4-BE49-F238E27FC236}">
                    <a16:creationId xmlns:a16="http://schemas.microsoft.com/office/drawing/2014/main" id="{CD75B410-E57A-4D3F-8030-EC80743EC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47" y="3503052"/>
                <a:ext cx="3888426" cy="2699272"/>
              </a:xfrm>
              <a:prstGeom prst="rect">
                <a:avLst/>
              </a:prstGeom>
            </p:spPr>
          </p:pic>
          <p:grpSp>
            <p:nvGrpSpPr>
              <p:cNvPr id="11" name="Group 2">
                <a:extLst>
                  <a:ext uri="{FF2B5EF4-FFF2-40B4-BE49-F238E27FC236}">
                    <a16:creationId xmlns:a16="http://schemas.microsoft.com/office/drawing/2014/main" id="{30CD74A1-87BB-4C7A-AF0A-6BC4C232FA4D}"/>
                  </a:ext>
                </a:extLst>
              </p:cNvPr>
              <p:cNvGrpSpPr>
                <a:grpSpLocks/>
              </p:cNvGrpSpPr>
              <p:nvPr/>
            </p:nvGrpSpPr>
            <p:grpSpPr bwMode="auto">
              <a:xfrm>
                <a:off x="4274605" y="3663588"/>
                <a:ext cx="2911336" cy="2196203"/>
                <a:chOff x="5469775" y="1773238"/>
                <a:chExt cx="3584098" cy="1883575"/>
              </a:xfrm>
            </p:grpSpPr>
            <p:pic>
              <p:nvPicPr>
                <p:cNvPr id="12" name="Picture 5">
                  <a:extLst>
                    <a:ext uri="{FF2B5EF4-FFF2-40B4-BE49-F238E27FC236}">
                      <a16:creationId xmlns:a16="http://schemas.microsoft.com/office/drawing/2014/main" id="{21ED3228-C3AC-4907-8C51-7A19BD0229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550" y="1773238"/>
                  <a:ext cx="2062163" cy="137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5F5C09C0-7629-4412-A621-300EE421E2F5}"/>
                    </a:ext>
                  </a:extLst>
                </p:cNvPr>
                <p:cNvSpPr txBox="1">
                  <a:spLocks noChangeArrowheads="1"/>
                </p:cNvSpPr>
                <p:nvPr/>
              </p:nvSpPr>
              <p:spPr bwMode="auto">
                <a:xfrm>
                  <a:off x="5469775" y="3148014"/>
                  <a:ext cx="3584098" cy="50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SzPct val="130000"/>
                    <a:buChar char="•"/>
                    <a:defRPr sz="2800">
                      <a:solidFill>
                        <a:srgbClr val="A70532"/>
                      </a:solidFill>
                      <a:latin typeface="Arial" panose="020B0604020202020204" pitchFamily="34" charset="0"/>
                    </a:defRPr>
                  </a:lvl1pPr>
                  <a:lvl2pPr marL="742950" indent="-285750">
                    <a:spcBef>
                      <a:spcPct val="20000"/>
                    </a:spcBef>
                    <a:buChar char="–"/>
                    <a:defRPr sz="2800">
                      <a:solidFill>
                        <a:srgbClr val="A70532"/>
                      </a:solidFill>
                      <a:latin typeface="Arial" panose="020B0604020202020204" pitchFamily="34" charset="0"/>
                    </a:defRPr>
                  </a:lvl2pPr>
                  <a:lvl3pPr marL="1143000" indent="-228600">
                    <a:spcBef>
                      <a:spcPct val="20000"/>
                    </a:spcBef>
                    <a:buChar char="•"/>
                    <a:defRPr sz="2800">
                      <a:solidFill>
                        <a:srgbClr val="A70532"/>
                      </a:solidFill>
                      <a:latin typeface="Arial" panose="020B0604020202020204" pitchFamily="34" charset="0"/>
                    </a:defRPr>
                  </a:lvl3pPr>
                  <a:lvl4pPr marL="1600200" indent="-228600">
                    <a:spcBef>
                      <a:spcPct val="20000"/>
                    </a:spcBef>
                    <a:buChar char="–"/>
                    <a:defRPr sz="2800">
                      <a:solidFill>
                        <a:srgbClr val="A70532"/>
                      </a:solidFill>
                      <a:latin typeface="Arial" panose="020B0604020202020204" pitchFamily="34" charset="0"/>
                    </a:defRPr>
                  </a:lvl4pPr>
                  <a:lvl5pPr marL="2057400" indent="-228600">
                    <a:spcBef>
                      <a:spcPct val="20000"/>
                    </a:spcBef>
                    <a:buChar char="»"/>
                    <a:defRPr sz="2800">
                      <a:solidFill>
                        <a:srgbClr val="A70532"/>
                      </a:solidFill>
                      <a:latin typeface="Arial" panose="020B0604020202020204" pitchFamily="34" charset="0"/>
                    </a:defRPr>
                  </a:lvl5pPr>
                  <a:lvl6pPr marL="2514600" indent="-228600" eaLnBrk="0" fontAlgn="base" hangingPunct="0">
                    <a:spcBef>
                      <a:spcPct val="20000"/>
                    </a:spcBef>
                    <a:spcAft>
                      <a:spcPct val="0"/>
                    </a:spcAft>
                    <a:buChar char="»"/>
                    <a:defRPr sz="2800">
                      <a:solidFill>
                        <a:srgbClr val="A70532"/>
                      </a:solidFill>
                      <a:latin typeface="Arial" panose="020B0604020202020204" pitchFamily="34" charset="0"/>
                    </a:defRPr>
                  </a:lvl6pPr>
                  <a:lvl7pPr marL="2971800" indent="-228600" eaLnBrk="0" fontAlgn="base" hangingPunct="0">
                    <a:spcBef>
                      <a:spcPct val="20000"/>
                    </a:spcBef>
                    <a:spcAft>
                      <a:spcPct val="0"/>
                    </a:spcAft>
                    <a:buChar char="»"/>
                    <a:defRPr sz="2800">
                      <a:solidFill>
                        <a:srgbClr val="A70532"/>
                      </a:solidFill>
                      <a:latin typeface="Arial" panose="020B0604020202020204" pitchFamily="34" charset="0"/>
                    </a:defRPr>
                  </a:lvl7pPr>
                  <a:lvl8pPr marL="3429000" indent="-228600" eaLnBrk="0" fontAlgn="base" hangingPunct="0">
                    <a:spcBef>
                      <a:spcPct val="20000"/>
                    </a:spcBef>
                    <a:spcAft>
                      <a:spcPct val="0"/>
                    </a:spcAft>
                    <a:buChar char="»"/>
                    <a:defRPr sz="2800">
                      <a:solidFill>
                        <a:srgbClr val="A70532"/>
                      </a:solidFill>
                      <a:latin typeface="Arial" panose="020B0604020202020204" pitchFamily="34" charset="0"/>
                    </a:defRPr>
                  </a:lvl8pPr>
                  <a:lvl9pPr marL="3886200" indent="-228600" eaLnBrk="0" fontAlgn="base" hangingPunct="0">
                    <a:spcBef>
                      <a:spcPct val="20000"/>
                    </a:spcBef>
                    <a:spcAft>
                      <a:spcPct val="0"/>
                    </a:spcAft>
                    <a:buChar char="»"/>
                    <a:defRPr sz="2800">
                      <a:solidFill>
                        <a:srgbClr val="A70532"/>
                      </a:solidFill>
                      <a:latin typeface="Arial" panose="020B0604020202020204" pitchFamily="34" charset="0"/>
                    </a:defRPr>
                  </a:lvl9pPr>
                </a:lstStyle>
                <a:p>
                  <a:pPr>
                    <a:spcBef>
                      <a:spcPct val="0"/>
                    </a:spcBef>
                    <a:buSzTx/>
                    <a:buNone/>
                  </a:pPr>
                  <a:r>
                    <a:rPr lang="en-GB" altLang="en-US" sz="1200" dirty="0">
                      <a:solidFill>
                        <a:schemeClr val="tx1"/>
                      </a:solidFill>
                      <a:latin typeface="Times New Roman" panose="02020603050405020304" pitchFamily="18" charset="0"/>
                    </a:rPr>
                    <a:t>CDC electron microscope picture of </a:t>
                  </a:r>
                </a:p>
                <a:p>
                  <a:pPr>
                    <a:spcBef>
                      <a:spcPct val="0"/>
                    </a:spcBef>
                    <a:buSzTx/>
                    <a:buNone/>
                  </a:pPr>
                  <a:r>
                    <a:rPr lang="en-GB" altLang="en-US" sz="1200" dirty="0">
                      <a:solidFill>
                        <a:schemeClr val="tx1"/>
                      </a:solidFill>
                      <a:latin typeface="Times New Roman" panose="02020603050405020304" pitchFamily="18" charset="0"/>
                    </a:rPr>
                    <a:t> a cochlea and nerve endings</a:t>
                  </a:r>
                </a:p>
              </p:txBody>
            </p:sp>
          </p:grpSp>
        </p:grpSp>
        <p:cxnSp>
          <p:nvCxnSpPr>
            <p:cNvPr id="6" name="Straight Arrow Connector 5">
              <a:extLst>
                <a:ext uri="{FF2B5EF4-FFF2-40B4-BE49-F238E27FC236}">
                  <a16:creationId xmlns:a16="http://schemas.microsoft.com/office/drawing/2014/main" id="{5CA8CB85-0D13-4418-866B-B2719F7F62F0}"/>
                </a:ext>
              </a:extLst>
            </p:cNvPr>
            <p:cNvCxnSpPr>
              <a:cxnSpLocks/>
            </p:cNvCxnSpPr>
            <p:nvPr/>
          </p:nvCxnSpPr>
          <p:spPr>
            <a:xfrm flipH="1">
              <a:off x="6084168" y="4437112"/>
              <a:ext cx="1539553" cy="0"/>
            </a:xfrm>
            <a:prstGeom prst="straightConnector1">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C7EC5030-E76D-4E41-819C-62972D3E672F}"/>
                </a:ext>
              </a:extLst>
            </p:cNvPr>
            <p:cNvSpPr txBox="1"/>
            <p:nvPr/>
          </p:nvSpPr>
          <p:spPr>
            <a:xfrm>
              <a:off x="7555290" y="4298612"/>
              <a:ext cx="1353512" cy="276999"/>
            </a:xfrm>
            <a:prstGeom prst="rect">
              <a:avLst/>
            </a:prstGeom>
            <a:noFill/>
          </p:spPr>
          <p:txBody>
            <a:bodyPr wrap="none" rtlCol="0">
              <a:spAutoFit/>
            </a:bodyPr>
            <a:lstStyle/>
            <a:p>
              <a:r>
                <a:rPr lang="en-GB" sz="1200" dirty="0"/>
                <a:t>Tiny nerve endings</a:t>
              </a:r>
            </a:p>
          </p:txBody>
        </p:sp>
      </p:grpSp>
    </p:spTree>
    <p:extLst>
      <p:ext uri="{BB962C8B-B14F-4D97-AF65-F5344CB8AC3E}">
        <p14:creationId xmlns:p14="http://schemas.microsoft.com/office/powerpoint/2010/main" val="348703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640"/>
            <a:ext cx="7183709" cy="532054"/>
          </a:xfrm>
        </p:spPr>
        <p:txBody>
          <a:bodyPr>
            <a:noAutofit/>
          </a:bodyPr>
          <a:lstStyle/>
          <a:p>
            <a:pPr marL="182880" algn="l"/>
            <a:r>
              <a:rPr lang="en-GB" sz="3200" b="1" dirty="0">
                <a:ln w="0"/>
                <a:solidFill>
                  <a:srgbClr val="0070C0"/>
                </a:solidFill>
                <a:latin typeface="+mn-lt"/>
                <a:cs typeface="Arial" panose="020B0604020202020204" pitchFamily="34" charset="0"/>
              </a:rPr>
              <a:t>NIHL Related Damage to Nerve Endings</a:t>
            </a:r>
          </a:p>
        </p:txBody>
      </p:sp>
      <p:sp>
        <p:nvSpPr>
          <p:cNvPr id="18" name="Slide Number Placeholder 17">
            <a:extLst>
              <a:ext uri="{FF2B5EF4-FFF2-40B4-BE49-F238E27FC236}">
                <a16:creationId xmlns:a16="http://schemas.microsoft.com/office/drawing/2014/main" id="{39AD2F0B-167E-4E21-B8C7-D6F49B6565C2}"/>
              </a:ext>
            </a:extLst>
          </p:cNvPr>
          <p:cNvSpPr>
            <a:spLocks noGrp="1"/>
          </p:cNvSpPr>
          <p:nvPr>
            <p:ph type="sldNum" sz="quarter" idx="12"/>
          </p:nvPr>
        </p:nvSpPr>
        <p:spPr/>
        <p:txBody>
          <a:bodyPr/>
          <a:lstStyle/>
          <a:p>
            <a:fld id="{3DB36CE2-65BA-4721-BB1A-1EDB821F77A6}" type="slidenum">
              <a:rPr lang="en-GB" smtClean="0"/>
              <a:t>13</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88640"/>
            <a:ext cx="1504683" cy="1080120"/>
          </a:xfrm>
          <a:prstGeom prst="rect">
            <a:avLst/>
          </a:prstGeom>
        </p:spPr>
      </p:pic>
      <p:sp>
        <p:nvSpPr>
          <p:cNvPr id="3" name="Rectangle 2">
            <a:extLst>
              <a:ext uri="{FF2B5EF4-FFF2-40B4-BE49-F238E27FC236}">
                <a16:creationId xmlns:a16="http://schemas.microsoft.com/office/drawing/2014/main" id="{041B3172-7CA5-456C-BEE2-F90777DD229F}"/>
              </a:ext>
            </a:extLst>
          </p:cNvPr>
          <p:cNvSpPr/>
          <p:nvPr/>
        </p:nvSpPr>
        <p:spPr>
          <a:xfrm>
            <a:off x="2699792" y="6093296"/>
            <a:ext cx="3876996" cy="246221"/>
          </a:xfrm>
          <a:prstGeom prst="rect">
            <a:avLst/>
          </a:prstGeom>
        </p:spPr>
        <p:txBody>
          <a:bodyPr wrap="square">
            <a:spAutoFit/>
          </a:bodyPr>
          <a:lstStyle/>
          <a:p>
            <a:r>
              <a:rPr lang="en-GB" sz="1000" dirty="0">
                <a:hlinkClick r:id="rId4"/>
              </a:rPr>
              <a:t>https://www.youtube.com/watch?v=krqGja-pDcc&amp;feature=youtu.be</a:t>
            </a:r>
            <a:endParaRPr lang="en-GB" dirty="0"/>
          </a:p>
        </p:txBody>
      </p:sp>
      <p:grpSp>
        <p:nvGrpSpPr>
          <p:cNvPr id="16" name="Group 15">
            <a:extLst>
              <a:ext uri="{FF2B5EF4-FFF2-40B4-BE49-F238E27FC236}">
                <a16:creationId xmlns:a16="http://schemas.microsoft.com/office/drawing/2014/main" id="{74288B67-F974-4DC0-BFDA-040C5E954EBB}"/>
              </a:ext>
            </a:extLst>
          </p:cNvPr>
          <p:cNvGrpSpPr/>
          <p:nvPr/>
        </p:nvGrpSpPr>
        <p:grpSpPr>
          <a:xfrm>
            <a:off x="467544" y="1340766"/>
            <a:ext cx="7776864" cy="4267617"/>
            <a:chOff x="628358" y="2005917"/>
            <a:chExt cx="6535930" cy="3266537"/>
          </a:xfrm>
        </p:grpSpPr>
        <p:sp>
          <p:nvSpPr>
            <p:cNvPr id="15" name="TextBox 14">
              <a:extLst>
                <a:ext uri="{FF2B5EF4-FFF2-40B4-BE49-F238E27FC236}">
                  <a16:creationId xmlns:a16="http://schemas.microsoft.com/office/drawing/2014/main" id="{C9201529-8947-4D03-A562-D81AD073B346}"/>
                </a:ext>
              </a:extLst>
            </p:cNvPr>
            <p:cNvSpPr txBox="1"/>
            <p:nvPr/>
          </p:nvSpPr>
          <p:spPr>
            <a:xfrm>
              <a:off x="628358" y="2005917"/>
              <a:ext cx="6535930" cy="353370"/>
            </a:xfrm>
            <a:prstGeom prst="rect">
              <a:avLst/>
            </a:prstGeom>
            <a:noFill/>
          </p:spPr>
          <p:txBody>
            <a:bodyPr wrap="square" rtlCol="0">
              <a:spAutoFit/>
            </a:bodyPr>
            <a:lstStyle/>
            <a:p>
              <a:pPr marL="342900" indent="-342900">
                <a:buFont typeface="Arial" panose="020B0604020202020204" pitchFamily="34" charset="0"/>
                <a:buChar char="•"/>
              </a:pPr>
              <a:r>
                <a:rPr lang="en-US" altLang="en-US" sz="2400" b="1" dirty="0">
                  <a:solidFill>
                    <a:srgbClr val="0070C0"/>
                  </a:solidFill>
                </a:rPr>
                <a:t>NIHL damage is mainly to </a:t>
              </a:r>
              <a:r>
                <a:rPr lang="en-GB" altLang="en-US" sz="2400" b="1" dirty="0">
                  <a:solidFill>
                    <a:srgbClr val="0070C0"/>
                  </a:solidFill>
                </a:rPr>
                <a:t>nerve endings in the </a:t>
              </a:r>
              <a:r>
                <a:rPr lang="en-GB" altLang="en-US" sz="2400" b="1" dirty="0">
                  <a:solidFill>
                    <a:srgbClr val="C00000"/>
                  </a:solidFill>
                </a:rPr>
                <a:t>Cochlea</a:t>
              </a:r>
              <a:r>
                <a:rPr lang="en-GB" altLang="en-US" sz="2400" b="1" dirty="0">
                  <a:solidFill>
                    <a:srgbClr val="00B0F0"/>
                  </a:solidFill>
                </a:rPr>
                <a:t> </a:t>
              </a:r>
              <a:endParaRPr lang="en-GB" sz="2400" b="1" dirty="0">
                <a:solidFill>
                  <a:srgbClr val="00B0F0"/>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84014C9E-A10D-47E4-8589-E699D4ACF76E}"/>
                </a:ext>
              </a:extLst>
            </p:cNvPr>
            <p:cNvGrpSpPr/>
            <p:nvPr/>
          </p:nvGrpSpPr>
          <p:grpSpPr>
            <a:xfrm>
              <a:off x="1006277" y="2482972"/>
              <a:ext cx="5890520" cy="2789482"/>
              <a:chOff x="1006277" y="2482972"/>
              <a:chExt cx="5890520" cy="2789482"/>
            </a:xfrm>
          </p:grpSpPr>
          <p:grpSp>
            <p:nvGrpSpPr>
              <p:cNvPr id="8" name="Group 7">
                <a:extLst>
                  <a:ext uri="{FF2B5EF4-FFF2-40B4-BE49-F238E27FC236}">
                    <a16:creationId xmlns:a16="http://schemas.microsoft.com/office/drawing/2014/main" id="{5024BFE2-9E09-4029-8FFB-13725431FD27}"/>
                  </a:ext>
                </a:extLst>
              </p:cNvPr>
              <p:cNvGrpSpPr/>
              <p:nvPr/>
            </p:nvGrpSpPr>
            <p:grpSpPr>
              <a:xfrm>
                <a:off x="1006277" y="2482972"/>
                <a:ext cx="5890520" cy="2789482"/>
                <a:chOff x="1070151" y="3578322"/>
                <a:chExt cx="4976025" cy="1919134"/>
              </a:xfrm>
            </p:grpSpPr>
            <p:grpSp>
              <p:nvGrpSpPr>
                <p:cNvPr id="11" name="Group 2">
                  <a:extLst>
                    <a:ext uri="{FF2B5EF4-FFF2-40B4-BE49-F238E27FC236}">
                      <a16:creationId xmlns:a16="http://schemas.microsoft.com/office/drawing/2014/main" id="{30CD74A1-87BB-4C7A-AF0A-6BC4C232FA4D}"/>
                    </a:ext>
                  </a:extLst>
                </p:cNvPr>
                <p:cNvGrpSpPr>
                  <a:grpSpLocks/>
                </p:cNvGrpSpPr>
                <p:nvPr/>
              </p:nvGrpSpPr>
              <p:grpSpPr bwMode="auto">
                <a:xfrm>
                  <a:off x="1070151" y="3578322"/>
                  <a:ext cx="2921339" cy="1919134"/>
                  <a:chOff x="5871807" y="1773238"/>
                  <a:chExt cx="2114906" cy="1645948"/>
                </a:xfrm>
              </p:grpSpPr>
              <p:pic>
                <p:nvPicPr>
                  <p:cNvPr id="12" name="Picture 5">
                    <a:extLst>
                      <a:ext uri="{FF2B5EF4-FFF2-40B4-BE49-F238E27FC236}">
                        <a16:creationId xmlns:a16="http://schemas.microsoft.com/office/drawing/2014/main" id="{21ED3228-C3AC-4907-8C51-7A19BD0229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550" y="1773238"/>
                    <a:ext cx="2062163" cy="137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5F5C09C0-7629-4412-A621-300EE421E2F5}"/>
                      </a:ext>
                    </a:extLst>
                  </p:cNvPr>
                  <p:cNvSpPr txBox="1">
                    <a:spLocks noChangeArrowheads="1"/>
                  </p:cNvSpPr>
                  <p:nvPr/>
                </p:nvSpPr>
                <p:spPr bwMode="auto">
                  <a:xfrm>
                    <a:off x="5871807" y="3099475"/>
                    <a:ext cx="2075144" cy="31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SzPct val="130000"/>
                      <a:buChar char="•"/>
                      <a:defRPr sz="2800">
                        <a:solidFill>
                          <a:srgbClr val="A70532"/>
                        </a:solidFill>
                        <a:latin typeface="Arial" panose="020B0604020202020204" pitchFamily="34" charset="0"/>
                      </a:defRPr>
                    </a:lvl1pPr>
                    <a:lvl2pPr marL="742950" indent="-285750">
                      <a:spcBef>
                        <a:spcPct val="20000"/>
                      </a:spcBef>
                      <a:buChar char="–"/>
                      <a:defRPr sz="2800">
                        <a:solidFill>
                          <a:srgbClr val="A70532"/>
                        </a:solidFill>
                        <a:latin typeface="Arial" panose="020B0604020202020204" pitchFamily="34" charset="0"/>
                      </a:defRPr>
                    </a:lvl2pPr>
                    <a:lvl3pPr marL="1143000" indent="-228600">
                      <a:spcBef>
                        <a:spcPct val="20000"/>
                      </a:spcBef>
                      <a:buChar char="•"/>
                      <a:defRPr sz="2800">
                        <a:solidFill>
                          <a:srgbClr val="A70532"/>
                        </a:solidFill>
                        <a:latin typeface="Arial" panose="020B0604020202020204" pitchFamily="34" charset="0"/>
                      </a:defRPr>
                    </a:lvl3pPr>
                    <a:lvl4pPr marL="1600200" indent="-228600">
                      <a:spcBef>
                        <a:spcPct val="20000"/>
                      </a:spcBef>
                      <a:buChar char="–"/>
                      <a:defRPr sz="2800">
                        <a:solidFill>
                          <a:srgbClr val="A70532"/>
                        </a:solidFill>
                        <a:latin typeface="Arial" panose="020B0604020202020204" pitchFamily="34" charset="0"/>
                      </a:defRPr>
                    </a:lvl4pPr>
                    <a:lvl5pPr marL="2057400" indent="-228600">
                      <a:spcBef>
                        <a:spcPct val="20000"/>
                      </a:spcBef>
                      <a:buChar char="»"/>
                      <a:defRPr sz="2800">
                        <a:solidFill>
                          <a:srgbClr val="A70532"/>
                        </a:solidFill>
                        <a:latin typeface="Arial" panose="020B0604020202020204" pitchFamily="34" charset="0"/>
                      </a:defRPr>
                    </a:lvl5pPr>
                    <a:lvl6pPr marL="2514600" indent="-228600" eaLnBrk="0" fontAlgn="base" hangingPunct="0">
                      <a:spcBef>
                        <a:spcPct val="20000"/>
                      </a:spcBef>
                      <a:spcAft>
                        <a:spcPct val="0"/>
                      </a:spcAft>
                      <a:buChar char="»"/>
                      <a:defRPr sz="2800">
                        <a:solidFill>
                          <a:srgbClr val="A70532"/>
                        </a:solidFill>
                        <a:latin typeface="Arial" panose="020B0604020202020204" pitchFamily="34" charset="0"/>
                      </a:defRPr>
                    </a:lvl6pPr>
                    <a:lvl7pPr marL="2971800" indent="-228600" eaLnBrk="0" fontAlgn="base" hangingPunct="0">
                      <a:spcBef>
                        <a:spcPct val="20000"/>
                      </a:spcBef>
                      <a:spcAft>
                        <a:spcPct val="0"/>
                      </a:spcAft>
                      <a:buChar char="»"/>
                      <a:defRPr sz="2800">
                        <a:solidFill>
                          <a:srgbClr val="A70532"/>
                        </a:solidFill>
                        <a:latin typeface="Arial" panose="020B0604020202020204" pitchFamily="34" charset="0"/>
                      </a:defRPr>
                    </a:lvl7pPr>
                    <a:lvl8pPr marL="3429000" indent="-228600" eaLnBrk="0" fontAlgn="base" hangingPunct="0">
                      <a:spcBef>
                        <a:spcPct val="20000"/>
                      </a:spcBef>
                      <a:spcAft>
                        <a:spcPct val="0"/>
                      </a:spcAft>
                      <a:buChar char="»"/>
                      <a:defRPr sz="2800">
                        <a:solidFill>
                          <a:srgbClr val="A70532"/>
                        </a:solidFill>
                        <a:latin typeface="Arial" panose="020B0604020202020204" pitchFamily="34" charset="0"/>
                      </a:defRPr>
                    </a:lvl8pPr>
                    <a:lvl9pPr marL="3886200" indent="-228600" eaLnBrk="0" fontAlgn="base" hangingPunct="0">
                      <a:spcBef>
                        <a:spcPct val="20000"/>
                      </a:spcBef>
                      <a:spcAft>
                        <a:spcPct val="0"/>
                      </a:spcAft>
                      <a:buChar char="»"/>
                      <a:defRPr sz="2800">
                        <a:solidFill>
                          <a:srgbClr val="A70532"/>
                        </a:solidFill>
                        <a:latin typeface="Arial" panose="020B0604020202020204" pitchFamily="34" charset="0"/>
                      </a:defRPr>
                    </a:lvl9pPr>
                  </a:lstStyle>
                  <a:p>
                    <a:pPr>
                      <a:spcBef>
                        <a:spcPct val="0"/>
                      </a:spcBef>
                      <a:buSzTx/>
                      <a:buFontTx/>
                      <a:buNone/>
                    </a:pPr>
                    <a:r>
                      <a:rPr lang="en-GB" altLang="en-US" sz="2000" b="1" dirty="0">
                        <a:solidFill>
                          <a:schemeClr val="tx1"/>
                        </a:solidFill>
                        <a:latin typeface="+mn-lt"/>
                      </a:rPr>
                      <a:t>CDC electron microscope picture of  </a:t>
                    </a:r>
                  </a:p>
                  <a:p>
                    <a:pPr>
                      <a:spcBef>
                        <a:spcPct val="0"/>
                      </a:spcBef>
                      <a:buSzTx/>
                      <a:buFontTx/>
                      <a:buNone/>
                    </a:pPr>
                    <a:r>
                      <a:rPr lang="en-GB" altLang="en-US" sz="2000" b="1" dirty="0">
                        <a:solidFill>
                          <a:schemeClr val="tx1"/>
                        </a:solidFill>
                        <a:latin typeface="+mn-lt"/>
                      </a:rPr>
                      <a:t>a cochlea and nerve endings</a:t>
                    </a:r>
                  </a:p>
                </p:txBody>
              </p:sp>
            </p:grpSp>
            <p:pic>
              <p:nvPicPr>
                <p:cNvPr id="6" name="Picture 5">
                  <a:extLst>
                    <a:ext uri="{FF2B5EF4-FFF2-40B4-BE49-F238E27FC236}">
                      <a16:creationId xmlns:a16="http://schemas.microsoft.com/office/drawing/2014/main" id="{23F53F84-2207-4A62-BF84-F780F8A580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3500" y="3643069"/>
                  <a:ext cx="1752676" cy="1538208"/>
                </a:xfrm>
                <a:prstGeom prst="rect">
                  <a:avLst/>
                </a:prstGeom>
              </p:spPr>
            </p:pic>
          </p:grpSp>
          <p:sp>
            <p:nvSpPr>
              <p:cNvPr id="5" name="TextBox 4">
                <a:extLst>
                  <a:ext uri="{FF2B5EF4-FFF2-40B4-BE49-F238E27FC236}">
                    <a16:creationId xmlns:a16="http://schemas.microsoft.com/office/drawing/2014/main" id="{5936EE74-183B-4A63-B548-A75C316D74B9}"/>
                  </a:ext>
                </a:extLst>
              </p:cNvPr>
              <p:cNvSpPr txBox="1"/>
              <p:nvPr/>
            </p:nvSpPr>
            <p:spPr>
              <a:xfrm>
                <a:off x="5120888" y="4812878"/>
                <a:ext cx="1339456" cy="306254"/>
              </a:xfrm>
              <a:prstGeom prst="rect">
                <a:avLst/>
              </a:prstGeom>
              <a:noFill/>
            </p:spPr>
            <p:txBody>
              <a:bodyPr wrap="none" rtlCol="0">
                <a:spAutoFit/>
              </a:bodyPr>
              <a:lstStyle/>
              <a:p>
                <a:r>
                  <a:rPr lang="en-GB" sz="2000" b="1" dirty="0"/>
                  <a:t>Pipe cleaners</a:t>
                </a:r>
              </a:p>
            </p:txBody>
          </p:sp>
        </p:grpSp>
      </p:grpSp>
      <p:sp>
        <p:nvSpPr>
          <p:cNvPr id="9" name="TextBox 8">
            <a:extLst>
              <a:ext uri="{FF2B5EF4-FFF2-40B4-BE49-F238E27FC236}">
                <a16:creationId xmlns:a16="http://schemas.microsoft.com/office/drawing/2014/main" id="{B000E4A0-1E25-4AD5-A94B-0073E56AFB52}"/>
              </a:ext>
            </a:extLst>
          </p:cNvPr>
          <p:cNvSpPr txBox="1"/>
          <p:nvPr/>
        </p:nvSpPr>
        <p:spPr>
          <a:xfrm>
            <a:off x="2771800" y="5733256"/>
            <a:ext cx="3631956" cy="461665"/>
          </a:xfrm>
          <a:prstGeom prst="rect">
            <a:avLst/>
          </a:prstGeom>
          <a:noFill/>
        </p:spPr>
        <p:txBody>
          <a:bodyPr wrap="none" rtlCol="0">
            <a:spAutoFit/>
          </a:bodyPr>
          <a:lstStyle/>
          <a:p>
            <a:r>
              <a:rPr lang="en-GB" sz="2400" b="1" dirty="0">
                <a:solidFill>
                  <a:srgbClr val="0070C0"/>
                </a:solidFill>
                <a:latin typeface="Arial" panose="020B0604020202020204" pitchFamily="34" charset="0"/>
                <a:cs typeface="Arial" panose="020B0604020202020204" pitchFamily="34" charset="0"/>
              </a:rPr>
              <a:t>Visualising the Damage</a:t>
            </a:r>
          </a:p>
        </p:txBody>
      </p:sp>
    </p:spTree>
    <p:extLst>
      <p:ext uri="{BB962C8B-B14F-4D97-AF65-F5344CB8AC3E}">
        <p14:creationId xmlns:p14="http://schemas.microsoft.com/office/powerpoint/2010/main" val="52990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332656"/>
            <a:ext cx="6120665" cy="708078"/>
          </a:xfrm>
        </p:spPr>
        <p:txBody>
          <a:bodyPr/>
          <a:lstStyle/>
          <a:p>
            <a:pPr marL="182880"/>
            <a:r>
              <a:rPr lang="en-GB" altLang="en-US" sz="3200" b="1" dirty="0">
                <a:solidFill>
                  <a:srgbClr val="0070C0"/>
                </a:solidFill>
                <a:latin typeface="Arial" panose="020B0604020202020204" pitchFamily="34" charset="0"/>
                <a:cs typeface="Arial" panose="020B0604020202020204" pitchFamily="34" charset="0"/>
              </a:rPr>
              <a:t>Likely After Effects of NIHL </a:t>
            </a:r>
            <a:endParaRPr lang="en-GB" sz="3200" b="1" dirty="0">
              <a:ln w="0"/>
              <a:solidFill>
                <a:srgbClr val="0070C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78298D0-B0C5-4921-B666-C80D3C9A1481}"/>
              </a:ext>
            </a:extLst>
          </p:cNvPr>
          <p:cNvSpPr>
            <a:spLocks noGrp="1"/>
          </p:cNvSpPr>
          <p:nvPr>
            <p:ph type="sldNum" sz="quarter" idx="12"/>
          </p:nvPr>
        </p:nvSpPr>
        <p:spPr/>
        <p:txBody>
          <a:bodyPr/>
          <a:lstStyle/>
          <a:p>
            <a:fld id="{3DB36CE2-65BA-4721-BB1A-1EDB821F77A6}" type="slidenum">
              <a:rPr lang="en-GB" smtClean="0"/>
              <a:t>14</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21381"/>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1187628" y="1755632"/>
            <a:ext cx="6336694" cy="3970318"/>
          </a:xfrm>
          <a:prstGeom prst="rect">
            <a:avLst/>
          </a:prstGeom>
          <a:noFill/>
        </p:spPr>
        <p:txBody>
          <a:bodyPr wrap="square" rtlCol="0">
            <a:spAutoFit/>
          </a:bodyPr>
          <a:lstStyle/>
          <a:p>
            <a:pPr marL="342900" indent="-342900">
              <a:buFont typeface="Arial" panose="020B0604020202020204" pitchFamily="34" charset="0"/>
              <a:buChar char="•"/>
              <a:defRPr/>
            </a:pPr>
            <a:r>
              <a:rPr lang="en-GB" altLang="en-US" sz="2400" b="1" dirty="0">
                <a:solidFill>
                  <a:srgbClr val="FF0000"/>
                </a:solidFill>
              </a:rPr>
              <a:t>Once hearing has gone it won’t come back</a:t>
            </a:r>
          </a:p>
          <a:p>
            <a:pPr marL="342900" indent="-342900">
              <a:buFont typeface="Arial" panose="020B0604020202020204" pitchFamily="34" charset="0"/>
              <a:buChar char="•"/>
              <a:defRPr/>
            </a:pPr>
            <a:endParaRPr lang="en-GB" altLang="en-US" sz="2400" b="1" dirty="0">
              <a:solidFill>
                <a:srgbClr val="00B0F0"/>
              </a:solidFill>
            </a:endParaRPr>
          </a:p>
          <a:p>
            <a:pPr marL="342900" indent="-342900">
              <a:buFont typeface="Arial" panose="020B0604020202020204" pitchFamily="34" charset="0"/>
              <a:buChar char="•"/>
              <a:defRPr/>
            </a:pPr>
            <a:r>
              <a:rPr lang="en-GB" altLang="en-US" sz="2400" b="1" dirty="0">
                <a:solidFill>
                  <a:srgbClr val="0070C0"/>
                </a:solidFill>
              </a:rPr>
              <a:t>Ringing, buzzing, whistling… in ears </a:t>
            </a:r>
            <a:r>
              <a:rPr lang="en-GB" altLang="en-US" sz="2400" b="1" dirty="0">
                <a:solidFill>
                  <a:srgbClr val="0070C0"/>
                </a:solidFill>
                <a:cs typeface="Arial" panose="020B0604020202020204" pitchFamily="34" charset="0"/>
              </a:rPr>
              <a:t>(Tinnitus) </a:t>
            </a:r>
          </a:p>
          <a:p>
            <a:pPr>
              <a:defRPr/>
            </a:pPr>
            <a:r>
              <a:rPr lang="en-GB" sz="1200" b="1" dirty="0">
                <a:solidFill>
                  <a:srgbClr val="0070C0"/>
                </a:solidFill>
              </a:rPr>
              <a:t>	</a:t>
            </a:r>
            <a:r>
              <a:rPr lang="en-GB" sz="1200" b="1" u="sng" dirty="0">
                <a:solidFill>
                  <a:srgbClr val="0070C0"/>
                </a:solidFill>
                <a:hlinkClick r:id="rId4">
                  <a:extLst>
                    <a:ext uri="{A12FA001-AC4F-418D-AE19-62706E023703}">
                      <ahyp:hlinkClr xmlns:ahyp="http://schemas.microsoft.com/office/drawing/2018/hyperlinkcolor" val="tx"/>
                    </a:ext>
                  </a:extLst>
                </a:hlinkClick>
              </a:rPr>
              <a:t> https://m.youtube.com/watch?v=83laYgUtbv8</a:t>
            </a:r>
            <a:endParaRPr lang="en-GB" sz="1200" b="1" u="sng" dirty="0">
              <a:solidFill>
                <a:srgbClr val="0070C0"/>
              </a:solidFill>
            </a:endParaRPr>
          </a:p>
          <a:p>
            <a:pPr marL="342900" indent="-342900">
              <a:buFont typeface="Arial" panose="020B0604020202020204" pitchFamily="34" charset="0"/>
              <a:buChar char="•"/>
              <a:defRPr/>
            </a:pPr>
            <a:endParaRPr lang="en-GB" altLang="en-US" sz="2400" b="1" dirty="0">
              <a:solidFill>
                <a:srgbClr val="0070C0"/>
              </a:solidFill>
            </a:endParaRPr>
          </a:p>
          <a:p>
            <a:pPr marL="342900" indent="-342900">
              <a:buFont typeface="Arial" panose="020B0604020202020204" pitchFamily="34" charset="0"/>
              <a:buChar char="•"/>
              <a:defRPr/>
            </a:pPr>
            <a:r>
              <a:rPr lang="en-GB" altLang="en-US" sz="2400" b="1" dirty="0">
                <a:solidFill>
                  <a:srgbClr val="0070C0"/>
                </a:solidFill>
              </a:rPr>
              <a:t>Sleep disturbance</a:t>
            </a:r>
          </a:p>
          <a:p>
            <a:pPr marL="342900" indent="-342900">
              <a:buFont typeface="Arial" panose="020B0604020202020204" pitchFamily="34" charset="0"/>
              <a:buChar char="•"/>
              <a:defRPr/>
            </a:pPr>
            <a:endParaRPr lang="en-GB" altLang="en-US" sz="2400" b="1" dirty="0">
              <a:solidFill>
                <a:srgbClr val="0070C0"/>
              </a:solidFill>
            </a:endParaRPr>
          </a:p>
          <a:p>
            <a:pPr marL="342900" indent="-342900">
              <a:buFont typeface="Arial" panose="020B0604020202020204" pitchFamily="34" charset="0"/>
              <a:buChar char="•"/>
              <a:defRPr/>
            </a:pPr>
            <a:r>
              <a:rPr lang="en-GB" altLang="en-US" sz="2400" b="1" dirty="0">
                <a:solidFill>
                  <a:srgbClr val="0070C0"/>
                </a:solidFill>
              </a:rPr>
              <a:t>Difficulty to maintain conversation</a:t>
            </a:r>
          </a:p>
          <a:p>
            <a:pPr marL="342900" indent="-342900">
              <a:buFont typeface="Arial" panose="020B0604020202020204" pitchFamily="34" charset="0"/>
              <a:buChar char="•"/>
              <a:defRPr/>
            </a:pPr>
            <a:endParaRPr lang="en-GB" altLang="en-US" sz="2400" b="1" dirty="0">
              <a:solidFill>
                <a:srgbClr val="0070C0"/>
              </a:solidFill>
            </a:endParaRPr>
          </a:p>
          <a:p>
            <a:pPr marL="342900" indent="-342900">
              <a:buFont typeface="Arial" panose="020B0604020202020204" pitchFamily="34" charset="0"/>
              <a:buChar char="•"/>
              <a:defRPr/>
            </a:pPr>
            <a:r>
              <a:rPr lang="en-GB" altLang="en-US" sz="2400" b="1" dirty="0">
                <a:solidFill>
                  <a:srgbClr val="0070C0"/>
                </a:solidFill>
              </a:rPr>
              <a:t>Other effects</a:t>
            </a:r>
            <a:r>
              <a:rPr lang="en-GB" altLang="en-US" sz="1200" dirty="0">
                <a:solidFill>
                  <a:srgbClr val="0070C0"/>
                </a:solidFill>
              </a:rPr>
              <a:t> </a:t>
            </a:r>
          </a:p>
          <a:p>
            <a:pPr>
              <a:defRPr/>
            </a:pPr>
            <a:r>
              <a:rPr lang="en-GB" altLang="en-US" sz="2000" dirty="0">
                <a:solidFill>
                  <a:srgbClr val="0070C0"/>
                </a:solidFill>
              </a:rPr>
              <a:t>     </a:t>
            </a:r>
            <a:r>
              <a:rPr lang="en-GB" altLang="en-US" sz="2000" b="1" dirty="0">
                <a:solidFill>
                  <a:srgbClr val="0070C0"/>
                </a:solidFill>
              </a:rPr>
              <a:t>e.g. cannot hear safety warning sounds</a:t>
            </a:r>
            <a:r>
              <a:rPr lang="en-GB" altLang="en-US" sz="2400" b="1" i="1" dirty="0">
                <a:solidFill>
                  <a:srgbClr val="0070C0"/>
                </a:solidFill>
              </a:rPr>
              <a:t> </a:t>
            </a:r>
            <a:endParaRPr lang="en-GB"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253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2"/>
            <a:ext cx="6120665" cy="1033848"/>
          </a:xfrm>
        </p:spPr>
        <p:txBody>
          <a:bodyPr>
            <a:normAutofit/>
          </a:bodyPr>
          <a:lstStyle/>
          <a:p>
            <a:pPr marL="182880"/>
            <a:r>
              <a:rPr lang="en-GB" altLang="en-US" sz="3200" b="1" dirty="0">
                <a:solidFill>
                  <a:srgbClr val="0070C0"/>
                </a:solidFill>
                <a:latin typeface="Arial" panose="020B0604020202020204" pitchFamily="34" charset="0"/>
                <a:cs typeface="Arial" panose="020B0604020202020204" pitchFamily="34" charset="0"/>
              </a:rPr>
              <a:t>Is there a noise problem where You work?</a:t>
            </a:r>
          </a:p>
        </p:txBody>
      </p:sp>
      <p:sp>
        <p:nvSpPr>
          <p:cNvPr id="3" name="Slide Number Placeholder 2">
            <a:extLst>
              <a:ext uri="{FF2B5EF4-FFF2-40B4-BE49-F238E27FC236}">
                <a16:creationId xmlns:a16="http://schemas.microsoft.com/office/drawing/2014/main" id="{AEF771A7-16C1-452E-BC6D-D63F2791062B}"/>
              </a:ext>
            </a:extLst>
          </p:cNvPr>
          <p:cNvSpPr>
            <a:spLocks noGrp="1"/>
          </p:cNvSpPr>
          <p:nvPr>
            <p:ph type="sldNum" sz="quarter" idx="12"/>
          </p:nvPr>
        </p:nvSpPr>
        <p:spPr/>
        <p:txBody>
          <a:bodyPr/>
          <a:lstStyle/>
          <a:p>
            <a:fld id="{3DB36CE2-65BA-4721-BB1A-1EDB821F77A6}" type="slidenum">
              <a:rPr lang="en-GB" smtClean="0"/>
              <a:t>15</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4874"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1259632" y="1865175"/>
            <a:ext cx="6336694" cy="3970318"/>
          </a:xfrm>
          <a:prstGeom prst="rect">
            <a:avLst/>
          </a:prstGeom>
          <a:noFill/>
        </p:spPr>
        <p:txBody>
          <a:bodyPr wrap="square" rtlCol="0">
            <a:spAutoFit/>
          </a:bodyPr>
          <a:lstStyle/>
          <a:p>
            <a:pPr>
              <a:defRPr/>
            </a:pPr>
            <a:r>
              <a:rPr lang="en-GB" altLang="en-US" sz="2400" b="1" dirty="0">
                <a:solidFill>
                  <a:srgbClr val="C00000"/>
                </a:solidFill>
              </a:rPr>
              <a:t>Tell-tale signs:</a:t>
            </a:r>
          </a:p>
          <a:p>
            <a:pPr>
              <a:defRPr/>
            </a:pPr>
            <a:endParaRPr lang="en-GB" altLang="en-US" sz="2400" b="1" dirty="0">
              <a:solidFill>
                <a:srgbClr val="00B0F0"/>
              </a:solidFill>
            </a:endParaRPr>
          </a:p>
          <a:p>
            <a:pPr marL="342900" indent="-342900">
              <a:spcAft>
                <a:spcPts val="1800"/>
              </a:spcAft>
              <a:buFont typeface="Arial" panose="020B0604020202020204" pitchFamily="34" charset="0"/>
              <a:buChar char="•"/>
              <a:defRPr/>
            </a:pPr>
            <a:r>
              <a:rPr lang="en-GB" altLang="en-US" sz="2400" b="1" dirty="0">
                <a:solidFill>
                  <a:srgbClr val="0070C0"/>
                </a:solidFill>
              </a:rPr>
              <a:t>Intrusive/annoying noise</a:t>
            </a:r>
          </a:p>
          <a:p>
            <a:pPr marL="342900" indent="-342900">
              <a:spcAft>
                <a:spcPts val="1800"/>
              </a:spcAft>
              <a:buFont typeface="Arial" panose="020B0604020202020204" pitchFamily="34" charset="0"/>
              <a:buChar char="•"/>
              <a:defRPr/>
            </a:pPr>
            <a:r>
              <a:rPr lang="en-GB" altLang="en-US" sz="2400" b="1" dirty="0">
                <a:solidFill>
                  <a:srgbClr val="0070C0"/>
                </a:solidFill>
              </a:rPr>
              <a:t>Have to raise your voice to have a normal conversation when about 2 m apart</a:t>
            </a:r>
          </a:p>
          <a:p>
            <a:pPr marL="342900" indent="-342900">
              <a:spcAft>
                <a:spcPts val="1800"/>
              </a:spcAft>
              <a:buFont typeface="Arial" panose="020B0604020202020204" pitchFamily="34" charset="0"/>
              <a:buChar char="•"/>
              <a:defRPr/>
            </a:pPr>
            <a:r>
              <a:rPr lang="en-GB" altLang="en-US" sz="2400" b="1" dirty="0">
                <a:solidFill>
                  <a:srgbClr val="0070C0"/>
                </a:solidFill>
              </a:rPr>
              <a:t>Noisy powered tools or machinery in use</a:t>
            </a:r>
          </a:p>
          <a:p>
            <a:pPr marL="342900" indent="-342900">
              <a:spcAft>
                <a:spcPts val="1800"/>
              </a:spcAft>
              <a:buFont typeface="Arial" panose="020B0604020202020204" pitchFamily="34" charset="0"/>
              <a:buChar char="•"/>
              <a:defRPr/>
            </a:pPr>
            <a:r>
              <a:rPr lang="en-GB" altLang="en-US" sz="2400" b="1" dirty="0">
                <a:solidFill>
                  <a:srgbClr val="0070C0"/>
                </a:solidFill>
              </a:rPr>
              <a:t>The work is known to have noisy tasks</a:t>
            </a:r>
          </a:p>
          <a:p>
            <a:pPr marL="342900" indent="-342900">
              <a:spcAft>
                <a:spcPts val="1800"/>
              </a:spcAft>
              <a:buFont typeface="Arial" panose="020B0604020202020204" pitchFamily="34" charset="0"/>
              <a:buChar char="•"/>
              <a:defRPr/>
            </a:pPr>
            <a:r>
              <a:rPr lang="en-GB" altLang="en-US" sz="2400" b="1" dirty="0">
                <a:solidFill>
                  <a:srgbClr val="0070C0"/>
                </a:solidFill>
              </a:rPr>
              <a:t>Impact noise is created</a:t>
            </a:r>
            <a:endParaRPr lang="en-GB" sz="1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8298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139" y="2115848"/>
            <a:ext cx="7759722" cy="2626304"/>
          </a:xfrm>
        </p:spPr>
        <p:txBody>
          <a:bodyPr>
            <a:normAutofit/>
          </a:bodyPr>
          <a:lstStyle/>
          <a:p>
            <a:pPr marL="182880" indent="0">
              <a:buNone/>
            </a:pPr>
            <a:r>
              <a:rPr lang="en-GB" sz="3200" b="1" dirty="0">
                <a:solidFill>
                  <a:srgbClr val="0070C0"/>
                </a:solidFill>
                <a:effectLst/>
                <a:latin typeface="Arial" panose="020B0604020202020204" pitchFamily="34" charset="0"/>
                <a:cs typeface="Arial" panose="020B0604020202020204" pitchFamily="34" charset="0"/>
              </a:rPr>
              <a:t>Don’t Lose Your Hearing</a:t>
            </a:r>
            <a:br>
              <a:rPr lang="en-GB" sz="3200" b="1" dirty="0">
                <a:solidFill>
                  <a:srgbClr val="0070C0"/>
                </a:solidFill>
                <a:effectLst/>
                <a:latin typeface="Arial" panose="020B0604020202020204" pitchFamily="34" charset="0"/>
                <a:cs typeface="Arial" panose="020B0604020202020204" pitchFamily="34" charset="0"/>
              </a:rPr>
            </a:br>
            <a:r>
              <a:rPr lang="en-GB" sz="3200" b="1" dirty="0">
                <a:solidFill>
                  <a:srgbClr val="0070C0"/>
                </a:solidFill>
                <a:effectLst/>
                <a:latin typeface="Arial" panose="020B0604020202020204" pitchFamily="34" charset="0"/>
                <a:cs typeface="Arial" panose="020B0604020202020204" pitchFamily="34" charset="0"/>
              </a:rPr>
              <a:t>It’s so Precious</a:t>
            </a:r>
            <a:br>
              <a:rPr lang="en-GB" sz="3200" b="1" dirty="0">
                <a:solidFill>
                  <a:srgbClr val="0070C0"/>
                </a:solidFill>
                <a:effectLst/>
                <a:latin typeface="Arial" panose="020B0604020202020204" pitchFamily="34" charset="0"/>
                <a:cs typeface="Arial" panose="020B0604020202020204" pitchFamily="34" charset="0"/>
              </a:rPr>
            </a:br>
            <a:br>
              <a:rPr lang="en-GB" sz="3200" b="1" dirty="0">
                <a:solidFill>
                  <a:srgbClr val="0070C0"/>
                </a:solidFill>
                <a:effectLst/>
                <a:latin typeface="Arial" panose="020B0604020202020204" pitchFamily="34" charset="0"/>
                <a:cs typeface="Arial" panose="020B0604020202020204" pitchFamily="34" charset="0"/>
              </a:rPr>
            </a:br>
            <a:r>
              <a:rPr lang="en-GB" sz="2400" b="1" dirty="0">
                <a:solidFill>
                  <a:srgbClr val="C00000"/>
                </a:solidFill>
                <a:effectLst/>
                <a:latin typeface="Arial" panose="020B0604020202020204" pitchFamily="34" charset="0"/>
                <a:cs typeface="Arial" panose="020B0604020202020204" pitchFamily="34" charset="0"/>
              </a:rPr>
              <a:t>Noise and Law</a:t>
            </a:r>
            <a:br>
              <a:rPr lang="en-GB" sz="2400" b="1" dirty="0">
                <a:solidFill>
                  <a:srgbClr val="C00000"/>
                </a:solidFill>
                <a:effectLst/>
                <a:latin typeface="Arial" panose="020B0604020202020204" pitchFamily="34" charset="0"/>
                <a:cs typeface="Arial" panose="020B0604020202020204" pitchFamily="34" charset="0"/>
              </a:rPr>
            </a:br>
            <a:br>
              <a:rPr lang="en-GB" sz="2400" b="1" dirty="0">
                <a:solidFill>
                  <a:srgbClr val="C00000"/>
                </a:solidFill>
                <a:effectLst/>
                <a:latin typeface="Arial" panose="020B0604020202020204" pitchFamily="34" charset="0"/>
                <a:cs typeface="Arial" panose="020B0604020202020204" pitchFamily="34" charset="0"/>
              </a:rPr>
            </a:br>
            <a:r>
              <a:rPr lang="en-GB" sz="2400" b="1" dirty="0">
                <a:solidFill>
                  <a:srgbClr val="C00000"/>
                </a:solidFill>
                <a:effectLst/>
                <a:latin typeface="Arial" panose="020B0604020202020204" pitchFamily="34" charset="0"/>
                <a:cs typeface="Arial" panose="020B0604020202020204" pitchFamily="34" charset="0"/>
              </a:rPr>
              <a:t>Part 3</a:t>
            </a:r>
            <a:endParaRPr lang="en-GB" sz="36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677E1A8-7EAF-414B-9B33-2CB5DCAD156E}"/>
              </a:ext>
            </a:extLst>
          </p:cNvPr>
          <p:cNvSpPr>
            <a:spLocks noGrp="1"/>
          </p:cNvSpPr>
          <p:nvPr>
            <p:ph type="sldNum" sz="quarter" idx="12"/>
          </p:nvPr>
        </p:nvSpPr>
        <p:spPr/>
        <p:txBody>
          <a:bodyPr/>
          <a:lstStyle/>
          <a:p>
            <a:fld id="{3DB36CE2-65BA-4721-BB1A-1EDB821F77A6}" type="slidenum">
              <a:rPr lang="en-GB" smtClean="0"/>
              <a:t>16</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13933"/>
            <a:ext cx="1944216" cy="1340768"/>
          </a:xfrm>
          <a:prstGeom prst="rect">
            <a:avLst/>
          </a:prstGeom>
        </p:spPr>
      </p:pic>
    </p:spTree>
    <p:extLst>
      <p:ext uri="{BB962C8B-B14F-4D97-AF65-F5344CB8AC3E}">
        <p14:creationId xmlns:p14="http://schemas.microsoft.com/office/powerpoint/2010/main" val="1361452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268760"/>
            <a:ext cx="7632848" cy="792088"/>
          </a:xfrm>
        </p:spPr>
        <p:txBody>
          <a:bodyPr>
            <a:noAutofit/>
          </a:bodyPr>
          <a:lstStyle/>
          <a:p>
            <a:pPr marL="182880"/>
            <a:r>
              <a:rPr lang="en-GB" altLang="en-US" sz="2400" b="1" dirty="0">
                <a:solidFill>
                  <a:srgbClr val="C00000"/>
                </a:solidFill>
                <a:latin typeface="Arial" panose="020B0604020202020204" pitchFamily="34" charset="0"/>
                <a:cs typeface="Arial" panose="020B0604020202020204" pitchFamily="34" charset="0"/>
              </a:rPr>
              <a:t>Who has Responsibilities for Preventing Work-Related NIHL?</a:t>
            </a:r>
            <a:endParaRPr lang="en-GB" sz="2400" b="1" dirty="0">
              <a:ln w="0"/>
              <a:solidFill>
                <a:srgbClr val="C0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079E0F1-E108-42AD-A27F-44E55DBF1D5E}"/>
              </a:ext>
            </a:extLst>
          </p:cNvPr>
          <p:cNvSpPr>
            <a:spLocks noGrp="1"/>
          </p:cNvSpPr>
          <p:nvPr>
            <p:ph type="sldNum" sz="quarter" idx="12"/>
          </p:nvPr>
        </p:nvSpPr>
        <p:spPr/>
        <p:txBody>
          <a:bodyPr/>
          <a:lstStyle/>
          <a:p>
            <a:fld id="{3DB36CE2-65BA-4721-BB1A-1EDB821F77A6}" type="slidenum">
              <a:rPr lang="en-GB" smtClean="0"/>
              <a:t>17</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500"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2771800" y="2132856"/>
            <a:ext cx="3631609" cy="3677930"/>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altLang="en-US" sz="2400" b="1" dirty="0">
                <a:solidFill>
                  <a:srgbClr val="0070C0"/>
                </a:solidFill>
              </a:rPr>
              <a:t>Employers</a:t>
            </a:r>
          </a:p>
          <a:p>
            <a:pPr marL="342900" indent="-342900">
              <a:spcBef>
                <a:spcPts val="600"/>
              </a:spcBef>
              <a:spcAft>
                <a:spcPts val="600"/>
              </a:spcAft>
              <a:buFont typeface="Arial" panose="020B0604020202020204" pitchFamily="34" charset="0"/>
              <a:buChar char="•"/>
            </a:pPr>
            <a:r>
              <a:rPr lang="en-GB" altLang="en-US" sz="2400" b="1" dirty="0">
                <a:solidFill>
                  <a:srgbClr val="0070C0"/>
                </a:solidFill>
              </a:rPr>
              <a:t>Sub-contractors</a:t>
            </a:r>
          </a:p>
          <a:p>
            <a:pPr marL="342900" indent="-342900">
              <a:spcBef>
                <a:spcPts val="600"/>
              </a:spcBef>
              <a:spcAft>
                <a:spcPts val="600"/>
              </a:spcAft>
              <a:buFont typeface="Arial" panose="020B0604020202020204" pitchFamily="34" charset="0"/>
              <a:buChar char="•"/>
            </a:pPr>
            <a:r>
              <a:rPr lang="en-GB" altLang="en-US" sz="2400" b="1" dirty="0">
                <a:solidFill>
                  <a:srgbClr val="0070C0"/>
                </a:solidFill>
              </a:rPr>
              <a:t>Self-employed</a:t>
            </a:r>
          </a:p>
          <a:p>
            <a:pPr marL="342900" indent="-342900">
              <a:spcBef>
                <a:spcPts val="600"/>
              </a:spcBef>
              <a:spcAft>
                <a:spcPts val="600"/>
              </a:spcAft>
              <a:buFont typeface="Arial" panose="020B0604020202020204" pitchFamily="34" charset="0"/>
              <a:buChar char="•"/>
            </a:pPr>
            <a:r>
              <a:rPr lang="en-GB" altLang="en-US" sz="2400" b="1" dirty="0">
                <a:solidFill>
                  <a:srgbClr val="0070C0"/>
                </a:solidFill>
              </a:rPr>
              <a:t>Designers</a:t>
            </a:r>
          </a:p>
          <a:p>
            <a:pPr marL="342900" indent="-342900">
              <a:spcBef>
                <a:spcPts val="600"/>
              </a:spcBef>
              <a:spcAft>
                <a:spcPts val="600"/>
              </a:spcAft>
              <a:buFont typeface="Arial" panose="020B0604020202020204" pitchFamily="34" charset="0"/>
              <a:buChar char="•"/>
            </a:pPr>
            <a:r>
              <a:rPr lang="en-GB" altLang="en-US" sz="2400" b="1" dirty="0">
                <a:solidFill>
                  <a:srgbClr val="0070C0"/>
                </a:solidFill>
              </a:rPr>
              <a:t>Manufacturers</a:t>
            </a:r>
          </a:p>
          <a:p>
            <a:pPr marL="342900" indent="-342900">
              <a:spcBef>
                <a:spcPts val="600"/>
              </a:spcBef>
              <a:spcAft>
                <a:spcPts val="600"/>
              </a:spcAft>
              <a:buFont typeface="Arial" panose="020B0604020202020204" pitchFamily="34" charset="0"/>
              <a:buChar char="•"/>
            </a:pPr>
            <a:r>
              <a:rPr lang="en-GB" altLang="en-US" sz="2400" b="1" dirty="0">
                <a:solidFill>
                  <a:srgbClr val="0070C0"/>
                </a:solidFill>
              </a:rPr>
              <a:t>Suppliers</a:t>
            </a:r>
          </a:p>
          <a:p>
            <a:pPr marL="342900" indent="-342900">
              <a:spcBef>
                <a:spcPts val="1200"/>
              </a:spcBef>
              <a:spcAft>
                <a:spcPts val="1200"/>
              </a:spcAft>
              <a:buFont typeface="Arial" panose="020B0604020202020204" pitchFamily="34" charset="0"/>
              <a:buChar char="•"/>
            </a:pPr>
            <a:r>
              <a:rPr lang="en-GB" altLang="en-US" sz="2400" b="1" dirty="0">
                <a:solidFill>
                  <a:srgbClr val="0070C0"/>
                </a:solidFill>
              </a:rPr>
              <a:t>Employees</a:t>
            </a:r>
            <a:endParaRPr lang="en-GB" altLang="en-US" sz="2400" b="1" i="1" dirty="0">
              <a:solidFill>
                <a:srgbClr val="0070C0"/>
              </a:solidFill>
            </a:endParaRPr>
          </a:p>
        </p:txBody>
      </p:sp>
      <p:sp>
        <p:nvSpPr>
          <p:cNvPr id="3" name="TextBox 2">
            <a:extLst>
              <a:ext uri="{FF2B5EF4-FFF2-40B4-BE49-F238E27FC236}">
                <a16:creationId xmlns:a16="http://schemas.microsoft.com/office/drawing/2014/main" id="{BF613CF0-10EF-4B8D-985C-066AF7C5E546}"/>
              </a:ext>
            </a:extLst>
          </p:cNvPr>
          <p:cNvSpPr txBox="1"/>
          <p:nvPr/>
        </p:nvSpPr>
        <p:spPr>
          <a:xfrm>
            <a:off x="2195736" y="116632"/>
            <a:ext cx="4457246" cy="1077218"/>
          </a:xfrm>
          <a:prstGeom prst="rect">
            <a:avLst/>
          </a:prstGeom>
          <a:noFill/>
        </p:spPr>
        <p:txBody>
          <a:bodyPr wrap="none" rtlCol="0">
            <a:spAutoFit/>
          </a:bodyPr>
          <a:lstStyle/>
          <a:p>
            <a:r>
              <a:rPr lang="en-GB" sz="3200" b="1" dirty="0">
                <a:solidFill>
                  <a:srgbClr val="0070C0"/>
                </a:solidFill>
                <a:latin typeface="Arial" panose="020B0604020202020204" pitchFamily="34" charset="0"/>
                <a:cs typeface="Arial" panose="020B0604020202020204" pitchFamily="34" charset="0"/>
              </a:rPr>
              <a:t>Control of Noise at </a:t>
            </a:r>
          </a:p>
          <a:p>
            <a:r>
              <a:rPr lang="en-GB" sz="3200" b="1" dirty="0">
                <a:solidFill>
                  <a:srgbClr val="0070C0"/>
                </a:solidFill>
                <a:latin typeface="Arial" panose="020B0604020202020204" pitchFamily="34" charset="0"/>
                <a:cs typeface="Arial" panose="020B0604020202020204" pitchFamily="34" charset="0"/>
              </a:rPr>
              <a:t>Work Regulation 2005</a:t>
            </a:r>
          </a:p>
        </p:txBody>
      </p:sp>
    </p:spTree>
    <p:extLst>
      <p:ext uri="{BB962C8B-B14F-4D97-AF65-F5344CB8AC3E}">
        <p14:creationId xmlns:p14="http://schemas.microsoft.com/office/powerpoint/2010/main" val="45454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60648"/>
            <a:ext cx="5760640" cy="729506"/>
          </a:xfrm>
        </p:spPr>
        <p:txBody>
          <a:bodyPr>
            <a:normAutofit/>
          </a:bodyPr>
          <a:lstStyle/>
          <a:p>
            <a:pPr marL="182880"/>
            <a:r>
              <a:rPr lang="en-GB" altLang="en-US" sz="3200" b="1" dirty="0">
                <a:solidFill>
                  <a:srgbClr val="0070C0"/>
                </a:solidFill>
                <a:latin typeface="+mn-lt"/>
              </a:rPr>
              <a:t>Basic Requirements of the Law</a:t>
            </a:r>
            <a:endParaRPr lang="en-GB" sz="3200" b="1" dirty="0">
              <a:ln w="0"/>
              <a:solidFill>
                <a:srgbClr val="0070C0"/>
              </a:solidFill>
              <a:latin typeface="+mn-lt"/>
              <a:cs typeface="Arial" panose="020B0604020202020204" pitchFamily="34" charset="0"/>
            </a:endParaRPr>
          </a:p>
        </p:txBody>
      </p:sp>
      <p:sp>
        <p:nvSpPr>
          <p:cNvPr id="5" name="Slide Number Placeholder 4">
            <a:extLst>
              <a:ext uri="{FF2B5EF4-FFF2-40B4-BE49-F238E27FC236}">
                <a16:creationId xmlns:a16="http://schemas.microsoft.com/office/drawing/2014/main" id="{61924AA1-8375-465F-B1E9-771AFE697C4C}"/>
              </a:ext>
            </a:extLst>
          </p:cNvPr>
          <p:cNvSpPr>
            <a:spLocks noGrp="1"/>
          </p:cNvSpPr>
          <p:nvPr>
            <p:ph type="sldNum" sz="quarter" idx="12"/>
          </p:nvPr>
        </p:nvSpPr>
        <p:spPr/>
        <p:txBody>
          <a:bodyPr/>
          <a:lstStyle/>
          <a:p>
            <a:fld id="{3DB36CE2-65BA-4721-BB1A-1EDB821F77A6}" type="slidenum">
              <a:rPr lang="en-GB" smtClean="0"/>
              <a:t>18</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9302"/>
            <a:ext cx="1504683" cy="1080120"/>
          </a:xfrm>
          <a:prstGeom prst="rect">
            <a:avLst/>
          </a:prstGeom>
        </p:spPr>
      </p:pic>
      <p:sp>
        <p:nvSpPr>
          <p:cNvPr id="3" name="Rectangle 2">
            <a:extLst>
              <a:ext uri="{FF2B5EF4-FFF2-40B4-BE49-F238E27FC236}">
                <a16:creationId xmlns:a16="http://schemas.microsoft.com/office/drawing/2014/main" id="{ACE9CF6C-75CC-4864-830E-5EF6600977E5}"/>
              </a:ext>
            </a:extLst>
          </p:cNvPr>
          <p:cNvSpPr/>
          <p:nvPr/>
        </p:nvSpPr>
        <p:spPr>
          <a:xfrm>
            <a:off x="755576" y="1556792"/>
            <a:ext cx="7418671" cy="4616648"/>
          </a:xfrm>
          <a:prstGeom prst="rect">
            <a:avLst/>
          </a:prstGeom>
        </p:spPr>
        <p:txBody>
          <a:bodyPr wrap="square">
            <a:spAutoFit/>
          </a:bodyPr>
          <a:lstStyle/>
          <a:p>
            <a:pPr lvl="1">
              <a:defRPr/>
            </a:pPr>
            <a:r>
              <a:rPr lang="en-GB" altLang="en-US" sz="2400" b="1" dirty="0">
                <a:solidFill>
                  <a:srgbClr val="C00000"/>
                </a:solidFill>
                <a:latin typeface="Arial" panose="020B0604020202020204" pitchFamily="34" charset="0"/>
                <a:cs typeface="Arial" panose="020B0604020202020204" pitchFamily="34" charset="0"/>
              </a:rPr>
              <a:t>Employers have specified legal duties based on noise levels</a:t>
            </a:r>
          </a:p>
          <a:p>
            <a:pPr lvl="1">
              <a:defRPr/>
            </a:pPr>
            <a:endParaRPr lang="en-GB" altLang="en-US" sz="2400" b="1" dirty="0">
              <a:solidFill>
                <a:srgbClr val="00B0F0"/>
              </a:solidFill>
            </a:endParaRPr>
          </a:p>
          <a:p>
            <a:pPr lvl="1">
              <a:defRPr/>
            </a:pPr>
            <a:r>
              <a:rPr lang="en-GB" altLang="en-US" sz="2400" b="1" dirty="0">
                <a:solidFill>
                  <a:srgbClr val="00B0F0"/>
                </a:solidFill>
              </a:rPr>
              <a:t>(For information only)</a:t>
            </a:r>
            <a:endParaRPr lang="en-GB" altLang="en-US" sz="2400" b="1" dirty="0">
              <a:solidFill>
                <a:srgbClr val="00B0F0"/>
              </a:solidFill>
              <a:latin typeface="Arial" panose="020B0604020202020204" pitchFamily="34" charset="0"/>
              <a:cs typeface="Arial" panose="020B0604020202020204" pitchFamily="34" charset="0"/>
            </a:endParaRPr>
          </a:p>
          <a:p>
            <a:pPr lvl="1">
              <a:defRPr/>
            </a:pPr>
            <a:endParaRPr lang="en-GB" altLang="en-US" sz="2400" b="1" dirty="0">
              <a:solidFill>
                <a:srgbClr val="00B0F0"/>
              </a:solidFill>
            </a:endParaRPr>
          </a:p>
          <a:p>
            <a:pPr lvl="1">
              <a:defRPr/>
            </a:pPr>
            <a:r>
              <a:rPr lang="en-GB" altLang="en-US" sz="2400" b="1" dirty="0"/>
              <a:t>Your employer MUST take </a:t>
            </a:r>
            <a:r>
              <a:rPr lang="en-GB" altLang="en-US" sz="2400" b="1" u="sng" dirty="0"/>
              <a:t>specific actions</a:t>
            </a:r>
            <a:r>
              <a:rPr lang="en-GB" altLang="en-US" sz="2400" b="1" dirty="0"/>
              <a:t> when:</a:t>
            </a:r>
          </a:p>
          <a:p>
            <a:pPr lvl="1">
              <a:defRPr/>
            </a:pPr>
            <a:endParaRPr lang="en-GB" altLang="en-US" sz="2400" b="1" dirty="0"/>
          </a:p>
          <a:p>
            <a:pPr lvl="1">
              <a:spcAft>
                <a:spcPts val="1200"/>
              </a:spcAft>
              <a:buFont typeface="Arial" panose="020B0604020202020204" pitchFamily="34" charset="0"/>
              <a:buChar char="•"/>
              <a:defRPr/>
            </a:pPr>
            <a:r>
              <a:rPr lang="en-GB" altLang="en-US" sz="2400" b="1" dirty="0"/>
              <a:t> Daily average exposure is 80 dB Lep,d </a:t>
            </a:r>
            <a:endParaRPr lang="en-GB" altLang="en-US" sz="2400" b="1" i="1" dirty="0"/>
          </a:p>
          <a:p>
            <a:pPr lvl="1">
              <a:spcAft>
                <a:spcPts val="1200"/>
              </a:spcAft>
              <a:buFont typeface="Arial" panose="020B0604020202020204" pitchFamily="34" charset="0"/>
              <a:buChar char="•"/>
              <a:defRPr/>
            </a:pPr>
            <a:r>
              <a:rPr lang="en-GB" altLang="en-US" sz="2400" b="1" dirty="0"/>
              <a:t> When daily average exposure is 85 dB Lep,d</a:t>
            </a:r>
          </a:p>
          <a:p>
            <a:pPr lvl="1">
              <a:spcAft>
                <a:spcPts val="1200"/>
              </a:spcAft>
              <a:buFont typeface="Arial" panose="020B0604020202020204" pitchFamily="34" charset="0"/>
              <a:buChar char="•"/>
              <a:defRPr/>
            </a:pPr>
            <a:r>
              <a:rPr lang="en-GB" altLang="en-US" sz="2400" b="1" dirty="0"/>
              <a:t> Exposure limit value (87 dB Lep,d) is reached </a:t>
            </a:r>
          </a:p>
          <a:p>
            <a:pPr lvl="1">
              <a:spcAft>
                <a:spcPts val="1200"/>
              </a:spcAft>
              <a:buFont typeface="Arial" panose="020B0604020202020204" pitchFamily="34" charset="0"/>
              <a:buChar char="•"/>
              <a:defRPr/>
            </a:pPr>
            <a:r>
              <a:rPr lang="en-GB" altLang="en-US" sz="2400" b="1" dirty="0"/>
              <a:t> Peak/Impact noise is 135 dB and 137 dB</a:t>
            </a:r>
            <a:endParaRPr lang="en-GB" altLang="en-US" sz="2400" b="1" i="1" dirty="0"/>
          </a:p>
        </p:txBody>
      </p:sp>
    </p:spTree>
    <p:extLst>
      <p:ext uri="{BB962C8B-B14F-4D97-AF65-F5344CB8AC3E}">
        <p14:creationId xmlns:p14="http://schemas.microsoft.com/office/powerpoint/2010/main" val="1265187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60648"/>
            <a:ext cx="6348062" cy="864095"/>
          </a:xfrm>
        </p:spPr>
        <p:txBody>
          <a:bodyPr>
            <a:noAutofit/>
          </a:bodyPr>
          <a:lstStyle/>
          <a:p>
            <a:r>
              <a:rPr lang="en-GB" altLang="en-US" sz="3200" b="1" dirty="0">
                <a:solidFill>
                  <a:srgbClr val="0070C0"/>
                </a:solidFill>
                <a:latin typeface="Arial" panose="020B0604020202020204" pitchFamily="34" charset="0"/>
                <a:cs typeface="Arial" panose="020B0604020202020204" pitchFamily="34" charset="0"/>
              </a:rPr>
              <a:t>Employers Legal Duties</a:t>
            </a:r>
            <a:br>
              <a:rPr lang="en-GB" altLang="en-US" sz="3200" b="1" dirty="0">
                <a:solidFill>
                  <a:srgbClr val="0070C0"/>
                </a:solidFill>
                <a:latin typeface="Arial" panose="020B0604020202020204" pitchFamily="34" charset="0"/>
                <a:cs typeface="Arial" panose="020B0604020202020204" pitchFamily="34" charset="0"/>
              </a:rPr>
            </a:br>
            <a:r>
              <a:rPr lang="en-GB" altLang="en-US" sz="2400" b="1" dirty="0">
                <a:solidFill>
                  <a:srgbClr val="00B0F0"/>
                </a:solidFill>
                <a:latin typeface="Arial" panose="020B0604020202020204" pitchFamily="34" charset="0"/>
                <a:cs typeface="Arial" panose="020B0604020202020204" pitchFamily="34" charset="0"/>
              </a:rPr>
              <a:t> </a:t>
            </a:r>
            <a:r>
              <a:rPr lang="en-GB" altLang="en-US" sz="2400" b="1" dirty="0">
                <a:solidFill>
                  <a:srgbClr val="C00000"/>
                </a:solidFill>
                <a:latin typeface="Arial" panose="020B0604020202020204" pitchFamily="34" charset="0"/>
                <a:cs typeface="Arial" panose="020B0604020202020204" pitchFamily="34" charset="0"/>
              </a:rPr>
              <a:t>A practical framework </a:t>
            </a:r>
          </a:p>
        </p:txBody>
      </p:sp>
      <p:sp>
        <p:nvSpPr>
          <p:cNvPr id="3" name="Slide Number Placeholder 2">
            <a:extLst>
              <a:ext uri="{FF2B5EF4-FFF2-40B4-BE49-F238E27FC236}">
                <a16:creationId xmlns:a16="http://schemas.microsoft.com/office/drawing/2014/main" id="{DB63784B-8E30-4A91-A72B-5FF70AD59398}"/>
              </a:ext>
            </a:extLst>
          </p:cNvPr>
          <p:cNvSpPr>
            <a:spLocks noGrp="1"/>
          </p:cNvSpPr>
          <p:nvPr>
            <p:ph type="sldNum" sz="quarter" idx="12"/>
          </p:nvPr>
        </p:nvSpPr>
        <p:spPr/>
        <p:txBody>
          <a:bodyPr/>
          <a:lstStyle/>
          <a:p>
            <a:fld id="{3DB36CE2-65BA-4721-BB1A-1EDB821F77A6}" type="slidenum">
              <a:rPr lang="en-GB" smtClean="0"/>
              <a:t>19</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755576" y="1196752"/>
            <a:ext cx="7920880" cy="5262979"/>
          </a:xfrm>
          <a:prstGeom prst="rect">
            <a:avLst/>
          </a:prstGeom>
          <a:noFill/>
        </p:spPr>
        <p:txBody>
          <a:bodyPr wrap="square" rtlCol="0">
            <a:spAutoFit/>
          </a:bodyPr>
          <a:lstStyle/>
          <a:p>
            <a:pPr marL="342900" indent="-342900">
              <a:buFont typeface="Wingdings" panose="05000000000000000000" pitchFamily="2" charset="2"/>
              <a:buChar char="ü"/>
            </a:pPr>
            <a:r>
              <a:rPr lang="en-GB" altLang="en-US" sz="2400" b="1" dirty="0">
                <a:solidFill>
                  <a:srgbClr val="0070C0"/>
                </a:solidFill>
                <a:latin typeface="Arial" panose="020B0604020202020204" pitchFamily="34" charset="0"/>
                <a:cs typeface="Arial" panose="020B0604020202020204" pitchFamily="34" charset="0"/>
              </a:rPr>
              <a:t>Assess the risks from noise exposure</a:t>
            </a:r>
          </a:p>
          <a:p>
            <a:pPr marL="342900" indent="-342900">
              <a:buFont typeface="Wingdings" panose="05000000000000000000" pitchFamily="2" charset="2"/>
              <a:buChar char="ü"/>
            </a:pPr>
            <a:endParaRPr lang="en-GB" altLang="en-US" sz="2400" b="1" dirty="0">
              <a:solidFill>
                <a:srgbClr val="0070C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GB" altLang="en-US" sz="2400" b="1" dirty="0">
                <a:solidFill>
                  <a:srgbClr val="0070C0"/>
                </a:solidFill>
                <a:latin typeface="Arial" panose="020B0604020202020204" pitchFamily="34" charset="0"/>
                <a:cs typeface="Arial" panose="020B0604020202020204" pitchFamily="34" charset="0"/>
              </a:rPr>
              <a:t>Take action to reduce risks from noise exposure</a:t>
            </a:r>
          </a:p>
          <a:p>
            <a:pPr marL="342900" indent="-342900">
              <a:buFont typeface="Wingdings" panose="05000000000000000000" pitchFamily="2" charset="2"/>
              <a:buChar char="ü"/>
            </a:pPr>
            <a:endParaRPr lang="en-GB" altLang="en-US" sz="2400" b="1" dirty="0">
              <a:solidFill>
                <a:srgbClr val="0070C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GB" altLang="en-US" sz="2400" b="1" dirty="0">
                <a:solidFill>
                  <a:srgbClr val="0070C0"/>
                </a:solidFill>
                <a:latin typeface="Arial" panose="020B0604020202020204" pitchFamily="34" charset="0"/>
                <a:cs typeface="Arial" panose="020B0604020202020204" pitchFamily="34" charset="0"/>
              </a:rPr>
              <a:t>Provide hearing protection, where required</a:t>
            </a:r>
          </a:p>
          <a:p>
            <a:pPr marL="342900" indent="-342900">
              <a:buFont typeface="Wingdings" panose="05000000000000000000" pitchFamily="2" charset="2"/>
              <a:buChar char="ü"/>
            </a:pPr>
            <a:endParaRPr lang="en-GB" altLang="en-US" sz="2400" b="1" dirty="0">
              <a:solidFill>
                <a:srgbClr val="0070C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GB" altLang="en-US" sz="2400" b="1" dirty="0">
                <a:solidFill>
                  <a:srgbClr val="0070C0"/>
                </a:solidFill>
                <a:latin typeface="Arial" panose="020B0604020202020204" pitchFamily="34" charset="0"/>
                <a:cs typeface="Arial" panose="020B0604020202020204" pitchFamily="34" charset="0"/>
              </a:rPr>
              <a:t>Make sure legal limits on noise are not exceeded</a:t>
            </a:r>
          </a:p>
          <a:p>
            <a:pPr marL="342900" indent="-342900">
              <a:buFont typeface="Wingdings" panose="05000000000000000000" pitchFamily="2" charset="2"/>
              <a:buChar char="ü"/>
            </a:pPr>
            <a:endParaRPr lang="en-GB" altLang="en-US" sz="2400" b="1" dirty="0">
              <a:solidFill>
                <a:srgbClr val="0070C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GB" altLang="en-US" sz="2400" b="1" dirty="0">
                <a:solidFill>
                  <a:srgbClr val="0070C0"/>
                </a:solidFill>
                <a:latin typeface="Arial" panose="020B0604020202020204" pitchFamily="34" charset="0"/>
                <a:cs typeface="Arial" panose="020B0604020202020204" pitchFamily="34" charset="0"/>
              </a:rPr>
              <a:t>Provide information, instruction and training</a:t>
            </a:r>
          </a:p>
          <a:p>
            <a:pPr marL="342900" indent="-342900">
              <a:buFont typeface="Wingdings" panose="05000000000000000000" pitchFamily="2" charset="2"/>
              <a:buChar char="ü"/>
            </a:pPr>
            <a:endParaRPr lang="en-GB" altLang="en-US" sz="2400" b="1" dirty="0">
              <a:solidFill>
                <a:srgbClr val="0070C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GB" altLang="en-US" sz="2400" b="1" dirty="0">
                <a:solidFill>
                  <a:srgbClr val="0070C0"/>
                </a:solidFill>
                <a:latin typeface="Arial" panose="020B0604020202020204" pitchFamily="34" charset="0"/>
                <a:cs typeface="Arial" panose="020B0604020202020204" pitchFamily="34" charset="0"/>
              </a:rPr>
              <a:t>Get workers/their representatives involved</a:t>
            </a:r>
          </a:p>
          <a:p>
            <a:pPr marL="342900" indent="-342900">
              <a:buFont typeface="Wingdings" panose="05000000000000000000" pitchFamily="2" charset="2"/>
              <a:buChar char="ü"/>
            </a:pPr>
            <a:endParaRPr lang="en-GB" altLang="en-US" sz="2400" b="1" dirty="0">
              <a:solidFill>
                <a:srgbClr val="0070C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GB" altLang="en-US" sz="2400" b="1" dirty="0">
                <a:solidFill>
                  <a:srgbClr val="0070C0"/>
                </a:solidFill>
                <a:latin typeface="Arial" panose="020B0604020202020204" pitchFamily="34" charset="0"/>
                <a:cs typeface="Arial" panose="020B0604020202020204" pitchFamily="34" charset="0"/>
              </a:rPr>
              <a:t>Carry out health surveillance for those at risk of hearing damage</a:t>
            </a:r>
            <a:endParaRPr lang="en-GB"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63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1" y="216870"/>
            <a:ext cx="5760639" cy="547834"/>
          </a:xfrm>
        </p:spPr>
        <p:txBody>
          <a:bodyPr>
            <a:norm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About the module</a:t>
            </a:r>
          </a:p>
        </p:txBody>
      </p:sp>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9302"/>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1043608" y="980728"/>
            <a:ext cx="6480720" cy="5386090"/>
          </a:xfrm>
          <a:prstGeom prst="rect">
            <a:avLst/>
          </a:prstGeom>
          <a:noFill/>
        </p:spPr>
        <p:txBody>
          <a:bodyPr wrap="square" rtlCol="0">
            <a:spAutoFit/>
          </a:bodyPr>
          <a:lstStyle/>
          <a:p>
            <a:pPr marL="457200" indent="-457200">
              <a:spcAft>
                <a:spcPts val="1200"/>
              </a:spcAft>
              <a:buFont typeface="+mj-lt"/>
              <a:buAutoNum type="arabicPeriod"/>
            </a:pPr>
            <a:r>
              <a:rPr lang="en-GB" sz="2400" b="1" dirty="0">
                <a:solidFill>
                  <a:srgbClr val="0070C0"/>
                </a:solidFill>
                <a:latin typeface="Arial" panose="020B0604020202020204" pitchFamily="34" charset="0"/>
                <a:cs typeface="Arial" panose="020B0604020202020204" pitchFamily="34" charset="0"/>
              </a:rPr>
              <a:t>Introduction</a:t>
            </a:r>
          </a:p>
          <a:p>
            <a:pPr marL="457200" indent="-457200">
              <a:spcAft>
                <a:spcPts val="1200"/>
              </a:spcAft>
              <a:buFont typeface="+mj-lt"/>
              <a:buAutoNum type="arabicPeriod"/>
            </a:pPr>
            <a:r>
              <a:rPr lang="en-GB" sz="2400" b="1" dirty="0">
                <a:solidFill>
                  <a:srgbClr val="0070C0"/>
                </a:solidFill>
                <a:latin typeface="Arial" panose="020B0604020202020204" pitchFamily="34" charset="0"/>
                <a:cs typeface="Arial" panose="020B0604020202020204" pitchFamily="34" charset="0"/>
              </a:rPr>
              <a:t>About Sound and Noise</a:t>
            </a:r>
          </a:p>
          <a:p>
            <a:pPr marL="457200" indent="-457200">
              <a:spcAft>
                <a:spcPts val="1200"/>
              </a:spcAft>
              <a:buFont typeface="+mj-lt"/>
              <a:buAutoNum type="arabicPeriod"/>
            </a:pPr>
            <a:r>
              <a:rPr lang="en-GB" sz="2400" b="1" dirty="0">
                <a:solidFill>
                  <a:srgbClr val="0070C0"/>
                </a:solidFill>
                <a:latin typeface="Arial" panose="020B0604020202020204" pitchFamily="34" charset="0"/>
                <a:cs typeface="Arial" panose="020B0604020202020204" pitchFamily="34" charset="0"/>
              </a:rPr>
              <a:t>About Noise Induced Hearing Loss (NIHL) </a:t>
            </a:r>
          </a:p>
          <a:p>
            <a:pPr marL="457200" indent="-457200">
              <a:spcAft>
                <a:spcPts val="1200"/>
              </a:spcAft>
              <a:buFont typeface="+mj-lt"/>
              <a:buAutoNum type="arabicPeriod"/>
            </a:pPr>
            <a:r>
              <a:rPr lang="en-GB" sz="2400" b="1" dirty="0">
                <a:solidFill>
                  <a:srgbClr val="0070C0"/>
                </a:solidFill>
                <a:latin typeface="Arial" panose="020B0604020202020204" pitchFamily="34" charset="0"/>
                <a:cs typeface="Arial" panose="020B0604020202020204" pitchFamily="34" charset="0"/>
              </a:rPr>
              <a:t>Recognising noise problems at work</a:t>
            </a:r>
          </a:p>
          <a:p>
            <a:pPr marL="457200" indent="-457200">
              <a:spcAft>
                <a:spcPts val="1200"/>
              </a:spcAft>
              <a:buFont typeface="+mj-lt"/>
              <a:buAutoNum type="arabicPeriod"/>
            </a:pPr>
            <a:r>
              <a:rPr lang="en-GB" sz="2400" b="1" dirty="0">
                <a:solidFill>
                  <a:srgbClr val="0070C0"/>
                </a:solidFill>
                <a:latin typeface="Arial" panose="020B0604020202020204" pitchFamily="34" charset="0"/>
                <a:cs typeface="Arial" panose="020B0604020202020204" pitchFamily="34" charset="0"/>
              </a:rPr>
              <a:t>Employers duties to protect your hearing</a:t>
            </a:r>
          </a:p>
          <a:p>
            <a:pPr marL="457200" indent="-457200">
              <a:spcAft>
                <a:spcPts val="1200"/>
              </a:spcAft>
              <a:buFont typeface="+mj-lt"/>
              <a:buAutoNum type="arabicPeriod"/>
            </a:pPr>
            <a:r>
              <a:rPr lang="en-GB" sz="2400" b="1" dirty="0">
                <a:solidFill>
                  <a:srgbClr val="0070C0"/>
                </a:solidFill>
                <a:latin typeface="Arial" panose="020B0604020202020204" pitchFamily="34" charset="0"/>
                <a:cs typeface="Arial" panose="020B0604020202020204" pitchFamily="34" charset="0"/>
              </a:rPr>
              <a:t>Your duties to protect your hearing</a:t>
            </a:r>
          </a:p>
          <a:p>
            <a:pPr marL="457200" indent="-457200">
              <a:spcAft>
                <a:spcPts val="1200"/>
              </a:spcAft>
              <a:buFont typeface="+mj-lt"/>
              <a:buAutoNum type="arabicPeriod"/>
            </a:pPr>
            <a:r>
              <a:rPr lang="en-GB" sz="2400" b="1" dirty="0">
                <a:solidFill>
                  <a:srgbClr val="0070C0"/>
                </a:solidFill>
                <a:latin typeface="Arial" panose="020B0604020202020204" pitchFamily="34" charset="0"/>
                <a:cs typeface="Arial" panose="020B0604020202020204" pitchFamily="34" charset="0"/>
              </a:rPr>
              <a:t>Examples of noise control solutions</a:t>
            </a:r>
          </a:p>
          <a:p>
            <a:pPr marL="457200" indent="-457200">
              <a:spcAft>
                <a:spcPts val="1200"/>
              </a:spcAft>
              <a:buFont typeface="+mj-lt"/>
              <a:buAutoNum type="arabicPeriod"/>
            </a:pPr>
            <a:r>
              <a:rPr lang="en-GB" sz="2400" b="1" dirty="0">
                <a:solidFill>
                  <a:srgbClr val="0070C0"/>
                </a:solidFill>
                <a:latin typeface="Arial" panose="020B0604020202020204" pitchFamily="34" charset="0"/>
                <a:cs typeface="Arial" panose="020B0604020202020204" pitchFamily="34" charset="0"/>
              </a:rPr>
              <a:t>Hearing protectors</a:t>
            </a:r>
          </a:p>
          <a:p>
            <a:pPr marL="457200" indent="-457200">
              <a:spcAft>
                <a:spcPts val="1200"/>
              </a:spcAft>
              <a:buFont typeface="+mj-lt"/>
              <a:buAutoNum type="arabicPeriod"/>
            </a:pPr>
            <a:r>
              <a:rPr lang="en-GB" sz="2400" b="1" dirty="0">
                <a:solidFill>
                  <a:srgbClr val="0070C0"/>
                </a:solidFill>
                <a:latin typeface="Arial" panose="020B0604020202020204" pitchFamily="34" charset="0"/>
                <a:cs typeface="Arial" panose="020B0604020202020204" pitchFamily="34" charset="0"/>
              </a:rPr>
              <a:t>Quiz and answers on noise at work</a:t>
            </a:r>
          </a:p>
        </p:txBody>
      </p:sp>
    </p:spTree>
    <p:extLst>
      <p:ext uri="{BB962C8B-B14F-4D97-AF65-F5344CB8AC3E}">
        <p14:creationId xmlns:p14="http://schemas.microsoft.com/office/powerpoint/2010/main" val="4105199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74982"/>
            <a:ext cx="6120665" cy="892148"/>
          </a:xfrm>
        </p:spPr>
        <p:txBody>
          <a:bodyPr>
            <a:normAutofit fontScale="90000"/>
          </a:bodyPr>
          <a:lstStyle/>
          <a:p>
            <a:pPr marL="182880"/>
            <a:r>
              <a:rPr lang="en-GB" altLang="en-US" sz="3600" b="1" dirty="0">
                <a:solidFill>
                  <a:srgbClr val="0070C0"/>
                </a:solidFill>
                <a:latin typeface="Arial" panose="020B0604020202020204" pitchFamily="34" charset="0"/>
                <a:cs typeface="Arial" panose="020B0604020202020204" pitchFamily="34" charset="0"/>
              </a:rPr>
              <a:t>Employers Legal Duties</a:t>
            </a:r>
            <a:br>
              <a:rPr lang="en-GB" altLang="en-US" sz="3200" b="1" dirty="0">
                <a:solidFill>
                  <a:srgbClr val="C00000"/>
                </a:solidFill>
                <a:latin typeface="Arial" panose="020B0604020202020204" pitchFamily="34" charset="0"/>
                <a:cs typeface="Arial" panose="020B0604020202020204" pitchFamily="34" charset="0"/>
              </a:rPr>
            </a:br>
            <a:r>
              <a:rPr lang="en-GB" altLang="en-US" sz="3200" b="1" dirty="0">
                <a:solidFill>
                  <a:srgbClr val="C00000"/>
                </a:solidFill>
                <a:latin typeface="Arial" panose="020B0604020202020204" pitchFamily="34" charset="0"/>
                <a:cs typeface="Arial" panose="020B0604020202020204" pitchFamily="34" charset="0"/>
              </a:rPr>
              <a:t>in simple terms</a:t>
            </a:r>
            <a:endParaRPr lang="en-GB" sz="3200" b="1" dirty="0">
              <a:ln w="0"/>
              <a:solidFill>
                <a:srgbClr val="00B0F0"/>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98F01505-5A5E-4307-BFFE-B56049A0710C}"/>
              </a:ext>
            </a:extLst>
          </p:cNvPr>
          <p:cNvSpPr>
            <a:spLocks noGrp="1"/>
          </p:cNvSpPr>
          <p:nvPr>
            <p:ph type="sldNum" sz="quarter" idx="12"/>
          </p:nvPr>
        </p:nvSpPr>
        <p:spPr/>
        <p:txBody>
          <a:bodyPr/>
          <a:lstStyle/>
          <a:p>
            <a:fld id="{3DB36CE2-65BA-4721-BB1A-1EDB821F77A6}" type="slidenum">
              <a:rPr lang="en-GB" smtClean="0"/>
              <a:t>20</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1049"/>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611560" y="1628800"/>
            <a:ext cx="7776864" cy="4493538"/>
          </a:xfrm>
          <a:prstGeom prst="rect">
            <a:avLst/>
          </a:prstGeom>
          <a:noFill/>
        </p:spPr>
        <p:txBody>
          <a:bodyPr wrap="square" rtlCol="0">
            <a:spAutoFit/>
          </a:bodyPr>
          <a:lstStyle/>
          <a:p>
            <a:r>
              <a:rPr lang="en-GB" altLang="en-US" sz="2400" b="1" dirty="0">
                <a:solidFill>
                  <a:srgbClr val="C00000"/>
                </a:solidFill>
              </a:rPr>
              <a:t>Your employer should be looking at:</a:t>
            </a:r>
          </a:p>
          <a:p>
            <a:pPr marL="342900" indent="-342900">
              <a:spcAft>
                <a:spcPts val="1200"/>
              </a:spcAft>
              <a:buFont typeface="Arial" panose="020B0604020202020204" pitchFamily="34" charset="0"/>
              <a:buChar char="•"/>
            </a:pPr>
            <a:r>
              <a:rPr lang="en-GB" altLang="en-US" sz="2400" b="1" dirty="0">
                <a:solidFill>
                  <a:srgbClr val="0070C0"/>
                </a:solidFill>
              </a:rPr>
              <a:t>Using quieter equipment </a:t>
            </a:r>
          </a:p>
          <a:p>
            <a:pPr marL="342900" indent="-342900">
              <a:spcAft>
                <a:spcPts val="1200"/>
              </a:spcAft>
              <a:buFont typeface="Arial" panose="020B0604020202020204" pitchFamily="34" charset="0"/>
              <a:buChar char="•"/>
            </a:pPr>
            <a:r>
              <a:rPr lang="en-GB" altLang="en-US" sz="2400" b="1" dirty="0">
                <a:solidFill>
                  <a:srgbClr val="0070C0"/>
                </a:solidFill>
              </a:rPr>
              <a:t>Using a different and quieter process  </a:t>
            </a:r>
          </a:p>
          <a:p>
            <a:pPr marL="342900" indent="-342900">
              <a:spcAft>
                <a:spcPts val="1200"/>
              </a:spcAft>
              <a:buFont typeface="Arial" panose="020B0604020202020204" pitchFamily="34" charset="0"/>
              <a:buChar char="•"/>
            </a:pPr>
            <a:r>
              <a:rPr lang="en-GB" altLang="en-US" sz="2400" b="1" dirty="0">
                <a:solidFill>
                  <a:srgbClr val="0070C0"/>
                </a:solidFill>
              </a:rPr>
              <a:t>Applying engineering/technical noise control solutions</a:t>
            </a:r>
          </a:p>
          <a:p>
            <a:pPr marL="342900" indent="-342900">
              <a:spcAft>
                <a:spcPts val="1200"/>
              </a:spcAft>
              <a:buFont typeface="Arial" panose="020B0604020202020204" pitchFamily="34" charset="0"/>
              <a:buChar char="•"/>
            </a:pPr>
            <a:r>
              <a:rPr lang="en-GB" altLang="en-US" sz="2400" b="1" dirty="0">
                <a:solidFill>
                  <a:srgbClr val="0070C0"/>
                </a:solidFill>
              </a:rPr>
              <a:t>Laying out of the workplace to create quiet workstations </a:t>
            </a:r>
          </a:p>
          <a:p>
            <a:pPr marL="342900" indent="-342900">
              <a:spcAft>
                <a:spcPts val="1200"/>
              </a:spcAft>
              <a:buFont typeface="Arial" panose="020B0604020202020204" pitchFamily="34" charset="0"/>
              <a:buChar char="•"/>
            </a:pPr>
            <a:r>
              <a:rPr lang="en-GB" altLang="en-US" sz="2400" b="1" dirty="0">
                <a:solidFill>
                  <a:srgbClr val="0070C0"/>
                </a:solidFill>
              </a:rPr>
              <a:t>Improved ways of working to reduce noise levels </a:t>
            </a:r>
          </a:p>
          <a:p>
            <a:pPr marL="342900" indent="-342900">
              <a:spcAft>
                <a:spcPts val="1200"/>
              </a:spcAft>
              <a:buFont typeface="Arial" panose="020B0604020202020204" pitchFamily="34" charset="0"/>
              <a:buChar char="•"/>
            </a:pPr>
            <a:r>
              <a:rPr lang="en-GB" altLang="en-US" sz="2400" b="1" dirty="0">
                <a:solidFill>
                  <a:srgbClr val="0070C0"/>
                </a:solidFill>
              </a:rPr>
              <a:t>Limiting the time you spend in noisy areas</a:t>
            </a:r>
          </a:p>
          <a:p>
            <a:pPr marL="342900" indent="-342900">
              <a:spcAft>
                <a:spcPts val="1200"/>
              </a:spcAft>
              <a:buFont typeface="Arial" panose="020B0604020202020204" pitchFamily="34" charset="0"/>
              <a:buChar char="•"/>
            </a:pPr>
            <a:r>
              <a:rPr lang="en-GB" altLang="en-US" sz="2400" b="1" dirty="0">
                <a:solidFill>
                  <a:srgbClr val="0070C0"/>
                </a:solidFill>
              </a:rPr>
              <a:t>Marking mandatory hearing protection zones</a:t>
            </a:r>
          </a:p>
          <a:p>
            <a:pPr marL="342900" indent="-342900">
              <a:spcAft>
                <a:spcPts val="1200"/>
              </a:spcAft>
              <a:buFont typeface="Arial" panose="020B0604020202020204" pitchFamily="34" charset="0"/>
              <a:buChar char="•"/>
            </a:pPr>
            <a:endParaRPr lang="en-GB" altLang="en-US" sz="2400" b="1" dirty="0">
              <a:solidFill>
                <a:srgbClr val="0070C0"/>
              </a:solidFill>
            </a:endParaRPr>
          </a:p>
        </p:txBody>
      </p:sp>
      <p:pic>
        <p:nvPicPr>
          <p:cNvPr id="7" name="Picture 6">
            <a:extLst>
              <a:ext uri="{FF2B5EF4-FFF2-40B4-BE49-F238E27FC236}">
                <a16:creationId xmlns:a16="http://schemas.microsoft.com/office/drawing/2014/main" id="{9DA388BC-1B58-4C52-B0E2-2D5BDE0FC9AC}"/>
              </a:ext>
            </a:extLst>
          </p:cNvPr>
          <p:cNvPicPr>
            <a:picLocks noChangeAspect="1"/>
          </p:cNvPicPr>
          <p:nvPr/>
        </p:nvPicPr>
        <p:blipFill>
          <a:blip r:embed="rId4"/>
          <a:stretch>
            <a:fillRect/>
          </a:stretch>
        </p:blipFill>
        <p:spPr>
          <a:xfrm>
            <a:off x="7308304" y="4941168"/>
            <a:ext cx="1656184" cy="1152128"/>
          </a:xfrm>
          <a:prstGeom prst="rect">
            <a:avLst/>
          </a:prstGeom>
        </p:spPr>
      </p:pic>
    </p:spTree>
    <p:extLst>
      <p:ext uri="{BB962C8B-B14F-4D97-AF65-F5344CB8AC3E}">
        <p14:creationId xmlns:p14="http://schemas.microsoft.com/office/powerpoint/2010/main" val="1415318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396238"/>
            <a:ext cx="7759722" cy="2688946"/>
          </a:xfrm>
        </p:spPr>
        <p:txBody>
          <a:bodyPr>
            <a:normAutofit/>
          </a:bodyPr>
          <a:lstStyle/>
          <a:p>
            <a:pPr marL="182880" indent="0">
              <a:buNone/>
            </a:pPr>
            <a:r>
              <a:rPr lang="en-GB" sz="3600" b="1" dirty="0">
                <a:solidFill>
                  <a:srgbClr val="00B0F0"/>
                </a:solidFill>
                <a:effectLst/>
                <a:latin typeface="Arial" panose="020B0604020202020204" pitchFamily="34" charset="0"/>
                <a:cs typeface="Arial" panose="020B0604020202020204" pitchFamily="34" charset="0"/>
              </a:rPr>
              <a:t>Don’t Lose Your Hearing</a:t>
            </a:r>
            <a:br>
              <a:rPr lang="en-GB" sz="3600" b="1" dirty="0">
                <a:solidFill>
                  <a:srgbClr val="00B0F0"/>
                </a:solidFill>
                <a:effectLst/>
                <a:latin typeface="Arial" panose="020B0604020202020204" pitchFamily="34" charset="0"/>
                <a:cs typeface="Arial" panose="020B0604020202020204" pitchFamily="34" charset="0"/>
              </a:rPr>
            </a:br>
            <a:r>
              <a:rPr lang="en-GB" sz="3600" b="1" dirty="0">
                <a:solidFill>
                  <a:srgbClr val="00B0F0"/>
                </a:solidFill>
                <a:effectLst/>
                <a:latin typeface="Arial" panose="020B0604020202020204" pitchFamily="34" charset="0"/>
                <a:cs typeface="Arial" panose="020B0604020202020204" pitchFamily="34" charset="0"/>
              </a:rPr>
              <a:t>It’s so Precious</a:t>
            </a:r>
            <a:br>
              <a:rPr lang="en-GB" sz="3600" b="1" dirty="0">
                <a:solidFill>
                  <a:srgbClr val="00B0F0"/>
                </a:solidFill>
                <a:effectLst/>
                <a:latin typeface="Arial" panose="020B0604020202020204" pitchFamily="34" charset="0"/>
                <a:cs typeface="Arial" panose="020B0604020202020204" pitchFamily="34" charset="0"/>
              </a:rPr>
            </a:br>
            <a:br>
              <a:rPr lang="en-GB" sz="3600" b="1" dirty="0">
                <a:solidFill>
                  <a:srgbClr val="00B0F0"/>
                </a:solidFill>
                <a:effectLst/>
                <a:latin typeface="Arial" panose="020B0604020202020204" pitchFamily="34" charset="0"/>
                <a:cs typeface="Arial" panose="020B0604020202020204" pitchFamily="34" charset="0"/>
              </a:rPr>
            </a:br>
            <a:r>
              <a:rPr lang="en-GB" sz="2400" b="1" dirty="0">
                <a:solidFill>
                  <a:srgbClr val="C00000"/>
                </a:solidFill>
                <a:effectLst/>
                <a:latin typeface="Arial" panose="020B0604020202020204" pitchFamily="34" charset="0"/>
                <a:cs typeface="Arial" panose="020B0604020202020204" pitchFamily="34" charset="0"/>
              </a:rPr>
              <a:t>Noise Control - Problems and Solutions</a:t>
            </a:r>
            <a:br>
              <a:rPr lang="en-GB" sz="2400" b="1" dirty="0">
                <a:solidFill>
                  <a:srgbClr val="C00000"/>
                </a:solidFill>
                <a:effectLst/>
                <a:latin typeface="Arial" panose="020B0604020202020204" pitchFamily="34" charset="0"/>
                <a:cs typeface="Arial" panose="020B0604020202020204" pitchFamily="34" charset="0"/>
              </a:rPr>
            </a:br>
            <a:br>
              <a:rPr lang="en-GB" sz="2400" b="1" dirty="0">
                <a:solidFill>
                  <a:srgbClr val="C00000"/>
                </a:solidFill>
                <a:effectLst/>
                <a:latin typeface="Arial" panose="020B0604020202020204" pitchFamily="34" charset="0"/>
                <a:cs typeface="Arial" panose="020B0604020202020204" pitchFamily="34" charset="0"/>
              </a:rPr>
            </a:br>
            <a:r>
              <a:rPr lang="en-GB" sz="2400" b="1" dirty="0">
                <a:solidFill>
                  <a:srgbClr val="C00000"/>
                </a:solidFill>
                <a:effectLst/>
                <a:latin typeface="Arial" panose="020B0604020202020204" pitchFamily="34" charset="0"/>
                <a:cs typeface="Arial" panose="020B0604020202020204" pitchFamily="34" charset="0"/>
              </a:rPr>
              <a:t>Part 4</a:t>
            </a:r>
            <a:endParaRPr lang="en-GB" sz="36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FF2BCDE-48F9-4A1F-83DE-EB485EBACF12}"/>
              </a:ext>
            </a:extLst>
          </p:cNvPr>
          <p:cNvSpPr>
            <a:spLocks noGrp="1"/>
          </p:cNvSpPr>
          <p:nvPr>
            <p:ph type="sldNum" sz="quarter" idx="12"/>
          </p:nvPr>
        </p:nvSpPr>
        <p:spPr/>
        <p:txBody>
          <a:bodyPr/>
          <a:lstStyle/>
          <a:p>
            <a:fld id="{3DB36CE2-65BA-4721-BB1A-1EDB821F77A6}" type="slidenum">
              <a:rPr lang="en-GB" smtClean="0"/>
              <a:t>21</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892" y="152576"/>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148516"/>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447" y="252150"/>
            <a:ext cx="2591856" cy="822960"/>
          </a:xfrm>
          <a:prstGeom prst="rect">
            <a:avLst/>
          </a:prstGeom>
        </p:spPr>
      </p:pic>
    </p:spTree>
    <p:extLst>
      <p:ext uri="{BB962C8B-B14F-4D97-AF65-F5344CB8AC3E}">
        <p14:creationId xmlns:p14="http://schemas.microsoft.com/office/powerpoint/2010/main" val="3485033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640"/>
            <a:ext cx="7128792" cy="1008112"/>
          </a:xfrm>
        </p:spPr>
        <p:txBody>
          <a:bodyPr>
            <a:normAutofit/>
          </a:bodyPr>
          <a:lstStyle/>
          <a:p>
            <a:pPr marL="182880" algn="l"/>
            <a:r>
              <a:rPr lang="en-GB" sz="3200" b="1" dirty="0">
                <a:ln w="0"/>
                <a:solidFill>
                  <a:srgbClr val="0070C0"/>
                </a:solidFill>
                <a:latin typeface="Arial" panose="020B0604020202020204" pitchFamily="34" charset="0"/>
                <a:cs typeface="Arial" panose="020B0604020202020204" pitchFamily="34" charset="0"/>
              </a:rPr>
              <a:t>Learning:  Noise Control Solutions</a:t>
            </a:r>
          </a:p>
        </p:txBody>
      </p:sp>
      <p:sp>
        <p:nvSpPr>
          <p:cNvPr id="7" name="Slide Number Placeholder 6">
            <a:extLst>
              <a:ext uri="{FF2B5EF4-FFF2-40B4-BE49-F238E27FC236}">
                <a16:creationId xmlns:a16="http://schemas.microsoft.com/office/drawing/2014/main" id="{39B67250-C19F-419F-974F-BF1D0E06795C}"/>
              </a:ext>
            </a:extLst>
          </p:cNvPr>
          <p:cNvSpPr>
            <a:spLocks noGrp="1"/>
          </p:cNvSpPr>
          <p:nvPr>
            <p:ph type="sldNum" sz="quarter" idx="12"/>
          </p:nvPr>
        </p:nvSpPr>
        <p:spPr/>
        <p:txBody>
          <a:bodyPr/>
          <a:lstStyle/>
          <a:p>
            <a:fld id="{3DB36CE2-65BA-4721-BB1A-1EDB821F77A6}" type="slidenum">
              <a:rPr lang="en-GB" smtClean="0"/>
              <a:t>22</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2065510" y="1839055"/>
            <a:ext cx="3999322" cy="461665"/>
          </a:xfrm>
          <a:prstGeom prst="rect">
            <a:avLst/>
          </a:prstGeom>
          <a:noFill/>
        </p:spPr>
        <p:txBody>
          <a:bodyPr wrap="square" rtlCol="0">
            <a:spAutoFit/>
          </a:bodyPr>
          <a:lstStyle/>
          <a:p>
            <a:pPr algn="ctr"/>
            <a:r>
              <a:rPr lang="en-GB" sz="2400" b="1" dirty="0">
                <a:solidFill>
                  <a:srgbClr val="0070C0"/>
                </a:solidFill>
                <a:latin typeface="Arial" panose="020B0604020202020204" pitchFamily="34" charset="0"/>
                <a:cs typeface="Arial" panose="020B0604020202020204" pitchFamily="34" charset="0"/>
              </a:rPr>
              <a:t>LOcHER Hands On - 1 </a:t>
            </a:r>
          </a:p>
        </p:txBody>
      </p:sp>
      <p:grpSp>
        <p:nvGrpSpPr>
          <p:cNvPr id="5" name="Group 4">
            <a:extLst>
              <a:ext uri="{FF2B5EF4-FFF2-40B4-BE49-F238E27FC236}">
                <a16:creationId xmlns:a16="http://schemas.microsoft.com/office/drawing/2014/main" id="{6FE7404C-BE30-419F-B590-DA615A8A9865}"/>
              </a:ext>
            </a:extLst>
          </p:cNvPr>
          <p:cNvGrpSpPr/>
          <p:nvPr/>
        </p:nvGrpSpPr>
        <p:grpSpPr>
          <a:xfrm>
            <a:off x="1259632" y="2564904"/>
            <a:ext cx="6134842" cy="2336240"/>
            <a:chOff x="1412457" y="2753695"/>
            <a:chExt cx="5218447" cy="2336240"/>
          </a:xfrm>
        </p:grpSpPr>
        <p:pic>
          <p:nvPicPr>
            <p:cNvPr id="6" name="Picture 5" descr="A close up of a green field&#10;&#10;Description automatically generated">
              <a:extLst>
                <a:ext uri="{FF2B5EF4-FFF2-40B4-BE49-F238E27FC236}">
                  <a16:creationId xmlns:a16="http://schemas.microsoft.com/office/drawing/2014/main" id="{0018D2B3-2E79-4849-9F1D-388FB4D12C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9955" y="2809686"/>
              <a:ext cx="1540949" cy="1402733"/>
            </a:xfrm>
            <a:prstGeom prst="rect">
              <a:avLst/>
            </a:prstGeom>
          </p:spPr>
        </p:pic>
        <p:pic>
          <p:nvPicPr>
            <p:cNvPr id="8" name="Picture 7" descr="A close up of a device&#10;&#10;Description automatically generated">
              <a:extLst>
                <a:ext uri="{FF2B5EF4-FFF2-40B4-BE49-F238E27FC236}">
                  <a16:creationId xmlns:a16="http://schemas.microsoft.com/office/drawing/2014/main" id="{3703578F-5BAE-428F-B765-2E4BDC29CF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9096" y="2753695"/>
              <a:ext cx="1752646" cy="1458724"/>
            </a:xfrm>
            <a:prstGeom prst="rect">
              <a:avLst/>
            </a:prstGeom>
          </p:spPr>
        </p:pic>
        <p:sp>
          <p:nvSpPr>
            <p:cNvPr id="3" name="TextBox 2">
              <a:extLst>
                <a:ext uri="{FF2B5EF4-FFF2-40B4-BE49-F238E27FC236}">
                  <a16:creationId xmlns:a16="http://schemas.microsoft.com/office/drawing/2014/main" id="{577E6CF4-669A-45C0-B50B-90F56EBC9600}"/>
                </a:ext>
              </a:extLst>
            </p:cNvPr>
            <p:cNvSpPr txBox="1"/>
            <p:nvPr/>
          </p:nvSpPr>
          <p:spPr>
            <a:xfrm>
              <a:off x="1412457" y="4258938"/>
              <a:ext cx="3008872" cy="830997"/>
            </a:xfrm>
            <a:prstGeom prst="rect">
              <a:avLst/>
            </a:prstGeom>
            <a:noFill/>
          </p:spPr>
          <p:txBody>
            <a:bodyPr wrap="none" rtlCol="0">
              <a:spAutoFit/>
            </a:bodyPr>
            <a:lstStyle/>
            <a:p>
              <a:r>
                <a:rPr lang="en-GB" sz="2400" b="1" dirty="0"/>
                <a:t>Mechanical hand-cranked </a:t>
              </a:r>
            </a:p>
            <a:p>
              <a:r>
                <a:rPr lang="en-GB" sz="2400" b="1" dirty="0"/>
                <a:t>music generator</a:t>
              </a:r>
            </a:p>
          </p:txBody>
        </p:sp>
        <p:sp>
          <p:nvSpPr>
            <p:cNvPr id="12" name="TextBox 11">
              <a:extLst>
                <a:ext uri="{FF2B5EF4-FFF2-40B4-BE49-F238E27FC236}">
                  <a16:creationId xmlns:a16="http://schemas.microsoft.com/office/drawing/2014/main" id="{55669CFD-D85B-4C90-833F-7A03D9E82412}"/>
                </a:ext>
              </a:extLst>
            </p:cNvPr>
            <p:cNvSpPr txBox="1"/>
            <p:nvPr/>
          </p:nvSpPr>
          <p:spPr>
            <a:xfrm>
              <a:off x="5192082" y="4292674"/>
              <a:ext cx="1420059" cy="461665"/>
            </a:xfrm>
            <a:prstGeom prst="rect">
              <a:avLst/>
            </a:prstGeom>
            <a:noFill/>
          </p:spPr>
          <p:txBody>
            <a:bodyPr wrap="none" rtlCol="0">
              <a:spAutoFit/>
            </a:bodyPr>
            <a:lstStyle/>
            <a:p>
              <a:r>
                <a:rPr lang="en-GB" sz="2400" b="1" dirty="0"/>
                <a:t>Pan cleaner</a:t>
              </a:r>
            </a:p>
          </p:txBody>
        </p:sp>
      </p:grpSp>
    </p:spTree>
    <p:extLst>
      <p:ext uri="{BB962C8B-B14F-4D97-AF65-F5344CB8AC3E}">
        <p14:creationId xmlns:p14="http://schemas.microsoft.com/office/powerpoint/2010/main" val="1945642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7128792" cy="886932"/>
          </a:xfrm>
        </p:spPr>
        <p:txBody>
          <a:bodyPr>
            <a:noAutofit/>
          </a:bodyPr>
          <a:lstStyle/>
          <a:p>
            <a:pPr marL="182880" algn="l"/>
            <a:r>
              <a:rPr lang="en-GB" sz="3200" b="1" dirty="0">
                <a:ln w="0"/>
                <a:solidFill>
                  <a:srgbClr val="0070C0"/>
                </a:solidFill>
                <a:latin typeface="Arial" panose="020B0604020202020204" pitchFamily="34" charset="0"/>
                <a:cs typeface="Arial" panose="020B0604020202020204" pitchFamily="34" charset="0"/>
              </a:rPr>
              <a:t>Learning: Noise Control Solutions</a:t>
            </a:r>
          </a:p>
        </p:txBody>
      </p:sp>
      <p:sp>
        <p:nvSpPr>
          <p:cNvPr id="3" name="Slide Number Placeholder 2">
            <a:extLst>
              <a:ext uri="{FF2B5EF4-FFF2-40B4-BE49-F238E27FC236}">
                <a16:creationId xmlns:a16="http://schemas.microsoft.com/office/drawing/2014/main" id="{DFFB2795-FDBD-4DCA-97F3-0EBB6490739A}"/>
              </a:ext>
            </a:extLst>
          </p:cNvPr>
          <p:cNvSpPr>
            <a:spLocks noGrp="1"/>
          </p:cNvSpPr>
          <p:nvPr>
            <p:ph type="sldNum" sz="quarter" idx="12"/>
          </p:nvPr>
        </p:nvSpPr>
        <p:spPr/>
        <p:txBody>
          <a:bodyPr/>
          <a:lstStyle/>
          <a:p>
            <a:fld id="{3DB36CE2-65BA-4721-BB1A-1EDB821F77A6}" type="slidenum">
              <a:rPr lang="en-GB" smtClean="0"/>
              <a:t>23</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2065510" y="1839055"/>
            <a:ext cx="3999322" cy="461665"/>
          </a:xfrm>
          <a:prstGeom prst="rect">
            <a:avLst/>
          </a:prstGeom>
          <a:noFill/>
        </p:spPr>
        <p:txBody>
          <a:bodyPr wrap="square" rtlCol="0">
            <a:spAutoFit/>
          </a:bodyPr>
          <a:lstStyle/>
          <a:p>
            <a:pPr algn="ctr"/>
            <a:r>
              <a:rPr lang="en-GB" sz="2400" b="1" dirty="0">
                <a:solidFill>
                  <a:srgbClr val="0070C0"/>
                </a:solidFill>
                <a:latin typeface="Arial" panose="020B0604020202020204" pitchFamily="34" charset="0"/>
                <a:cs typeface="Arial" panose="020B0604020202020204" pitchFamily="34" charset="0"/>
              </a:rPr>
              <a:t>LOcHER Hands On - 2 </a:t>
            </a:r>
          </a:p>
        </p:txBody>
      </p:sp>
      <p:grpSp>
        <p:nvGrpSpPr>
          <p:cNvPr id="10" name="Group 9">
            <a:extLst>
              <a:ext uri="{FF2B5EF4-FFF2-40B4-BE49-F238E27FC236}">
                <a16:creationId xmlns:a16="http://schemas.microsoft.com/office/drawing/2014/main" id="{C8FB64C9-63A4-4B72-8787-DF0595A9741C}"/>
              </a:ext>
            </a:extLst>
          </p:cNvPr>
          <p:cNvGrpSpPr/>
          <p:nvPr/>
        </p:nvGrpSpPr>
        <p:grpSpPr>
          <a:xfrm>
            <a:off x="1524295" y="2854877"/>
            <a:ext cx="5782818" cy="2329333"/>
            <a:chOff x="1524295" y="2854877"/>
            <a:chExt cx="5782818" cy="2329333"/>
          </a:xfrm>
        </p:grpSpPr>
        <p:pic>
          <p:nvPicPr>
            <p:cNvPr id="6" name="Picture 5" descr="Text&#10;&#10;Description automatically generated">
              <a:extLst>
                <a:ext uri="{FF2B5EF4-FFF2-40B4-BE49-F238E27FC236}">
                  <a16:creationId xmlns:a16="http://schemas.microsoft.com/office/drawing/2014/main" id="{788C24EE-1838-4CE4-B124-435BCDEFF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295" y="2854877"/>
              <a:ext cx="5782818" cy="2329333"/>
            </a:xfrm>
            <a:prstGeom prst="rect">
              <a:avLst/>
            </a:prstGeom>
          </p:spPr>
        </p:pic>
        <p:sp>
          <p:nvSpPr>
            <p:cNvPr id="5" name="TextBox 4">
              <a:extLst>
                <a:ext uri="{FF2B5EF4-FFF2-40B4-BE49-F238E27FC236}">
                  <a16:creationId xmlns:a16="http://schemas.microsoft.com/office/drawing/2014/main" id="{8687A0D7-54EE-48C9-ADEB-67668B673EC8}"/>
                </a:ext>
              </a:extLst>
            </p:cNvPr>
            <p:cNvSpPr txBox="1"/>
            <p:nvPr/>
          </p:nvSpPr>
          <p:spPr>
            <a:xfrm>
              <a:off x="1524295" y="4293096"/>
              <a:ext cx="1534394" cy="461665"/>
            </a:xfrm>
            <a:prstGeom prst="rect">
              <a:avLst/>
            </a:prstGeom>
            <a:noFill/>
          </p:spPr>
          <p:txBody>
            <a:bodyPr wrap="none" rtlCol="0">
              <a:spAutoFit/>
            </a:bodyPr>
            <a:lstStyle/>
            <a:p>
              <a:r>
                <a:rPr lang="en-GB" sz="2400" b="1" dirty="0">
                  <a:latin typeface="Arial" panose="020B0604020202020204" pitchFamily="34" charset="0"/>
                  <a:cs typeface="Arial" panose="020B0604020202020204" pitchFamily="34" charset="0"/>
                </a:rPr>
                <a:t>Felt pads</a:t>
              </a:r>
            </a:p>
          </p:txBody>
        </p:sp>
      </p:grpSp>
    </p:spTree>
    <p:extLst>
      <p:ext uri="{BB962C8B-B14F-4D97-AF65-F5344CB8AC3E}">
        <p14:creationId xmlns:p14="http://schemas.microsoft.com/office/powerpoint/2010/main" val="33322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6984776" cy="670908"/>
          </a:xfrm>
        </p:spPr>
        <p:txBody>
          <a:bodyPr>
            <a:noAutofit/>
          </a:bodyPr>
          <a:lstStyle/>
          <a:p>
            <a:pPr marL="182880" algn="l"/>
            <a:r>
              <a:rPr lang="en-GB" sz="3200" b="1" dirty="0">
                <a:ln w="0"/>
                <a:solidFill>
                  <a:srgbClr val="0070C0"/>
                </a:solidFill>
                <a:latin typeface="Arial" panose="020B0604020202020204" pitchFamily="34" charset="0"/>
                <a:cs typeface="Arial" panose="020B0604020202020204" pitchFamily="34" charset="0"/>
              </a:rPr>
              <a:t>Learning: Noise Control Solutions</a:t>
            </a:r>
          </a:p>
        </p:txBody>
      </p:sp>
      <p:sp>
        <p:nvSpPr>
          <p:cNvPr id="3" name="Slide Number Placeholder 2">
            <a:extLst>
              <a:ext uri="{FF2B5EF4-FFF2-40B4-BE49-F238E27FC236}">
                <a16:creationId xmlns:a16="http://schemas.microsoft.com/office/drawing/2014/main" id="{6EEF1AFA-2F14-4C47-9CE0-5B382607C632}"/>
              </a:ext>
            </a:extLst>
          </p:cNvPr>
          <p:cNvSpPr>
            <a:spLocks noGrp="1"/>
          </p:cNvSpPr>
          <p:nvPr>
            <p:ph type="sldNum" sz="quarter" idx="12"/>
          </p:nvPr>
        </p:nvSpPr>
        <p:spPr/>
        <p:txBody>
          <a:bodyPr/>
          <a:lstStyle/>
          <a:p>
            <a:fld id="{3DB36CE2-65BA-4721-BB1A-1EDB821F77A6}" type="slidenum">
              <a:rPr lang="en-GB" smtClean="0"/>
              <a:t>24</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2051720" y="1628800"/>
            <a:ext cx="3999322" cy="461665"/>
          </a:xfrm>
          <a:prstGeom prst="rect">
            <a:avLst/>
          </a:prstGeom>
          <a:noFill/>
        </p:spPr>
        <p:txBody>
          <a:bodyPr wrap="square" rtlCol="0">
            <a:spAutoFit/>
          </a:bodyPr>
          <a:lstStyle/>
          <a:p>
            <a:pPr algn="ctr"/>
            <a:r>
              <a:rPr lang="en-GB" sz="2400" b="1" dirty="0">
                <a:solidFill>
                  <a:srgbClr val="0070C0"/>
                </a:solidFill>
                <a:latin typeface="Arial" panose="020B0604020202020204" pitchFamily="34" charset="0"/>
                <a:cs typeface="Arial" panose="020B0604020202020204" pitchFamily="34" charset="0"/>
              </a:rPr>
              <a:t>LOcHER Hands On - 3 </a:t>
            </a:r>
          </a:p>
        </p:txBody>
      </p:sp>
      <p:grpSp>
        <p:nvGrpSpPr>
          <p:cNvPr id="9" name="Group 8">
            <a:extLst>
              <a:ext uri="{FF2B5EF4-FFF2-40B4-BE49-F238E27FC236}">
                <a16:creationId xmlns:a16="http://schemas.microsoft.com/office/drawing/2014/main" id="{967F8A30-4432-4CB9-9E60-25CEA21E7B73}"/>
              </a:ext>
            </a:extLst>
          </p:cNvPr>
          <p:cNvGrpSpPr/>
          <p:nvPr/>
        </p:nvGrpSpPr>
        <p:grpSpPr>
          <a:xfrm>
            <a:off x="1835696" y="2865238"/>
            <a:ext cx="4320477" cy="2147938"/>
            <a:chOff x="2925605" y="2865238"/>
            <a:chExt cx="3230568" cy="1744830"/>
          </a:xfrm>
        </p:grpSpPr>
        <p:pic>
          <p:nvPicPr>
            <p:cNvPr id="6" name="Picture 5">
              <a:extLst>
                <a:ext uri="{FF2B5EF4-FFF2-40B4-BE49-F238E27FC236}">
                  <a16:creationId xmlns:a16="http://schemas.microsoft.com/office/drawing/2014/main" id="{F3A2E18F-7F61-42D0-B9BA-4285FB27B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5605" y="2865238"/>
              <a:ext cx="1358361" cy="1744830"/>
            </a:xfrm>
            <a:prstGeom prst="rect">
              <a:avLst/>
            </a:prstGeom>
          </p:spPr>
        </p:pic>
        <p:pic>
          <p:nvPicPr>
            <p:cNvPr id="8" name="Picture 7" descr="A picture containing cup, orange, squash, table&#10;&#10;Description automatically generated">
              <a:extLst>
                <a:ext uri="{FF2B5EF4-FFF2-40B4-BE49-F238E27FC236}">
                  <a16:creationId xmlns:a16="http://schemas.microsoft.com/office/drawing/2014/main" id="{BB5C91FC-C600-4F7B-9C8E-8198F65DB5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3009" y="2980934"/>
              <a:ext cx="1943164" cy="1528186"/>
            </a:xfrm>
            <a:prstGeom prst="rect">
              <a:avLst/>
            </a:prstGeom>
          </p:spPr>
        </p:pic>
      </p:grpSp>
    </p:spTree>
    <p:extLst>
      <p:ext uri="{BB962C8B-B14F-4D97-AF65-F5344CB8AC3E}">
        <p14:creationId xmlns:p14="http://schemas.microsoft.com/office/powerpoint/2010/main" val="2029445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0"/>
            <a:ext cx="1504683" cy="1080120"/>
          </a:xfrm>
          <a:prstGeom prst="rect">
            <a:avLst/>
          </a:prstGeom>
        </p:spPr>
      </p:pic>
      <p:graphicFrame>
        <p:nvGraphicFramePr>
          <p:cNvPr id="3" name="Table 2">
            <a:extLst>
              <a:ext uri="{FF2B5EF4-FFF2-40B4-BE49-F238E27FC236}">
                <a16:creationId xmlns:a16="http://schemas.microsoft.com/office/drawing/2014/main" id="{0F902C6A-3311-482C-982A-D6574C9C81AD}"/>
              </a:ext>
            </a:extLst>
          </p:cNvPr>
          <p:cNvGraphicFramePr>
            <a:graphicFrameLocks noGrp="1"/>
          </p:cNvGraphicFramePr>
          <p:nvPr>
            <p:extLst>
              <p:ext uri="{D42A27DB-BD31-4B8C-83A1-F6EECF244321}">
                <p14:modId xmlns:p14="http://schemas.microsoft.com/office/powerpoint/2010/main" val="1752680664"/>
              </p:ext>
            </p:extLst>
          </p:nvPr>
        </p:nvGraphicFramePr>
        <p:xfrm>
          <a:off x="827584" y="1196752"/>
          <a:ext cx="7625709" cy="3312706"/>
        </p:xfrm>
        <a:graphic>
          <a:graphicData uri="http://schemas.openxmlformats.org/drawingml/2006/table">
            <a:tbl>
              <a:tblPr firstRow="1" bandRow="1">
                <a:tableStyleId>{5C22544A-7EE6-4342-B048-85BDC9FD1C3A}</a:tableStyleId>
              </a:tblPr>
              <a:tblGrid>
                <a:gridCol w="2158397">
                  <a:extLst>
                    <a:ext uri="{9D8B030D-6E8A-4147-A177-3AD203B41FA5}">
                      <a16:colId xmlns:a16="http://schemas.microsoft.com/office/drawing/2014/main" val="303041153"/>
                    </a:ext>
                  </a:extLst>
                </a:gridCol>
                <a:gridCol w="5467312">
                  <a:extLst>
                    <a:ext uri="{9D8B030D-6E8A-4147-A177-3AD203B41FA5}">
                      <a16:colId xmlns:a16="http://schemas.microsoft.com/office/drawing/2014/main" val="1603316772"/>
                    </a:ext>
                  </a:extLst>
                </a:gridCol>
              </a:tblGrid>
              <a:tr h="478066">
                <a:tc>
                  <a:txBody>
                    <a:bodyPr/>
                    <a:lstStyle/>
                    <a:p>
                      <a:pPr algn="ctr"/>
                      <a:r>
                        <a:rPr lang="en-GB" sz="2400" dirty="0">
                          <a:solidFill>
                            <a:schemeClr val="bg1"/>
                          </a:solidFill>
                        </a:rPr>
                        <a:t>Noise Source</a:t>
                      </a:r>
                    </a:p>
                  </a:txBody>
                  <a:tcPr/>
                </a:tc>
                <a:tc>
                  <a:txBody>
                    <a:bodyPr/>
                    <a:lstStyle/>
                    <a:p>
                      <a:pPr algn="ctr"/>
                      <a:r>
                        <a:rPr lang="en-US" sz="2400" dirty="0">
                          <a:solidFill>
                            <a:schemeClr val="bg1"/>
                          </a:solidFill>
                        </a:rPr>
                        <a:t>Unmaintained tools</a:t>
                      </a:r>
                      <a:endParaRPr lang="en-GB" sz="2400" dirty="0">
                        <a:solidFill>
                          <a:schemeClr val="bg1"/>
                        </a:solidFill>
                      </a:endParaRPr>
                    </a:p>
                  </a:txBody>
                  <a:tcPr/>
                </a:tc>
                <a:extLst>
                  <a:ext uri="{0D108BD9-81ED-4DB2-BD59-A6C34878D82A}">
                    <a16:rowId xmlns:a16="http://schemas.microsoft.com/office/drawing/2014/main" val="4286827053"/>
                  </a:ext>
                </a:extLst>
              </a:tr>
              <a:tr h="415870">
                <a:tc>
                  <a:txBody>
                    <a:bodyPr/>
                    <a:lstStyle/>
                    <a:p>
                      <a:r>
                        <a:rPr lang="en-GB" sz="2400" b="1" dirty="0">
                          <a:solidFill>
                            <a:srgbClr val="C00000"/>
                          </a:solidFill>
                        </a:rPr>
                        <a:t>Typical workplace uses</a:t>
                      </a:r>
                    </a:p>
                  </a:txBody>
                  <a:tcPr/>
                </a:tc>
                <a:tc>
                  <a:txBody>
                    <a:bodyPr/>
                    <a:lstStyle/>
                    <a:p>
                      <a:r>
                        <a:rPr lang="en-GB" sz="2400" b="1" dirty="0">
                          <a:solidFill>
                            <a:srgbClr val="C00000"/>
                          </a:solidFill>
                        </a:rPr>
                        <a:t>Grinding, cutting, sawing etc (Grinders, cutting sawing tools etc)</a:t>
                      </a:r>
                    </a:p>
                    <a:p>
                      <a:endParaRPr lang="en-GB" sz="2400" b="1" dirty="0">
                        <a:solidFill>
                          <a:srgbClr val="C00000"/>
                        </a:solidFill>
                      </a:endParaRPr>
                    </a:p>
                  </a:txBody>
                  <a:tcPr/>
                </a:tc>
                <a:extLst>
                  <a:ext uri="{0D108BD9-81ED-4DB2-BD59-A6C34878D82A}">
                    <a16:rowId xmlns:a16="http://schemas.microsoft.com/office/drawing/2014/main" val="1364313204"/>
                  </a:ext>
                </a:extLst>
              </a:tr>
              <a:tr h="370840">
                <a:tc>
                  <a:txBody>
                    <a:bodyPr/>
                    <a:lstStyle/>
                    <a:p>
                      <a:r>
                        <a:rPr lang="en-GB" sz="2400" b="1" dirty="0">
                          <a:solidFill>
                            <a:srgbClr val="C00000"/>
                          </a:solidFill>
                        </a:rPr>
                        <a:t>Solutions</a:t>
                      </a:r>
                    </a:p>
                  </a:txBody>
                  <a:tcPr/>
                </a:tc>
                <a:tc>
                  <a:txBody>
                    <a:bodyPr/>
                    <a:lstStyle/>
                    <a:p>
                      <a:r>
                        <a:rPr lang="en-GB" sz="2400" b="1" dirty="0">
                          <a:solidFill>
                            <a:srgbClr val="C00000"/>
                          </a:solidFill>
                        </a:rPr>
                        <a:t>Regular checks, tests and maintenance</a:t>
                      </a:r>
                    </a:p>
                    <a:p>
                      <a:endParaRPr lang="en-GB" sz="2400" b="1" dirty="0">
                        <a:solidFill>
                          <a:srgbClr val="C00000"/>
                        </a:solidFill>
                      </a:endParaRPr>
                    </a:p>
                  </a:txBody>
                  <a:tcPr/>
                </a:tc>
                <a:extLst>
                  <a:ext uri="{0D108BD9-81ED-4DB2-BD59-A6C34878D82A}">
                    <a16:rowId xmlns:a16="http://schemas.microsoft.com/office/drawing/2014/main" val="2296289279"/>
                  </a:ext>
                </a:extLst>
              </a:tr>
              <a:tr h="0">
                <a:tc>
                  <a:txBody>
                    <a:bodyPr/>
                    <a:lstStyle/>
                    <a:p>
                      <a:r>
                        <a:rPr lang="en-GB" sz="2400" b="1" dirty="0">
                          <a:solidFill>
                            <a:srgbClr val="C00000"/>
                          </a:solidFill>
                        </a:rPr>
                        <a:t>Outcomes</a:t>
                      </a:r>
                    </a:p>
                  </a:txBody>
                  <a:tcPr/>
                </a:tc>
                <a:tc>
                  <a:txBody>
                    <a:bodyPr/>
                    <a:lstStyle/>
                    <a:p>
                      <a:r>
                        <a:rPr lang="en-US" altLang="en-US" sz="2400" b="1" dirty="0">
                          <a:solidFill>
                            <a:srgbClr val="C00000"/>
                          </a:solidFill>
                        </a:rPr>
                        <a:t>Improved productivity, reduced wear and tear and significant noise reduction</a:t>
                      </a:r>
                      <a:endParaRPr lang="en-GB" sz="2400" b="1" dirty="0">
                        <a:solidFill>
                          <a:srgbClr val="C00000"/>
                        </a:solidFill>
                      </a:endParaRPr>
                    </a:p>
                  </a:txBody>
                  <a:tcPr/>
                </a:tc>
                <a:extLst>
                  <a:ext uri="{0D108BD9-81ED-4DB2-BD59-A6C34878D82A}">
                    <a16:rowId xmlns:a16="http://schemas.microsoft.com/office/drawing/2014/main" val="1550877154"/>
                  </a:ext>
                </a:extLst>
              </a:tr>
            </a:tbl>
          </a:graphicData>
        </a:graphic>
      </p:graphicFrame>
      <p:pic>
        <p:nvPicPr>
          <p:cNvPr id="12" name="Picture 3">
            <a:extLst>
              <a:ext uri="{FF2B5EF4-FFF2-40B4-BE49-F238E27FC236}">
                <a16:creationId xmlns:a16="http://schemas.microsoft.com/office/drawing/2014/main" id="{E88CA674-A224-4140-A978-77DBD3C7B9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4653136"/>
            <a:ext cx="244827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95D2657E-33B2-4474-AFEE-53B2D085457E}"/>
              </a:ext>
            </a:extLst>
          </p:cNvPr>
          <p:cNvSpPr/>
          <p:nvPr/>
        </p:nvSpPr>
        <p:spPr>
          <a:xfrm>
            <a:off x="611560" y="332656"/>
            <a:ext cx="6830716" cy="584775"/>
          </a:xfrm>
          <a:prstGeom prst="rect">
            <a:avLst/>
          </a:prstGeom>
        </p:spPr>
        <p:txBody>
          <a:bodyPr wrap="none">
            <a:spAutoFit/>
          </a:bodyPr>
          <a:lstStyle/>
          <a:p>
            <a:r>
              <a:rPr lang="en-GB" sz="3200" b="1" dirty="0">
                <a:ln w="0"/>
                <a:solidFill>
                  <a:srgbClr val="0070C0"/>
                </a:solidFill>
                <a:latin typeface="Arial" panose="020B0604020202020204" pitchFamily="34" charset="0"/>
                <a:cs typeface="Arial" panose="020B0604020202020204" pitchFamily="34" charset="0"/>
              </a:rPr>
              <a:t>Learning: Noise Control Solutions</a:t>
            </a:r>
            <a:endParaRPr lang="en-GB" sz="3200" dirty="0">
              <a:solidFill>
                <a:srgbClr val="0070C0"/>
              </a:solidFill>
            </a:endParaRPr>
          </a:p>
        </p:txBody>
      </p:sp>
      <p:sp>
        <p:nvSpPr>
          <p:cNvPr id="5" name="Slide Number Placeholder 4">
            <a:extLst>
              <a:ext uri="{FF2B5EF4-FFF2-40B4-BE49-F238E27FC236}">
                <a16:creationId xmlns:a16="http://schemas.microsoft.com/office/drawing/2014/main" id="{1915A9F8-0C1E-4A00-8678-7869327ABF88}"/>
              </a:ext>
            </a:extLst>
          </p:cNvPr>
          <p:cNvSpPr>
            <a:spLocks noGrp="1"/>
          </p:cNvSpPr>
          <p:nvPr>
            <p:ph type="sldNum" sz="quarter" idx="12"/>
          </p:nvPr>
        </p:nvSpPr>
        <p:spPr/>
        <p:txBody>
          <a:bodyPr/>
          <a:lstStyle/>
          <a:p>
            <a:fld id="{3DB36CE2-65BA-4721-BB1A-1EDB821F77A6}" type="slidenum">
              <a:rPr lang="en-GB" smtClean="0"/>
              <a:t>25</a:t>
            </a:fld>
            <a:endParaRPr lang="en-GB" dirty="0"/>
          </a:p>
        </p:txBody>
      </p:sp>
    </p:spTree>
    <p:extLst>
      <p:ext uri="{BB962C8B-B14F-4D97-AF65-F5344CB8AC3E}">
        <p14:creationId xmlns:p14="http://schemas.microsoft.com/office/powerpoint/2010/main" val="387823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0"/>
            <a:ext cx="1504683" cy="1080120"/>
          </a:xfrm>
          <a:prstGeom prst="rect">
            <a:avLst/>
          </a:prstGeom>
        </p:spPr>
      </p:pic>
      <p:pic>
        <p:nvPicPr>
          <p:cNvPr id="3" name="Picture 2">
            <a:extLst>
              <a:ext uri="{FF2B5EF4-FFF2-40B4-BE49-F238E27FC236}">
                <a16:creationId xmlns:a16="http://schemas.microsoft.com/office/drawing/2014/main" id="{7D4B4D0A-229D-4A75-992F-6339CC91D5F4}"/>
              </a:ext>
            </a:extLst>
          </p:cNvPr>
          <p:cNvPicPr>
            <a:picLocks noChangeAspect="1"/>
          </p:cNvPicPr>
          <p:nvPr/>
        </p:nvPicPr>
        <p:blipFill>
          <a:blip r:embed="rId4"/>
          <a:stretch>
            <a:fillRect/>
          </a:stretch>
        </p:blipFill>
        <p:spPr>
          <a:xfrm>
            <a:off x="3563889" y="4941168"/>
            <a:ext cx="1656184" cy="1584176"/>
          </a:xfrm>
          <a:prstGeom prst="rect">
            <a:avLst/>
          </a:prstGeom>
        </p:spPr>
      </p:pic>
      <p:graphicFrame>
        <p:nvGraphicFramePr>
          <p:cNvPr id="5" name="Table 4">
            <a:extLst>
              <a:ext uri="{FF2B5EF4-FFF2-40B4-BE49-F238E27FC236}">
                <a16:creationId xmlns:a16="http://schemas.microsoft.com/office/drawing/2014/main" id="{09679B6B-B31F-468A-96E8-B10BC01B16AD}"/>
              </a:ext>
            </a:extLst>
          </p:cNvPr>
          <p:cNvGraphicFramePr>
            <a:graphicFrameLocks noGrp="1"/>
          </p:cNvGraphicFramePr>
          <p:nvPr>
            <p:extLst>
              <p:ext uri="{D42A27DB-BD31-4B8C-83A1-F6EECF244321}">
                <p14:modId xmlns:p14="http://schemas.microsoft.com/office/powerpoint/2010/main" val="3418824670"/>
              </p:ext>
            </p:extLst>
          </p:nvPr>
        </p:nvGraphicFramePr>
        <p:xfrm>
          <a:off x="539552" y="1196752"/>
          <a:ext cx="7953258" cy="3647986"/>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3983747021"/>
                    </a:ext>
                  </a:extLst>
                </a:gridCol>
                <a:gridCol w="5504986">
                  <a:extLst>
                    <a:ext uri="{9D8B030D-6E8A-4147-A177-3AD203B41FA5}">
                      <a16:colId xmlns:a16="http://schemas.microsoft.com/office/drawing/2014/main" val="885632674"/>
                    </a:ext>
                  </a:extLst>
                </a:gridCol>
              </a:tblGrid>
              <a:tr h="478066">
                <a:tc>
                  <a:txBody>
                    <a:bodyPr/>
                    <a:lstStyle/>
                    <a:p>
                      <a:pPr algn="ctr"/>
                      <a:r>
                        <a:rPr lang="en-GB" sz="2000" dirty="0">
                          <a:solidFill>
                            <a:schemeClr val="bg1"/>
                          </a:solidFill>
                        </a:rPr>
                        <a:t>Noise Source</a:t>
                      </a:r>
                    </a:p>
                  </a:txBody>
                  <a:tcPr/>
                </a:tc>
                <a:tc>
                  <a:txBody>
                    <a:bodyPr/>
                    <a:lstStyle/>
                    <a:p>
                      <a:pPr algn="ctr"/>
                      <a:r>
                        <a:rPr lang="en-GB" sz="2400" dirty="0">
                          <a:solidFill>
                            <a:schemeClr val="bg1"/>
                          </a:solidFill>
                        </a:rPr>
                        <a:t>Dumper truck loading bay</a:t>
                      </a:r>
                    </a:p>
                  </a:txBody>
                  <a:tcPr/>
                </a:tc>
                <a:extLst>
                  <a:ext uri="{0D108BD9-81ED-4DB2-BD59-A6C34878D82A}">
                    <a16:rowId xmlns:a16="http://schemas.microsoft.com/office/drawing/2014/main" val="3335246908"/>
                  </a:ext>
                </a:extLst>
              </a:tr>
              <a:tr h="415870">
                <a:tc>
                  <a:txBody>
                    <a:bodyPr/>
                    <a:lstStyle/>
                    <a:p>
                      <a:r>
                        <a:rPr lang="en-GB" sz="2000" b="1" dirty="0">
                          <a:solidFill>
                            <a:srgbClr val="C00000"/>
                          </a:solidFill>
                        </a:rPr>
                        <a:t>Typical workplaces &amp; uses</a:t>
                      </a:r>
                    </a:p>
                  </a:txBody>
                  <a:tcPr/>
                </a:tc>
                <a:tc>
                  <a:txBody>
                    <a:bodyPr/>
                    <a:lstStyle/>
                    <a:p>
                      <a:r>
                        <a:rPr lang="en-GB" sz="2000" b="1" dirty="0">
                          <a:solidFill>
                            <a:srgbClr val="C00000"/>
                          </a:solidFill>
                        </a:rPr>
                        <a:t>Quarries, construction sites, traders, garden centres etc; Noise caused by stones loaded onto uninsulated metal loading bays of lorries</a:t>
                      </a:r>
                    </a:p>
                    <a:p>
                      <a:endParaRPr lang="en-GB" sz="2000" b="1" dirty="0">
                        <a:solidFill>
                          <a:srgbClr val="C00000"/>
                        </a:solidFill>
                      </a:endParaRPr>
                    </a:p>
                  </a:txBody>
                  <a:tcPr/>
                </a:tc>
                <a:extLst>
                  <a:ext uri="{0D108BD9-81ED-4DB2-BD59-A6C34878D82A}">
                    <a16:rowId xmlns:a16="http://schemas.microsoft.com/office/drawing/2014/main" val="4098625884"/>
                  </a:ext>
                </a:extLst>
              </a:tr>
              <a:tr h="289435">
                <a:tc>
                  <a:txBody>
                    <a:bodyPr/>
                    <a:lstStyle/>
                    <a:p>
                      <a:r>
                        <a:rPr lang="en-GB" sz="2000" b="1" dirty="0">
                          <a:solidFill>
                            <a:srgbClr val="C00000"/>
                          </a:solidFill>
                        </a:rPr>
                        <a:t>Solutions</a:t>
                      </a:r>
                    </a:p>
                  </a:txBody>
                  <a:tcPr/>
                </a:tc>
                <a:tc>
                  <a:txBody>
                    <a:bodyPr/>
                    <a:lstStyle/>
                    <a:p>
                      <a:r>
                        <a:rPr lang="en-GB" sz="2000" b="1" u="none" strike="noStrike" kern="1200" dirty="0">
                          <a:solidFill>
                            <a:srgbClr val="C00000"/>
                          </a:solidFill>
                          <a:effectLst/>
                          <a:latin typeface="+mn-lt"/>
                          <a:ea typeface="+mn-ea"/>
                          <a:cs typeface="+mn-cs"/>
                        </a:rPr>
                        <a:t>Reduce noise levels by lining with abrasion-resistant heavy dusty</a:t>
                      </a:r>
                    </a:p>
                    <a:p>
                      <a:endParaRPr lang="en-GB" sz="1000" b="1" dirty="0">
                        <a:solidFill>
                          <a:srgbClr val="C00000"/>
                        </a:solidFill>
                      </a:endParaRPr>
                    </a:p>
                  </a:txBody>
                  <a:tcPr/>
                </a:tc>
                <a:extLst>
                  <a:ext uri="{0D108BD9-81ED-4DB2-BD59-A6C34878D82A}">
                    <a16:rowId xmlns:a16="http://schemas.microsoft.com/office/drawing/2014/main" val="2430766846"/>
                  </a:ext>
                </a:extLst>
              </a:tr>
              <a:tr h="0">
                <a:tc>
                  <a:txBody>
                    <a:bodyPr/>
                    <a:lstStyle/>
                    <a:p>
                      <a:r>
                        <a:rPr lang="en-GB" sz="2000" b="1" dirty="0">
                          <a:solidFill>
                            <a:srgbClr val="C00000"/>
                          </a:solidFill>
                        </a:rPr>
                        <a:t>Outcomes</a:t>
                      </a:r>
                    </a:p>
                  </a:txBody>
                  <a:tcPr/>
                </a:tc>
                <a:tc>
                  <a:txBody>
                    <a:bodyPr/>
                    <a:lstStyle/>
                    <a:p>
                      <a:r>
                        <a:rPr lang="en-GB" sz="2000" b="1" u="none" strike="noStrike" kern="1200" dirty="0">
                          <a:solidFill>
                            <a:srgbClr val="C00000"/>
                          </a:solidFill>
                          <a:effectLst/>
                          <a:latin typeface="+mn-lt"/>
                          <a:ea typeface="+mn-ea"/>
                          <a:cs typeface="+mn-cs"/>
                        </a:rPr>
                        <a:t>The lining reduced noise levels by 14 dB. The treatment also significantly increased truck body life.</a:t>
                      </a:r>
                      <a:endParaRPr lang="en-GB" sz="2000" b="1" dirty="0">
                        <a:solidFill>
                          <a:srgbClr val="C00000"/>
                        </a:solidFill>
                      </a:endParaRPr>
                    </a:p>
                  </a:txBody>
                  <a:tcPr/>
                </a:tc>
                <a:extLst>
                  <a:ext uri="{0D108BD9-81ED-4DB2-BD59-A6C34878D82A}">
                    <a16:rowId xmlns:a16="http://schemas.microsoft.com/office/drawing/2014/main" val="1976821253"/>
                  </a:ext>
                </a:extLst>
              </a:tr>
            </a:tbl>
          </a:graphicData>
        </a:graphic>
      </p:graphicFrame>
      <p:sp>
        <p:nvSpPr>
          <p:cNvPr id="2" name="Rectangle 1">
            <a:extLst>
              <a:ext uri="{FF2B5EF4-FFF2-40B4-BE49-F238E27FC236}">
                <a16:creationId xmlns:a16="http://schemas.microsoft.com/office/drawing/2014/main" id="{9F7C23EA-5886-4C05-BD94-5FEF7B72BEE8}"/>
              </a:ext>
            </a:extLst>
          </p:cNvPr>
          <p:cNvSpPr/>
          <p:nvPr/>
        </p:nvSpPr>
        <p:spPr>
          <a:xfrm>
            <a:off x="683568" y="260648"/>
            <a:ext cx="6944530" cy="584775"/>
          </a:xfrm>
          <a:prstGeom prst="rect">
            <a:avLst/>
          </a:prstGeom>
        </p:spPr>
        <p:txBody>
          <a:bodyPr wrap="none">
            <a:spAutoFit/>
          </a:bodyPr>
          <a:lstStyle/>
          <a:p>
            <a:r>
              <a:rPr lang="en-GB" sz="3200" b="1" dirty="0">
                <a:ln w="0"/>
                <a:solidFill>
                  <a:srgbClr val="0070C0"/>
                </a:solidFill>
                <a:latin typeface="Arial" panose="020B0604020202020204" pitchFamily="34" charset="0"/>
                <a:cs typeface="Arial" panose="020B0604020202020204" pitchFamily="34" charset="0"/>
              </a:rPr>
              <a:t>Learning: Noise Control Solutions</a:t>
            </a:r>
            <a:endParaRPr lang="en-GB" sz="3200" dirty="0">
              <a:solidFill>
                <a:srgbClr val="0070C0"/>
              </a:solidFill>
            </a:endParaRPr>
          </a:p>
        </p:txBody>
      </p:sp>
      <p:sp>
        <p:nvSpPr>
          <p:cNvPr id="6" name="Slide Number Placeholder 5">
            <a:extLst>
              <a:ext uri="{FF2B5EF4-FFF2-40B4-BE49-F238E27FC236}">
                <a16:creationId xmlns:a16="http://schemas.microsoft.com/office/drawing/2014/main" id="{C44A8691-CFC7-472C-8283-969FDC29A2BF}"/>
              </a:ext>
            </a:extLst>
          </p:cNvPr>
          <p:cNvSpPr>
            <a:spLocks noGrp="1"/>
          </p:cNvSpPr>
          <p:nvPr>
            <p:ph type="sldNum" sz="quarter" idx="12"/>
          </p:nvPr>
        </p:nvSpPr>
        <p:spPr/>
        <p:txBody>
          <a:bodyPr/>
          <a:lstStyle/>
          <a:p>
            <a:fld id="{3DB36CE2-65BA-4721-BB1A-1EDB821F77A6}" type="slidenum">
              <a:rPr lang="en-GB" smtClean="0"/>
              <a:t>26</a:t>
            </a:fld>
            <a:endParaRPr lang="en-GB" dirty="0"/>
          </a:p>
        </p:txBody>
      </p:sp>
    </p:spTree>
    <p:extLst>
      <p:ext uri="{BB962C8B-B14F-4D97-AF65-F5344CB8AC3E}">
        <p14:creationId xmlns:p14="http://schemas.microsoft.com/office/powerpoint/2010/main" val="249896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323"/>
            <a:ext cx="1504683" cy="1080120"/>
          </a:xfrm>
          <a:prstGeom prst="rect">
            <a:avLst/>
          </a:prstGeom>
        </p:spPr>
      </p:pic>
      <p:graphicFrame>
        <p:nvGraphicFramePr>
          <p:cNvPr id="3" name="Table 2">
            <a:extLst>
              <a:ext uri="{FF2B5EF4-FFF2-40B4-BE49-F238E27FC236}">
                <a16:creationId xmlns:a16="http://schemas.microsoft.com/office/drawing/2014/main" id="{1492811B-5FA9-4D8D-82BE-88F814EABF7C}"/>
              </a:ext>
            </a:extLst>
          </p:cNvPr>
          <p:cNvGraphicFramePr>
            <a:graphicFrameLocks noGrp="1"/>
          </p:cNvGraphicFramePr>
          <p:nvPr>
            <p:extLst>
              <p:ext uri="{D42A27DB-BD31-4B8C-83A1-F6EECF244321}">
                <p14:modId xmlns:p14="http://schemas.microsoft.com/office/powerpoint/2010/main" val="3428119014"/>
              </p:ext>
            </p:extLst>
          </p:nvPr>
        </p:nvGraphicFramePr>
        <p:xfrm>
          <a:off x="467544" y="1196752"/>
          <a:ext cx="8280920" cy="3901440"/>
        </p:xfrm>
        <a:graphic>
          <a:graphicData uri="http://schemas.openxmlformats.org/drawingml/2006/table">
            <a:tbl>
              <a:tblPr firstRow="1" bandRow="1">
                <a:tableStyleId>{5C22544A-7EE6-4342-B048-85BDC9FD1C3A}</a:tableStyleId>
              </a:tblPr>
              <a:tblGrid>
                <a:gridCol w="2343848">
                  <a:extLst>
                    <a:ext uri="{9D8B030D-6E8A-4147-A177-3AD203B41FA5}">
                      <a16:colId xmlns:a16="http://schemas.microsoft.com/office/drawing/2014/main" val="2423025391"/>
                    </a:ext>
                  </a:extLst>
                </a:gridCol>
                <a:gridCol w="5937072">
                  <a:extLst>
                    <a:ext uri="{9D8B030D-6E8A-4147-A177-3AD203B41FA5}">
                      <a16:colId xmlns:a16="http://schemas.microsoft.com/office/drawing/2014/main" val="564819694"/>
                    </a:ext>
                  </a:extLst>
                </a:gridCol>
              </a:tblGrid>
              <a:tr h="478066">
                <a:tc>
                  <a:txBody>
                    <a:bodyPr/>
                    <a:lstStyle/>
                    <a:p>
                      <a:pPr algn="ctr"/>
                      <a:r>
                        <a:rPr lang="en-GB" sz="3200" b="1" dirty="0">
                          <a:solidFill>
                            <a:schemeClr val="bg1"/>
                          </a:solidFill>
                        </a:rPr>
                        <a:t>Noise Source</a:t>
                      </a:r>
                    </a:p>
                  </a:txBody>
                  <a:tcPr/>
                </a:tc>
                <a:tc>
                  <a:txBody>
                    <a:bodyPr/>
                    <a:lstStyle/>
                    <a:p>
                      <a:r>
                        <a:rPr lang="en-GB" altLang="en-US" sz="3200" b="1" dirty="0">
                          <a:solidFill>
                            <a:schemeClr val="bg1"/>
                          </a:solidFill>
                        </a:rPr>
                        <a:t>Products </a:t>
                      </a:r>
                    </a:p>
                    <a:p>
                      <a:r>
                        <a:rPr lang="en-GB" altLang="en-US" sz="3200" b="1" dirty="0">
                          <a:solidFill>
                            <a:schemeClr val="bg1"/>
                          </a:solidFill>
                        </a:rPr>
                        <a:t>received in metal trays</a:t>
                      </a:r>
                      <a:endParaRPr lang="en-GB" sz="3200" b="1" dirty="0">
                        <a:solidFill>
                          <a:schemeClr val="bg1"/>
                        </a:solidFill>
                      </a:endParaRPr>
                    </a:p>
                  </a:txBody>
                  <a:tcPr/>
                </a:tc>
                <a:extLst>
                  <a:ext uri="{0D108BD9-81ED-4DB2-BD59-A6C34878D82A}">
                    <a16:rowId xmlns:a16="http://schemas.microsoft.com/office/drawing/2014/main" val="3883102697"/>
                  </a:ext>
                </a:extLst>
              </a:tr>
              <a:tr h="463661">
                <a:tc>
                  <a:txBody>
                    <a:bodyPr/>
                    <a:lstStyle/>
                    <a:p>
                      <a:r>
                        <a:rPr lang="en-GB" sz="2400" b="1" dirty="0">
                          <a:solidFill>
                            <a:srgbClr val="C00000"/>
                          </a:solidFill>
                        </a:rPr>
                        <a:t>Typical workplace uses</a:t>
                      </a:r>
                    </a:p>
                  </a:txBody>
                  <a:tcPr/>
                </a:tc>
                <a:tc>
                  <a:txBody>
                    <a:bodyPr/>
                    <a:lstStyle/>
                    <a:p>
                      <a:r>
                        <a:rPr lang="en-GB" altLang="en-US" sz="2400" b="1" dirty="0">
                          <a:solidFill>
                            <a:srgbClr val="C00000"/>
                          </a:solidFill>
                        </a:rPr>
                        <a:t>For receiving and collecting sweets, nuts, marbles, machined items etc.</a:t>
                      </a:r>
                    </a:p>
                    <a:p>
                      <a:endParaRPr lang="en-GB" sz="2400" b="1" dirty="0">
                        <a:solidFill>
                          <a:srgbClr val="C00000"/>
                        </a:solidFill>
                      </a:endParaRPr>
                    </a:p>
                  </a:txBody>
                  <a:tcPr/>
                </a:tc>
                <a:extLst>
                  <a:ext uri="{0D108BD9-81ED-4DB2-BD59-A6C34878D82A}">
                    <a16:rowId xmlns:a16="http://schemas.microsoft.com/office/drawing/2014/main" val="2716620235"/>
                  </a:ext>
                </a:extLst>
              </a:tr>
              <a:tr h="370840">
                <a:tc>
                  <a:txBody>
                    <a:bodyPr/>
                    <a:lstStyle/>
                    <a:p>
                      <a:r>
                        <a:rPr lang="en-GB" sz="2400" b="1" dirty="0">
                          <a:solidFill>
                            <a:srgbClr val="C00000"/>
                          </a:solidFill>
                        </a:rPr>
                        <a:t>Solutions</a:t>
                      </a:r>
                    </a:p>
                  </a:txBody>
                  <a:tcPr/>
                </a:tc>
                <a:tc>
                  <a:txBody>
                    <a:bodyPr/>
                    <a:lstStyle/>
                    <a:p>
                      <a:r>
                        <a:rPr lang="en-GB" altLang="en-US" sz="2400" b="1" dirty="0">
                          <a:solidFill>
                            <a:srgbClr val="C00000"/>
                          </a:solidFill>
                        </a:rPr>
                        <a:t>Noise damping - using high density plastic trays instead of metal trays</a:t>
                      </a:r>
                    </a:p>
                    <a:p>
                      <a:endParaRPr lang="en-GB" sz="2400" b="1" dirty="0">
                        <a:solidFill>
                          <a:srgbClr val="C00000"/>
                        </a:solidFill>
                      </a:endParaRPr>
                    </a:p>
                  </a:txBody>
                  <a:tcPr/>
                </a:tc>
                <a:extLst>
                  <a:ext uri="{0D108BD9-81ED-4DB2-BD59-A6C34878D82A}">
                    <a16:rowId xmlns:a16="http://schemas.microsoft.com/office/drawing/2014/main" val="1645118524"/>
                  </a:ext>
                </a:extLst>
              </a:tr>
              <a:tr h="0">
                <a:tc>
                  <a:txBody>
                    <a:bodyPr/>
                    <a:lstStyle/>
                    <a:p>
                      <a:r>
                        <a:rPr lang="en-GB" sz="2400" b="1" dirty="0">
                          <a:solidFill>
                            <a:srgbClr val="C00000"/>
                          </a:solidFill>
                        </a:rPr>
                        <a:t>Outcomes</a:t>
                      </a:r>
                    </a:p>
                  </a:txBody>
                  <a:tcPr/>
                </a:tc>
                <a:tc>
                  <a:txBody>
                    <a:bodyPr/>
                    <a:lstStyle/>
                    <a:p>
                      <a:r>
                        <a:rPr lang="en-US" altLang="en-US" sz="2400" b="1" dirty="0">
                          <a:solidFill>
                            <a:srgbClr val="C00000"/>
                          </a:solidFill>
                        </a:rPr>
                        <a:t>4 to 5 dB reduction in noise</a:t>
                      </a:r>
                      <a:endParaRPr lang="en-GB" sz="2400" b="1" dirty="0">
                        <a:solidFill>
                          <a:srgbClr val="C00000"/>
                        </a:solidFill>
                      </a:endParaRPr>
                    </a:p>
                  </a:txBody>
                  <a:tcPr/>
                </a:tc>
                <a:extLst>
                  <a:ext uri="{0D108BD9-81ED-4DB2-BD59-A6C34878D82A}">
                    <a16:rowId xmlns:a16="http://schemas.microsoft.com/office/drawing/2014/main" val="1226732516"/>
                  </a:ext>
                </a:extLst>
              </a:tr>
            </a:tbl>
          </a:graphicData>
        </a:graphic>
      </p:graphicFrame>
      <p:pic>
        <p:nvPicPr>
          <p:cNvPr id="12" name="Picture 7">
            <a:extLst>
              <a:ext uri="{FF2B5EF4-FFF2-40B4-BE49-F238E27FC236}">
                <a16:creationId xmlns:a16="http://schemas.microsoft.com/office/drawing/2014/main" id="{0E6522E1-0F7E-4B1A-B374-4F6A5CBB6F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5229200"/>
            <a:ext cx="2376264" cy="139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a:extLst>
              <a:ext uri="{FF2B5EF4-FFF2-40B4-BE49-F238E27FC236}">
                <a16:creationId xmlns:a16="http://schemas.microsoft.com/office/drawing/2014/main" id="{1F433A7A-F347-4656-A94C-131FC455C5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229200"/>
            <a:ext cx="216024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3C293FEF-69B6-417F-ADBC-5EA3C0290014}"/>
              </a:ext>
            </a:extLst>
          </p:cNvPr>
          <p:cNvSpPr/>
          <p:nvPr/>
        </p:nvSpPr>
        <p:spPr>
          <a:xfrm>
            <a:off x="755576" y="332656"/>
            <a:ext cx="6830716" cy="584775"/>
          </a:xfrm>
          <a:prstGeom prst="rect">
            <a:avLst/>
          </a:prstGeom>
        </p:spPr>
        <p:txBody>
          <a:bodyPr wrap="none">
            <a:spAutoFit/>
          </a:bodyPr>
          <a:lstStyle/>
          <a:p>
            <a:r>
              <a:rPr lang="en-GB" sz="3200" b="1" dirty="0">
                <a:ln w="0"/>
                <a:solidFill>
                  <a:srgbClr val="0070C0"/>
                </a:solidFill>
                <a:latin typeface="Arial" panose="020B0604020202020204" pitchFamily="34" charset="0"/>
                <a:cs typeface="Arial" panose="020B0604020202020204" pitchFamily="34" charset="0"/>
              </a:rPr>
              <a:t>Learning: Noise Control Solutions</a:t>
            </a:r>
            <a:endParaRPr lang="en-GB" sz="3200" dirty="0">
              <a:solidFill>
                <a:srgbClr val="0070C0"/>
              </a:solidFill>
            </a:endParaRPr>
          </a:p>
        </p:txBody>
      </p:sp>
      <p:sp>
        <p:nvSpPr>
          <p:cNvPr id="5" name="Slide Number Placeholder 4">
            <a:extLst>
              <a:ext uri="{FF2B5EF4-FFF2-40B4-BE49-F238E27FC236}">
                <a16:creationId xmlns:a16="http://schemas.microsoft.com/office/drawing/2014/main" id="{8964A47D-EF7C-4669-BB60-839B7FE2C35B}"/>
              </a:ext>
            </a:extLst>
          </p:cNvPr>
          <p:cNvSpPr>
            <a:spLocks noGrp="1"/>
          </p:cNvSpPr>
          <p:nvPr>
            <p:ph type="sldNum" sz="quarter" idx="12"/>
          </p:nvPr>
        </p:nvSpPr>
        <p:spPr/>
        <p:txBody>
          <a:bodyPr/>
          <a:lstStyle/>
          <a:p>
            <a:fld id="{3DB36CE2-65BA-4721-BB1A-1EDB821F77A6}" type="slidenum">
              <a:rPr lang="en-GB" smtClean="0"/>
              <a:t>27</a:t>
            </a:fld>
            <a:endParaRPr lang="en-GB" dirty="0"/>
          </a:p>
        </p:txBody>
      </p:sp>
    </p:spTree>
    <p:extLst>
      <p:ext uri="{BB962C8B-B14F-4D97-AF65-F5344CB8AC3E}">
        <p14:creationId xmlns:p14="http://schemas.microsoft.com/office/powerpoint/2010/main" val="1975061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0"/>
            <a:ext cx="1504683" cy="1080120"/>
          </a:xfrm>
          <a:prstGeom prst="rect">
            <a:avLst/>
          </a:prstGeom>
        </p:spPr>
      </p:pic>
      <p:graphicFrame>
        <p:nvGraphicFramePr>
          <p:cNvPr id="3" name="Table 4">
            <a:extLst>
              <a:ext uri="{FF2B5EF4-FFF2-40B4-BE49-F238E27FC236}">
                <a16:creationId xmlns:a16="http://schemas.microsoft.com/office/drawing/2014/main" id="{EA0C6136-8ADD-4586-8405-B9AE8E82EE7D}"/>
              </a:ext>
            </a:extLst>
          </p:cNvPr>
          <p:cNvGraphicFramePr>
            <a:graphicFrameLocks noGrp="1"/>
          </p:cNvGraphicFramePr>
          <p:nvPr>
            <p:extLst>
              <p:ext uri="{D42A27DB-BD31-4B8C-83A1-F6EECF244321}">
                <p14:modId xmlns:p14="http://schemas.microsoft.com/office/powerpoint/2010/main" val="3168475855"/>
              </p:ext>
            </p:extLst>
          </p:nvPr>
        </p:nvGraphicFramePr>
        <p:xfrm>
          <a:off x="611560" y="1124744"/>
          <a:ext cx="7992888" cy="402336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1611787895"/>
                    </a:ext>
                  </a:extLst>
                </a:gridCol>
                <a:gridCol w="5760640">
                  <a:extLst>
                    <a:ext uri="{9D8B030D-6E8A-4147-A177-3AD203B41FA5}">
                      <a16:colId xmlns:a16="http://schemas.microsoft.com/office/drawing/2014/main" val="1726908253"/>
                    </a:ext>
                  </a:extLst>
                </a:gridCol>
              </a:tblGrid>
              <a:tr h="139040">
                <a:tc>
                  <a:txBody>
                    <a:bodyPr/>
                    <a:lstStyle/>
                    <a:p>
                      <a:pPr algn="ctr"/>
                      <a:r>
                        <a:rPr lang="en-GB" sz="2400" dirty="0">
                          <a:solidFill>
                            <a:schemeClr val="bg1"/>
                          </a:solidFill>
                        </a:rPr>
                        <a:t> Noise Source</a:t>
                      </a:r>
                    </a:p>
                  </a:txBody>
                  <a:tcPr/>
                </a:tc>
                <a:tc>
                  <a:txBody>
                    <a:bodyPr/>
                    <a:lstStyle/>
                    <a:p>
                      <a:pPr algn="ctr"/>
                      <a:r>
                        <a:rPr lang="en-GB" sz="2400" dirty="0">
                          <a:solidFill>
                            <a:schemeClr val="bg1"/>
                          </a:solidFill>
                        </a:rPr>
                        <a:t>Compressed air nozzles</a:t>
                      </a:r>
                    </a:p>
                  </a:txBody>
                  <a:tcPr/>
                </a:tc>
                <a:extLst>
                  <a:ext uri="{0D108BD9-81ED-4DB2-BD59-A6C34878D82A}">
                    <a16:rowId xmlns:a16="http://schemas.microsoft.com/office/drawing/2014/main" val="163000772"/>
                  </a:ext>
                </a:extLst>
              </a:tr>
              <a:tr h="370840">
                <a:tc>
                  <a:txBody>
                    <a:bodyPr/>
                    <a:lstStyle/>
                    <a:p>
                      <a:r>
                        <a:rPr lang="en-GB" sz="2400" b="1" dirty="0">
                          <a:solidFill>
                            <a:srgbClr val="C00000"/>
                          </a:solidFill>
                        </a:rPr>
                        <a:t>Typical workplace uses</a:t>
                      </a:r>
                    </a:p>
                  </a:txBody>
                  <a:tcPr/>
                </a:tc>
                <a:tc>
                  <a:txBody>
                    <a:bodyPr/>
                    <a:lstStyle/>
                    <a:p>
                      <a:r>
                        <a:rPr lang="en-GB" sz="2400" b="1" dirty="0">
                          <a:solidFill>
                            <a:srgbClr val="C00000"/>
                          </a:solidFill>
                        </a:rPr>
                        <a:t>Cooling, cleaning, drying, demisting, blowing</a:t>
                      </a:r>
                    </a:p>
                    <a:p>
                      <a:endParaRPr lang="en-GB" sz="2400" b="1" dirty="0">
                        <a:solidFill>
                          <a:srgbClr val="C00000"/>
                        </a:solidFill>
                      </a:endParaRPr>
                    </a:p>
                  </a:txBody>
                  <a:tcPr/>
                </a:tc>
                <a:extLst>
                  <a:ext uri="{0D108BD9-81ED-4DB2-BD59-A6C34878D82A}">
                    <a16:rowId xmlns:a16="http://schemas.microsoft.com/office/drawing/2014/main" val="893175584"/>
                  </a:ext>
                </a:extLst>
              </a:tr>
              <a:tr h="370840">
                <a:tc>
                  <a:txBody>
                    <a:bodyPr/>
                    <a:lstStyle/>
                    <a:p>
                      <a:r>
                        <a:rPr lang="en-GB" sz="2400" b="1" dirty="0">
                          <a:solidFill>
                            <a:srgbClr val="C00000"/>
                          </a:solidFill>
                        </a:rPr>
                        <a:t>Solution</a:t>
                      </a:r>
                    </a:p>
                  </a:txBody>
                  <a:tcPr/>
                </a:tc>
                <a:tc>
                  <a:txBody>
                    <a:bodyPr/>
                    <a:lstStyle/>
                    <a:p>
                      <a:r>
                        <a:rPr lang="en-GB" sz="2400" b="1" dirty="0">
                          <a:solidFill>
                            <a:srgbClr val="C00000"/>
                          </a:solidFill>
                        </a:rPr>
                        <a:t>Replaced open pipe nozzles (A and B)  with quiet, units,(C)</a:t>
                      </a:r>
                    </a:p>
                    <a:p>
                      <a:endParaRPr lang="en-GB" sz="2400" b="1" dirty="0">
                        <a:solidFill>
                          <a:srgbClr val="C00000"/>
                        </a:solidFill>
                      </a:endParaRPr>
                    </a:p>
                  </a:txBody>
                  <a:tcPr/>
                </a:tc>
                <a:extLst>
                  <a:ext uri="{0D108BD9-81ED-4DB2-BD59-A6C34878D82A}">
                    <a16:rowId xmlns:a16="http://schemas.microsoft.com/office/drawing/2014/main" val="1928225513"/>
                  </a:ext>
                </a:extLst>
              </a:tr>
              <a:tr h="210415">
                <a:tc>
                  <a:txBody>
                    <a:bodyPr/>
                    <a:lstStyle/>
                    <a:p>
                      <a:r>
                        <a:rPr lang="en-GB" sz="2400" b="1" dirty="0">
                          <a:solidFill>
                            <a:srgbClr val="C00000"/>
                          </a:solidFill>
                        </a:rPr>
                        <a:t>Outcomes</a:t>
                      </a:r>
                    </a:p>
                  </a:txBody>
                  <a:tcPr/>
                </a:tc>
                <a:tc>
                  <a:txBody>
                    <a:bodyPr/>
                    <a:lstStyle/>
                    <a:p>
                      <a:r>
                        <a:rPr lang="en-GB" sz="2400" b="1" dirty="0">
                          <a:solidFill>
                            <a:srgbClr val="C00000"/>
                          </a:solidFill>
                        </a:rPr>
                        <a:t>Reduced noise levels up to 10dB; Less noise intrusive work area; Use less compressed air; Reduced costs</a:t>
                      </a:r>
                    </a:p>
                  </a:txBody>
                  <a:tcPr/>
                </a:tc>
                <a:extLst>
                  <a:ext uri="{0D108BD9-81ED-4DB2-BD59-A6C34878D82A}">
                    <a16:rowId xmlns:a16="http://schemas.microsoft.com/office/drawing/2014/main" val="805927673"/>
                  </a:ext>
                </a:extLst>
              </a:tr>
            </a:tbl>
          </a:graphicData>
        </a:graphic>
      </p:graphicFrame>
      <p:grpSp>
        <p:nvGrpSpPr>
          <p:cNvPr id="23" name="Group 22">
            <a:extLst>
              <a:ext uri="{FF2B5EF4-FFF2-40B4-BE49-F238E27FC236}">
                <a16:creationId xmlns:a16="http://schemas.microsoft.com/office/drawing/2014/main" id="{4C5C5785-49B4-48FD-8036-2C932825FF9D}"/>
              </a:ext>
            </a:extLst>
          </p:cNvPr>
          <p:cNvGrpSpPr/>
          <p:nvPr/>
        </p:nvGrpSpPr>
        <p:grpSpPr>
          <a:xfrm>
            <a:off x="1691680" y="5301208"/>
            <a:ext cx="5904656" cy="1368152"/>
            <a:chOff x="1290828" y="4005068"/>
            <a:chExt cx="6652870" cy="1811852"/>
          </a:xfrm>
        </p:grpSpPr>
        <p:grpSp>
          <p:nvGrpSpPr>
            <p:cNvPr id="22" name="Group 21">
              <a:extLst>
                <a:ext uri="{FF2B5EF4-FFF2-40B4-BE49-F238E27FC236}">
                  <a16:creationId xmlns:a16="http://schemas.microsoft.com/office/drawing/2014/main" id="{209BC679-FC98-45FA-85F6-48661E88D5FA}"/>
                </a:ext>
              </a:extLst>
            </p:cNvPr>
            <p:cNvGrpSpPr/>
            <p:nvPr/>
          </p:nvGrpSpPr>
          <p:grpSpPr>
            <a:xfrm>
              <a:off x="1290828" y="4509121"/>
              <a:ext cx="987442" cy="504056"/>
              <a:chOff x="1290828" y="4509121"/>
              <a:chExt cx="987442" cy="504056"/>
            </a:xfrm>
          </p:grpSpPr>
          <p:pic>
            <p:nvPicPr>
              <p:cNvPr id="11" name="Picture 7">
                <a:extLst>
                  <a:ext uri="{FF2B5EF4-FFF2-40B4-BE49-F238E27FC236}">
                    <a16:creationId xmlns:a16="http://schemas.microsoft.com/office/drawing/2014/main" id="{B126B04E-71E0-49B9-8CF1-9F904ABF8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828" y="4509121"/>
                <a:ext cx="98744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a:extLst>
                  <a:ext uri="{FF2B5EF4-FFF2-40B4-BE49-F238E27FC236}">
                    <a16:creationId xmlns:a16="http://schemas.microsoft.com/office/drawing/2014/main" id="{65525A93-06CD-49D1-928B-EA8F74EA12BA}"/>
                  </a:ext>
                </a:extLst>
              </p:cNvPr>
              <p:cNvSpPr txBox="1"/>
              <p:nvPr/>
            </p:nvSpPr>
            <p:spPr>
              <a:xfrm>
                <a:off x="1499569" y="4561876"/>
                <a:ext cx="324128" cy="369332"/>
              </a:xfrm>
              <a:prstGeom prst="rect">
                <a:avLst/>
              </a:prstGeom>
              <a:noFill/>
            </p:spPr>
            <p:txBody>
              <a:bodyPr wrap="none" rtlCol="0">
                <a:spAutoFit/>
              </a:bodyPr>
              <a:lstStyle/>
              <a:p>
                <a:r>
                  <a:rPr lang="en-GB" b="1" dirty="0"/>
                  <a:t>A</a:t>
                </a:r>
              </a:p>
            </p:txBody>
          </p:sp>
        </p:grpSp>
        <p:grpSp>
          <p:nvGrpSpPr>
            <p:cNvPr id="21" name="Group 20">
              <a:extLst>
                <a:ext uri="{FF2B5EF4-FFF2-40B4-BE49-F238E27FC236}">
                  <a16:creationId xmlns:a16="http://schemas.microsoft.com/office/drawing/2014/main" id="{05B3B61C-84E7-463A-BA8E-C2F6DE03961A}"/>
                </a:ext>
              </a:extLst>
            </p:cNvPr>
            <p:cNvGrpSpPr/>
            <p:nvPr/>
          </p:nvGrpSpPr>
          <p:grpSpPr>
            <a:xfrm>
              <a:off x="2693258" y="4509121"/>
              <a:ext cx="1158662" cy="493230"/>
              <a:chOff x="2693258" y="4509121"/>
              <a:chExt cx="1158662" cy="493230"/>
            </a:xfrm>
          </p:grpSpPr>
          <p:pic>
            <p:nvPicPr>
              <p:cNvPr id="14" name="Picture 13" descr="A close up of a device&#10;&#10;Description automatically generated">
                <a:extLst>
                  <a:ext uri="{FF2B5EF4-FFF2-40B4-BE49-F238E27FC236}">
                    <a16:creationId xmlns:a16="http://schemas.microsoft.com/office/drawing/2014/main" id="{CB8E0266-58FA-45E2-B8CF-54D581C66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3258" y="4509121"/>
                <a:ext cx="1158662" cy="493230"/>
              </a:xfrm>
              <a:prstGeom prst="rect">
                <a:avLst/>
              </a:prstGeom>
            </p:spPr>
          </p:pic>
          <p:sp>
            <p:nvSpPr>
              <p:cNvPr id="18" name="TextBox 17">
                <a:extLst>
                  <a:ext uri="{FF2B5EF4-FFF2-40B4-BE49-F238E27FC236}">
                    <a16:creationId xmlns:a16="http://schemas.microsoft.com/office/drawing/2014/main" id="{893539B3-F652-49C1-A3DB-28B0DCD83754}"/>
                  </a:ext>
                </a:extLst>
              </p:cNvPr>
              <p:cNvSpPr txBox="1"/>
              <p:nvPr/>
            </p:nvSpPr>
            <p:spPr>
              <a:xfrm>
                <a:off x="3530763" y="4594134"/>
                <a:ext cx="314510" cy="369332"/>
              </a:xfrm>
              <a:prstGeom prst="rect">
                <a:avLst/>
              </a:prstGeom>
              <a:noFill/>
            </p:spPr>
            <p:txBody>
              <a:bodyPr wrap="none" rtlCol="0">
                <a:spAutoFit/>
              </a:bodyPr>
              <a:lstStyle/>
              <a:p>
                <a:r>
                  <a:rPr lang="en-GB" b="1" dirty="0"/>
                  <a:t>B</a:t>
                </a:r>
              </a:p>
            </p:txBody>
          </p:sp>
        </p:grpSp>
        <p:grpSp>
          <p:nvGrpSpPr>
            <p:cNvPr id="16" name="Group 15">
              <a:extLst>
                <a:ext uri="{FF2B5EF4-FFF2-40B4-BE49-F238E27FC236}">
                  <a16:creationId xmlns:a16="http://schemas.microsoft.com/office/drawing/2014/main" id="{4B7A940A-8100-495F-8425-0B918ACD4E82}"/>
                </a:ext>
              </a:extLst>
            </p:cNvPr>
            <p:cNvGrpSpPr/>
            <p:nvPr/>
          </p:nvGrpSpPr>
          <p:grpSpPr>
            <a:xfrm>
              <a:off x="4609032" y="4005068"/>
              <a:ext cx="3334666" cy="1811852"/>
              <a:chOff x="4609032" y="4005068"/>
              <a:chExt cx="3334666" cy="1811852"/>
            </a:xfrm>
          </p:grpSpPr>
          <p:pic>
            <p:nvPicPr>
              <p:cNvPr id="12" name="Picture 4">
                <a:extLst>
                  <a:ext uri="{FF2B5EF4-FFF2-40B4-BE49-F238E27FC236}">
                    <a16:creationId xmlns:a16="http://schemas.microsoft.com/office/drawing/2014/main" id="{5F0299EE-3F2B-4295-ADC5-C64B156B65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9032" y="4005068"/>
                <a:ext cx="3334666" cy="181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a:extLst>
                  <a:ext uri="{FF2B5EF4-FFF2-40B4-BE49-F238E27FC236}">
                    <a16:creationId xmlns:a16="http://schemas.microsoft.com/office/drawing/2014/main" id="{9E5CDC34-461E-4101-8144-FD4B17F25248}"/>
                  </a:ext>
                </a:extLst>
              </p:cNvPr>
              <p:cNvSpPr txBox="1"/>
              <p:nvPr/>
            </p:nvSpPr>
            <p:spPr>
              <a:xfrm>
                <a:off x="6377133" y="4828511"/>
                <a:ext cx="306494" cy="369332"/>
              </a:xfrm>
              <a:prstGeom prst="rect">
                <a:avLst/>
              </a:prstGeom>
              <a:noFill/>
            </p:spPr>
            <p:txBody>
              <a:bodyPr wrap="none" rtlCol="0">
                <a:spAutoFit/>
              </a:bodyPr>
              <a:lstStyle/>
              <a:p>
                <a:r>
                  <a:rPr lang="en-GB" b="1" dirty="0"/>
                  <a:t>C</a:t>
                </a:r>
              </a:p>
            </p:txBody>
          </p:sp>
        </p:grpSp>
      </p:grpSp>
      <p:sp>
        <p:nvSpPr>
          <p:cNvPr id="2" name="Rectangle 1">
            <a:extLst>
              <a:ext uri="{FF2B5EF4-FFF2-40B4-BE49-F238E27FC236}">
                <a16:creationId xmlns:a16="http://schemas.microsoft.com/office/drawing/2014/main" id="{00F108CC-9049-46DF-B34C-FB11BF415D8A}"/>
              </a:ext>
            </a:extLst>
          </p:cNvPr>
          <p:cNvSpPr/>
          <p:nvPr/>
        </p:nvSpPr>
        <p:spPr>
          <a:xfrm>
            <a:off x="611560" y="332656"/>
            <a:ext cx="6830716" cy="584775"/>
          </a:xfrm>
          <a:prstGeom prst="rect">
            <a:avLst/>
          </a:prstGeom>
        </p:spPr>
        <p:txBody>
          <a:bodyPr wrap="none">
            <a:spAutoFit/>
          </a:bodyPr>
          <a:lstStyle/>
          <a:p>
            <a:r>
              <a:rPr lang="en-GB" sz="3200" b="1" dirty="0">
                <a:ln w="0"/>
                <a:solidFill>
                  <a:srgbClr val="0070C0"/>
                </a:solidFill>
                <a:latin typeface="Arial" panose="020B0604020202020204" pitchFamily="34" charset="0"/>
                <a:cs typeface="Arial" panose="020B0604020202020204" pitchFamily="34" charset="0"/>
              </a:rPr>
              <a:t>Learning: Noise Control Solutions</a:t>
            </a:r>
            <a:endParaRPr lang="en-GB" sz="3200" dirty="0">
              <a:solidFill>
                <a:srgbClr val="0070C0"/>
              </a:solidFill>
            </a:endParaRPr>
          </a:p>
        </p:txBody>
      </p:sp>
      <p:sp>
        <p:nvSpPr>
          <p:cNvPr id="5" name="Slide Number Placeholder 4">
            <a:extLst>
              <a:ext uri="{FF2B5EF4-FFF2-40B4-BE49-F238E27FC236}">
                <a16:creationId xmlns:a16="http://schemas.microsoft.com/office/drawing/2014/main" id="{090F95E2-70A5-4C7B-AB94-828E3FBB5379}"/>
              </a:ext>
            </a:extLst>
          </p:cNvPr>
          <p:cNvSpPr>
            <a:spLocks noGrp="1"/>
          </p:cNvSpPr>
          <p:nvPr>
            <p:ph type="sldNum" sz="quarter" idx="12"/>
          </p:nvPr>
        </p:nvSpPr>
        <p:spPr/>
        <p:txBody>
          <a:bodyPr/>
          <a:lstStyle/>
          <a:p>
            <a:fld id="{3DB36CE2-65BA-4721-BB1A-1EDB821F77A6}" type="slidenum">
              <a:rPr lang="en-GB" smtClean="0"/>
              <a:t>28</a:t>
            </a:fld>
            <a:endParaRPr lang="en-GB" dirty="0"/>
          </a:p>
        </p:txBody>
      </p:sp>
    </p:spTree>
    <p:extLst>
      <p:ext uri="{BB962C8B-B14F-4D97-AF65-F5344CB8AC3E}">
        <p14:creationId xmlns:p14="http://schemas.microsoft.com/office/powerpoint/2010/main" val="1710096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59722" cy="2783361"/>
          </a:xfrm>
        </p:spPr>
        <p:txBody>
          <a:bodyPr>
            <a:normAutofit/>
          </a:bodyPr>
          <a:lstStyle/>
          <a:p>
            <a:pPr marL="182880" indent="0">
              <a:buNone/>
            </a:pPr>
            <a:r>
              <a:rPr lang="en-GB" sz="3600" b="1" dirty="0">
                <a:solidFill>
                  <a:srgbClr val="0070C0"/>
                </a:solidFill>
                <a:effectLst/>
                <a:latin typeface="Arial" panose="020B0604020202020204" pitchFamily="34" charset="0"/>
                <a:cs typeface="Arial" panose="020B0604020202020204" pitchFamily="34" charset="0"/>
              </a:rPr>
              <a:t>Don’t Lose Your Hearing</a:t>
            </a:r>
            <a:br>
              <a:rPr lang="en-GB" sz="3600" b="1" dirty="0">
                <a:solidFill>
                  <a:srgbClr val="0070C0"/>
                </a:solidFill>
                <a:effectLst/>
                <a:latin typeface="Arial" panose="020B0604020202020204" pitchFamily="34" charset="0"/>
                <a:cs typeface="Arial" panose="020B0604020202020204" pitchFamily="34" charset="0"/>
              </a:rPr>
            </a:br>
            <a:r>
              <a:rPr lang="en-GB" sz="3600" b="1" dirty="0">
                <a:solidFill>
                  <a:srgbClr val="0070C0"/>
                </a:solidFill>
                <a:effectLst/>
                <a:latin typeface="Arial" panose="020B0604020202020204" pitchFamily="34" charset="0"/>
                <a:cs typeface="Arial" panose="020B0604020202020204" pitchFamily="34" charset="0"/>
              </a:rPr>
              <a:t>It’s so Precious</a:t>
            </a:r>
            <a:br>
              <a:rPr lang="en-GB" sz="3600" b="1" dirty="0">
                <a:solidFill>
                  <a:srgbClr val="00B0F0"/>
                </a:solidFill>
                <a:effectLst/>
                <a:latin typeface="Arial" panose="020B0604020202020204" pitchFamily="34" charset="0"/>
                <a:cs typeface="Arial" panose="020B0604020202020204" pitchFamily="34" charset="0"/>
              </a:rPr>
            </a:br>
            <a:br>
              <a:rPr lang="en-GB" sz="3600" b="1" dirty="0">
                <a:solidFill>
                  <a:srgbClr val="00B0F0"/>
                </a:solidFill>
                <a:effectLst/>
                <a:latin typeface="Arial" panose="020B0604020202020204" pitchFamily="34" charset="0"/>
                <a:cs typeface="Arial" panose="020B0604020202020204" pitchFamily="34" charset="0"/>
              </a:rPr>
            </a:br>
            <a:r>
              <a:rPr lang="en-GB" sz="2700" b="1" dirty="0">
                <a:solidFill>
                  <a:srgbClr val="C00000"/>
                </a:solidFill>
                <a:effectLst/>
                <a:latin typeface="Arial" panose="020B0604020202020204" pitchFamily="34" charset="0"/>
                <a:cs typeface="Arial" panose="020B0604020202020204" pitchFamily="34" charset="0"/>
              </a:rPr>
              <a:t>Hearing Protectors</a:t>
            </a:r>
            <a:br>
              <a:rPr lang="en-GB" sz="2700" b="1" dirty="0">
                <a:solidFill>
                  <a:srgbClr val="C00000"/>
                </a:solidFill>
                <a:effectLst/>
                <a:latin typeface="Arial" panose="020B0604020202020204" pitchFamily="34" charset="0"/>
                <a:cs typeface="Arial" panose="020B0604020202020204" pitchFamily="34" charset="0"/>
              </a:rPr>
            </a:br>
            <a:br>
              <a:rPr lang="en-GB" sz="2700" b="1" dirty="0">
                <a:solidFill>
                  <a:srgbClr val="C00000"/>
                </a:solidFill>
                <a:effectLst/>
                <a:latin typeface="Arial" panose="020B0604020202020204" pitchFamily="34" charset="0"/>
                <a:cs typeface="Arial" panose="020B0604020202020204" pitchFamily="34" charset="0"/>
              </a:rPr>
            </a:br>
            <a:r>
              <a:rPr lang="en-GB" sz="2700" b="1" dirty="0">
                <a:solidFill>
                  <a:srgbClr val="C00000"/>
                </a:solidFill>
                <a:effectLst/>
                <a:latin typeface="Arial" panose="020B0604020202020204" pitchFamily="34" charset="0"/>
                <a:cs typeface="Arial" panose="020B0604020202020204" pitchFamily="34" charset="0"/>
              </a:rPr>
              <a:t>Part 5</a:t>
            </a:r>
            <a:endParaRPr lang="en-GB" sz="27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12475BD-AC07-478B-91E6-81FD2ED7E11D}"/>
              </a:ext>
            </a:extLst>
          </p:cNvPr>
          <p:cNvSpPr>
            <a:spLocks noGrp="1"/>
          </p:cNvSpPr>
          <p:nvPr>
            <p:ph type="sldNum" sz="quarter" idx="12"/>
          </p:nvPr>
        </p:nvSpPr>
        <p:spPr/>
        <p:txBody>
          <a:bodyPr/>
          <a:lstStyle/>
          <a:p>
            <a:fld id="{3DB36CE2-65BA-4721-BB1A-1EDB821F77A6}" type="slidenum">
              <a:rPr lang="en-GB" smtClean="0"/>
              <a:t>29</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10324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78520"/>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01897"/>
            <a:ext cx="2591856" cy="822960"/>
          </a:xfrm>
          <a:prstGeom prst="rect">
            <a:avLst/>
          </a:prstGeom>
        </p:spPr>
      </p:pic>
    </p:spTree>
    <p:extLst>
      <p:ext uri="{BB962C8B-B14F-4D97-AF65-F5344CB8AC3E}">
        <p14:creationId xmlns:p14="http://schemas.microsoft.com/office/powerpoint/2010/main" val="315511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776" y="260648"/>
            <a:ext cx="4248472" cy="973188"/>
          </a:xfrm>
        </p:spPr>
        <p:txBody>
          <a:bodyPr>
            <a:normAutofit/>
          </a:bodyPr>
          <a:lstStyle/>
          <a:p>
            <a:r>
              <a:rPr lang="en-GB" sz="3200" b="1" dirty="0">
                <a:solidFill>
                  <a:srgbClr val="0070C0"/>
                </a:solidFill>
                <a:latin typeface="Arial" panose="020B0604020202020204" pitchFamily="34" charset="0"/>
                <a:cs typeface="Arial" panose="020B0604020202020204" pitchFamily="34" charset="0"/>
              </a:rPr>
              <a:t>A personal story of a </a:t>
            </a:r>
            <a:br>
              <a:rPr lang="en-GB" sz="3200" b="1" dirty="0">
                <a:solidFill>
                  <a:srgbClr val="0070C0"/>
                </a:solidFill>
                <a:latin typeface="Arial" panose="020B0604020202020204" pitchFamily="34" charset="0"/>
                <a:cs typeface="Arial" panose="020B0604020202020204" pitchFamily="34" charset="0"/>
              </a:rPr>
            </a:br>
            <a:r>
              <a:rPr lang="en-GB" sz="3200" b="1" dirty="0">
                <a:solidFill>
                  <a:srgbClr val="0070C0"/>
                </a:solidFill>
                <a:latin typeface="Arial" panose="020B0604020202020204" pitchFamily="34" charset="0"/>
                <a:cs typeface="Arial" panose="020B0604020202020204" pitchFamily="34" charset="0"/>
              </a:rPr>
              <a:t>Fabric Dyer</a:t>
            </a:r>
          </a:p>
        </p:txBody>
      </p:sp>
      <p:sp>
        <p:nvSpPr>
          <p:cNvPr id="8" name="Slide Number Placeholder 7">
            <a:extLst>
              <a:ext uri="{FF2B5EF4-FFF2-40B4-BE49-F238E27FC236}">
                <a16:creationId xmlns:a16="http://schemas.microsoft.com/office/drawing/2014/main" id="{7671544E-3E93-4F46-8F97-BC33062592EA}"/>
              </a:ext>
            </a:extLst>
          </p:cNvPr>
          <p:cNvSpPr>
            <a:spLocks noGrp="1"/>
          </p:cNvSpPr>
          <p:nvPr>
            <p:ph type="sldNum" sz="quarter" idx="12"/>
          </p:nvPr>
        </p:nvSpPr>
        <p:spPr>
          <a:xfrm>
            <a:off x="6821376" y="6184010"/>
            <a:ext cx="2057400" cy="365125"/>
          </a:xfrm>
        </p:spPr>
        <p:txBody>
          <a:bodyPr/>
          <a:lstStyle/>
          <a:p>
            <a:fld id="{3DB36CE2-65BA-4721-BB1A-1EDB821F77A6}" type="slidenum">
              <a:rPr lang="en-GB" smtClean="0"/>
              <a:t>3</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19573"/>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395536" y="1340768"/>
            <a:ext cx="7128792" cy="4524315"/>
          </a:xfrm>
          <a:prstGeom prst="rect">
            <a:avLst/>
          </a:prstGeom>
          <a:noFill/>
        </p:spPr>
        <p:txBody>
          <a:bodyPr wrap="square" rtlCol="0">
            <a:spAutoFit/>
          </a:bodyPr>
          <a:lstStyle/>
          <a:p>
            <a:r>
              <a:rPr lang="en-GB" sz="2400" b="1" dirty="0">
                <a:solidFill>
                  <a:srgbClr val="0070C0"/>
                </a:solidFill>
                <a:latin typeface="Arial" panose="020B0604020202020204" pitchFamily="34" charset="0"/>
                <a:cs typeface="Arial" panose="020B0604020202020204" pitchFamily="34" charset="0"/>
              </a:rPr>
              <a:t>He worked in a noisy dyehouse for 15 years.  After a hearing check, he was found to have 50% </a:t>
            </a:r>
            <a:r>
              <a:rPr lang="en-GB" sz="2400" b="1" dirty="0">
                <a:solidFill>
                  <a:srgbClr val="C00000"/>
                </a:solidFill>
                <a:latin typeface="Arial" panose="020B0604020202020204" pitchFamily="34" charset="0"/>
                <a:cs typeface="Arial" panose="020B0604020202020204" pitchFamily="34" charset="0"/>
              </a:rPr>
              <a:t>hearing loss at the age of 37</a:t>
            </a:r>
            <a:r>
              <a:rPr lang="en-GB" sz="2400" b="1" dirty="0">
                <a:solidFill>
                  <a:srgbClr val="00B0F0"/>
                </a:solidFill>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2400" b="1" dirty="0">
                <a:solidFill>
                  <a:srgbClr val="0070C0"/>
                </a:solidFill>
                <a:latin typeface="Arial" panose="020B0604020202020204" pitchFamily="34" charset="0"/>
                <a:cs typeface="Arial" panose="020B0604020202020204" pitchFamily="34" charset="0"/>
              </a:rPr>
              <a:t>He now </a:t>
            </a:r>
            <a:r>
              <a:rPr lang="en-GB" sz="2400" b="1" dirty="0">
                <a:solidFill>
                  <a:srgbClr val="C00000"/>
                </a:solidFill>
                <a:latin typeface="Arial" panose="020B0604020202020204" pitchFamily="34" charset="0"/>
                <a:cs typeface="Arial" panose="020B0604020202020204" pitchFamily="34" charset="0"/>
              </a:rPr>
              <a:t>has problems using the phone</a:t>
            </a:r>
            <a:r>
              <a:rPr lang="en-GB" sz="2400" b="1" dirty="0">
                <a:solidFill>
                  <a:srgbClr val="0070C0"/>
                </a:solidFill>
                <a:latin typeface="Arial" panose="020B0604020202020204" pitchFamily="34" charset="0"/>
                <a:cs typeface="Arial" panose="020B0604020202020204" pitchFamily="34" charset="0"/>
              </a:rPr>
              <a:t>, and needs an amplifier</a:t>
            </a:r>
          </a:p>
          <a:p>
            <a:pPr marL="285750" indent="-285750">
              <a:buFont typeface="Wingdings" panose="05000000000000000000" pitchFamily="2" charset="2"/>
              <a:buChar char="q"/>
            </a:pPr>
            <a:endParaRPr lang="en-GB" sz="2400" b="1" dirty="0">
              <a:solidFill>
                <a:srgbClr val="00B0F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2400" b="1" dirty="0">
                <a:solidFill>
                  <a:srgbClr val="C00000"/>
                </a:solidFill>
                <a:latin typeface="Arial" panose="020B0604020202020204" pitchFamily="34" charset="0"/>
                <a:cs typeface="Arial" panose="020B0604020202020204" pitchFamily="34" charset="0"/>
              </a:rPr>
              <a:t>Traffic is hard to hear </a:t>
            </a:r>
            <a:r>
              <a:rPr lang="en-GB" sz="2400" b="1" dirty="0">
                <a:solidFill>
                  <a:srgbClr val="0070C0"/>
                </a:solidFill>
                <a:latin typeface="Arial" panose="020B0604020202020204" pitchFamily="34" charset="0"/>
                <a:cs typeface="Arial" panose="020B0604020202020204" pitchFamily="34" charset="0"/>
              </a:rPr>
              <a:t>unless he is right next to it, so crossing a road becomes stressful. </a:t>
            </a:r>
          </a:p>
          <a:p>
            <a:pPr marL="285750" indent="-285750">
              <a:buFont typeface="Wingdings" panose="05000000000000000000" pitchFamily="2" charset="2"/>
              <a:buChar char="q"/>
            </a:pPr>
            <a:endParaRPr lang="en-GB" sz="2400" b="1" dirty="0">
              <a:solidFill>
                <a:srgbClr val="00B0F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2400" b="1" dirty="0">
                <a:solidFill>
                  <a:srgbClr val="0070C0"/>
                </a:solidFill>
                <a:latin typeface="Arial" panose="020B0604020202020204" pitchFamily="34" charset="0"/>
                <a:cs typeface="Arial" panose="020B0604020202020204" pitchFamily="34" charset="0"/>
              </a:rPr>
              <a:t>When driving, he often stays in 3rd gear too long as he</a:t>
            </a:r>
            <a:r>
              <a:rPr lang="en-GB" sz="2400" b="1" dirty="0">
                <a:solidFill>
                  <a:srgbClr val="00B0F0"/>
                </a:solidFill>
                <a:latin typeface="Arial" panose="020B0604020202020204" pitchFamily="34" charset="0"/>
                <a:cs typeface="Arial" panose="020B0604020202020204" pitchFamily="34" charset="0"/>
              </a:rPr>
              <a:t> </a:t>
            </a:r>
            <a:r>
              <a:rPr lang="en-GB" sz="2400" b="1" dirty="0">
                <a:solidFill>
                  <a:srgbClr val="C00000"/>
                </a:solidFill>
                <a:latin typeface="Arial" panose="020B0604020202020204" pitchFamily="34" charset="0"/>
                <a:cs typeface="Arial" panose="020B0604020202020204" pitchFamily="34" charset="0"/>
              </a:rPr>
              <a:t>can't hear the engine revving. </a:t>
            </a:r>
          </a:p>
        </p:txBody>
      </p:sp>
      <p:sp>
        <p:nvSpPr>
          <p:cNvPr id="5" name="Rectangle 4">
            <a:extLst>
              <a:ext uri="{FF2B5EF4-FFF2-40B4-BE49-F238E27FC236}">
                <a16:creationId xmlns:a16="http://schemas.microsoft.com/office/drawing/2014/main" id="{AC7FA731-64EC-47C3-B8DC-BF3CE7922D09}"/>
              </a:ext>
            </a:extLst>
          </p:cNvPr>
          <p:cNvSpPr/>
          <p:nvPr/>
        </p:nvSpPr>
        <p:spPr>
          <a:xfrm>
            <a:off x="1979712" y="5733256"/>
            <a:ext cx="3240361" cy="246221"/>
          </a:xfrm>
          <a:prstGeom prst="rect">
            <a:avLst/>
          </a:prstGeom>
        </p:spPr>
        <p:txBody>
          <a:bodyPr wrap="square">
            <a:spAutoFit/>
          </a:bodyPr>
          <a:lstStyle/>
          <a:p>
            <a:r>
              <a:rPr lang="en-GB" sz="1000" dirty="0">
                <a:cs typeface="Arial" panose="020B0604020202020204" pitchFamily="34" charset="0"/>
              </a:rPr>
              <a:t>Source</a:t>
            </a:r>
            <a:r>
              <a:rPr lang="en-GB" sz="1000" dirty="0">
                <a:solidFill>
                  <a:srgbClr val="0070C0"/>
                </a:solidFill>
                <a:cs typeface="Arial" panose="020B0604020202020204" pitchFamily="34" charset="0"/>
              </a:rPr>
              <a:t>: https://www.hse.gov.uk/noise/worried.htm</a:t>
            </a:r>
          </a:p>
        </p:txBody>
      </p:sp>
      <p:grpSp>
        <p:nvGrpSpPr>
          <p:cNvPr id="7" name="Group 6">
            <a:extLst>
              <a:ext uri="{FF2B5EF4-FFF2-40B4-BE49-F238E27FC236}">
                <a16:creationId xmlns:a16="http://schemas.microsoft.com/office/drawing/2014/main" id="{DE430364-6424-4E8F-9BF8-FCF5C3F3D448}"/>
              </a:ext>
            </a:extLst>
          </p:cNvPr>
          <p:cNvGrpSpPr/>
          <p:nvPr/>
        </p:nvGrpSpPr>
        <p:grpSpPr>
          <a:xfrm>
            <a:off x="7236296" y="2708922"/>
            <a:ext cx="1584176" cy="1219112"/>
            <a:chOff x="251702" y="2588085"/>
            <a:chExt cx="2111009" cy="1422601"/>
          </a:xfrm>
        </p:grpSpPr>
        <p:pic>
          <p:nvPicPr>
            <p:cNvPr id="3" name="Picture 2">
              <a:extLst>
                <a:ext uri="{FF2B5EF4-FFF2-40B4-BE49-F238E27FC236}">
                  <a16:creationId xmlns:a16="http://schemas.microsoft.com/office/drawing/2014/main" id="{A3023299-4370-4A46-B718-16C09BBBC3AE}"/>
                </a:ext>
              </a:extLst>
            </p:cNvPr>
            <p:cNvPicPr>
              <a:picLocks noChangeAspect="1"/>
            </p:cNvPicPr>
            <p:nvPr/>
          </p:nvPicPr>
          <p:blipFill>
            <a:blip r:embed="rId4"/>
            <a:stretch>
              <a:fillRect/>
            </a:stretch>
          </p:blipFill>
          <p:spPr>
            <a:xfrm>
              <a:off x="539567" y="2588085"/>
              <a:ext cx="1823144" cy="1305353"/>
            </a:xfrm>
            <a:prstGeom prst="rect">
              <a:avLst/>
            </a:prstGeom>
          </p:spPr>
        </p:pic>
        <p:sp>
          <p:nvSpPr>
            <p:cNvPr id="6" name="TextBox 5">
              <a:extLst>
                <a:ext uri="{FF2B5EF4-FFF2-40B4-BE49-F238E27FC236}">
                  <a16:creationId xmlns:a16="http://schemas.microsoft.com/office/drawing/2014/main" id="{65108761-A79C-4D7C-A0C3-38E791B0E5F8}"/>
                </a:ext>
              </a:extLst>
            </p:cNvPr>
            <p:cNvSpPr txBox="1"/>
            <p:nvPr/>
          </p:nvSpPr>
          <p:spPr>
            <a:xfrm>
              <a:off x="251702" y="3764466"/>
              <a:ext cx="1645002" cy="246220"/>
            </a:xfrm>
            <a:prstGeom prst="rect">
              <a:avLst/>
            </a:prstGeom>
            <a:noFill/>
          </p:spPr>
          <p:txBody>
            <a:bodyPr wrap="none" rtlCol="0">
              <a:spAutoFit/>
            </a:bodyPr>
            <a:lstStyle/>
            <a:p>
              <a:r>
                <a:rPr lang="en-GB" sz="1000" b="1" dirty="0"/>
                <a:t>An example, dying machine</a:t>
              </a:r>
            </a:p>
          </p:txBody>
        </p:sp>
      </p:grpSp>
      <p:grpSp>
        <p:nvGrpSpPr>
          <p:cNvPr id="11" name="Group 10">
            <a:extLst>
              <a:ext uri="{FF2B5EF4-FFF2-40B4-BE49-F238E27FC236}">
                <a16:creationId xmlns:a16="http://schemas.microsoft.com/office/drawing/2014/main" id="{9660FE4F-1968-4D46-AB47-BF1821A0F537}"/>
              </a:ext>
            </a:extLst>
          </p:cNvPr>
          <p:cNvGrpSpPr/>
          <p:nvPr/>
        </p:nvGrpSpPr>
        <p:grpSpPr>
          <a:xfrm>
            <a:off x="539552" y="5877272"/>
            <a:ext cx="7997557" cy="732631"/>
            <a:chOff x="1684725" y="5360845"/>
            <a:chExt cx="7997557" cy="732631"/>
          </a:xfrm>
        </p:grpSpPr>
        <p:sp>
          <p:nvSpPr>
            <p:cNvPr id="9" name="TextBox 8">
              <a:extLst>
                <a:ext uri="{FF2B5EF4-FFF2-40B4-BE49-F238E27FC236}">
                  <a16:creationId xmlns:a16="http://schemas.microsoft.com/office/drawing/2014/main" id="{45951B9E-A8F8-4784-8523-F3C6DF9C5D9E}"/>
                </a:ext>
              </a:extLst>
            </p:cNvPr>
            <p:cNvSpPr txBox="1"/>
            <p:nvPr/>
          </p:nvSpPr>
          <p:spPr>
            <a:xfrm>
              <a:off x="2771800" y="5562089"/>
              <a:ext cx="6910482" cy="461665"/>
            </a:xfrm>
            <a:prstGeom prst="rect">
              <a:avLst/>
            </a:prstGeom>
            <a:noFill/>
          </p:spPr>
          <p:txBody>
            <a:bodyPr wrap="none" rtlCol="0">
              <a:spAutoFit/>
            </a:bodyPr>
            <a:lstStyle/>
            <a:p>
              <a:r>
                <a:rPr lang="en-GB" sz="2400" b="1" dirty="0">
                  <a:latin typeface="Arial" panose="020B0604020202020204" pitchFamily="34" charset="0"/>
                  <a:cs typeface="Arial" panose="020B0604020202020204" pitchFamily="34" charset="0"/>
                </a:rPr>
                <a:t>You don’t have to suffer the same kind of  fate</a:t>
              </a:r>
            </a:p>
          </p:txBody>
        </p:sp>
        <p:pic>
          <p:nvPicPr>
            <p:cNvPr id="10" name="Picture 9">
              <a:extLst>
                <a:ext uri="{FF2B5EF4-FFF2-40B4-BE49-F238E27FC236}">
                  <a16:creationId xmlns:a16="http://schemas.microsoft.com/office/drawing/2014/main" id="{26B9705D-DDA1-4CC7-8BE9-715B0E781BCA}"/>
                </a:ext>
              </a:extLst>
            </p:cNvPr>
            <p:cNvPicPr>
              <a:picLocks noChangeAspect="1"/>
            </p:cNvPicPr>
            <p:nvPr/>
          </p:nvPicPr>
          <p:blipFill>
            <a:blip r:embed="rId5"/>
            <a:stretch>
              <a:fillRect/>
            </a:stretch>
          </p:blipFill>
          <p:spPr>
            <a:xfrm>
              <a:off x="1684725" y="5360845"/>
              <a:ext cx="802121" cy="732631"/>
            </a:xfrm>
            <a:prstGeom prst="rect">
              <a:avLst/>
            </a:prstGeom>
          </p:spPr>
        </p:pic>
      </p:grpSp>
    </p:spTree>
    <p:extLst>
      <p:ext uri="{BB962C8B-B14F-4D97-AF65-F5344CB8AC3E}">
        <p14:creationId xmlns:p14="http://schemas.microsoft.com/office/powerpoint/2010/main" val="4086374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34635"/>
            <a:ext cx="6870986" cy="1134125"/>
          </a:xfrm>
        </p:spPr>
        <p:txBody>
          <a:bodyPr>
            <a:normAutofit/>
          </a:bodyPr>
          <a:lstStyle/>
          <a:p>
            <a:pPr marL="182880"/>
            <a:r>
              <a:rPr lang="en-GB" sz="3600" b="1" dirty="0">
                <a:ln w="0"/>
                <a:solidFill>
                  <a:srgbClr val="0070C0"/>
                </a:solidFill>
                <a:latin typeface="Arial" panose="020B0604020202020204" pitchFamily="34" charset="0"/>
                <a:cs typeface="Arial" panose="020B0604020202020204" pitchFamily="34" charset="0"/>
              </a:rPr>
              <a:t>Selection and Use of </a:t>
            </a:r>
            <a:br>
              <a:rPr lang="en-GB" sz="3600" b="1" dirty="0">
                <a:ln w="0"/>
                <a:solidFill>
                  <a:srgbClr val="0070C0"/>
                </a:solidFill>
                <a:latin typeface="Arial" panose="020B0604020202020204" pitchFamily="34" charset="0"/>
                <a:cs typeface="Arial" panose="020B0604020202020204" pitchFamily="34" charset="0"/>
              </a:rPr>
            </a:br>
            <a:r>
              <a:rPr lang="en-GB" sz="3600" b="1" dirty="0">
                <a:ln w="0"/>
                <a:solidFill>
                  <a:srgbClr val="0070C0"/>
                </a:solidFill>
                <a:latin typeface="Arial" panose="020B0604020202020204" pitchFamily="34" charset="0"/>
                <a:cs typeface="Arial" panose="020B0604020202020204" pitchFamily="34" charset="0"/>
              </a:rPr>
              <a:t>Hearing Protectors</a:t>
            </a:r>
            <a:endParaRPr lang="en-GB" sz="3200" b="1" dirty="0">
              <a:ln w="0"/>
              <a:solidFill>
                <a:srgbClr val="0070C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163B0AC-865E-4D45-A691-FABC1E1D9E79}"/>
              </a:ext>
            </a:extLst>
          </p:cNvPr>
          <p:cNvSpPr>
            <a:spLocks noGrp="1"/>
          </p:cNvSpPr>
          <p:nvPr>
            <p:ph type="sldNum" sz="quarter" idx="12"/>
          </p:nvPr>
        </p:nvSpPr>
        <p:spPr/>
        <p:txBody>
          <a:bodyPr/>
          <a:lstStyle/>
          <a:p>
            <a:fld id="{3DB36CE2-65BA-4721-BB1A-1EDB821F77A6}" type="slidenum">
              <a:rPr lang="en-GB" smtClean="0"/>
              <a:t>30</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611560" y="1484784"/>
            <a:ext cx="8136904" cy="4524315"/>
          </a:xfrm>
          <a:prstGeom prst="rect">
            <a:avLst/>
          </a:prstGeom>
          <a:noFill/>
        </p:spPr>
        <p:txBody>
          <a:bodyPr wrap="square" rtlCol="0">
            <a:spAutoFit/>
          </a:bodyPr>
          <a:lstStyle/>
          <a:p>
            <a:r>
              <a:rPr lang="en-GB" altLang="en-US" sz="2400" b="1" dirty="0">
                <a:solidFill>
                  <a:srgbClr val="C00000"/>
                </a:solidFill>
                <a:latin typeface="Arial" panose="020B0604020202020204" pitchFamily="34" charset="0"/>
                <a:cs typeface="Arial" panose="020B0604020202020204" pitchFamily="34" charset="0"/>
              </a:rPr>
              <a:t>Roles of hearing protection:</a:t>
            </a:r>
            <a:endParaRPr lang="en-GB" altLang="en-US" sz="2400" b="1" dirty="0">
              <a:solidFill>
                <a:srgbClr val="00B0F0"/>
              </a:solidFill>
              <a:latin typeface="Arial" panose="020B0604020202020204" pitchFamily="34" charset="0"/>
              <a:cs typeface="Arial" panose="020B0604020202020204" pitchFamily="34" charset="0"/>
            </a:endParaRPr>
          </a:p>
          <a:p>
            <a:pPr lvl="1"/>
            <a:endParaRPr lang="en-GB" altLang="en-US" sz="2400" b="1" dirty="0">
              <a:solidFill>
                <a:srgbClr val="00B0F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GB" altLang="en-US" sz="2400" b="1" dirty="0">
                <a:solidFill>
                  <a:srgbClr val="00B0F0"/>
                </a:solidFill>
                <a:latin typeface="Arial" panose="020B0604020202020204" pitchFamily="34" charset="0"/>
                <a:cs typeface="Arial" panose="020B0604020202020204" pitchFamily="34" charset="0"/>
              </a:rPr>
              <a:t>As </a:t>
            </a:r>
            <a:r>
              <a:rPr lang="en-GB" altLang="en-US" sz="2400" b="1" dirty="0">
                <a:solidFill>
                  <a:srgbClr val="C00000"/>
                </a:solidFill>
                <a:latin typeface="Arial" panose="020B0604020202020204" pitchFamily="34" charset="0"/>
                <a:cs typeface="Arial" panose="020B0604020202020204" pitchFamily="34" charset="0"/>
              </a:rPr>
              <a:t>a</a:t>
            </a:r>
            <a:r>
              <a:rPr lang="en-GB" altLang="en-US" sz="2400" b="1" dirty="0">
                <a:solidFill>
                  <a:srgbClr val="00B0F0"/>
                </a:solidFill>
                <a:latin typeface="Arial" panose="020B0604020202020204" pitchFamily="34" charset="0"/>
                <a:cs typeface="Arial" panose="020B0604020202020204" pitchFamily="34" charset="0"/>
              </a:rPr>
              <a:t> </a:t>
            </a:r>
            <a:r>
              <a:rPr lang="en-GB" altLang="en-US" sz="2400" b="1" dirty="0">
                <a:solidFill>
                  <a:srgbClr val="C00000"/>
                </a:solidFill>
                <a:latin typeface="Arial" panose="020B0604020202020204" pitchFamily="34" charset="0"/>
                <a:cs typeface="Arial" panose="020B0604020202020204" pitchFamily="34" charset="0"/>
              </a:rPr>
              <a:t>temporary measure</a:t>
            </a:r>
            <a:r>
              <a:rPr lang="en-GB" altLang="en-US" sz="2400" b="1" dirty="0">
                <a:solidFill>
                  <a:srgbClr val="00B0F0"/>
                </a:solidFill>
                <a:latin typeface="Arial" panose="020B0604020202020204" pitchFamily="34" charset="0"/>
                <a:cs typeface="Arial" panose="020B0604020202020204" pitchFamily="34" charset="0"/>
              </a:rPr>
              <a:t> while noise control is being implemented</a:t>
            </a:r>
          </a:p>
          <a:p>
            <a:pPr marL="800100" lvl="1" indent="-342900">
              <a:buFont typeface="Wingdings" panose="05000000000000000000" pitchFamily="2" charset="2"/>
              <a:buChar char="§"/>
            </a:pPr>
            <a:endParaRPr lang="en-GB" altLang="en-US" sz="2400" b="1" dirty="0">
              <a:solidFill>
                <a:srgbClr val="00B0F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GB" altLang="en-US" sz="2400" b="1" dirty="0">
                <a:solidFill>
                  <a:srgbClr val="C00000"/>
                </a:solidFill>
                <a:latin typeface="Arial" panose="020B0604020202020204" pitchFamily="34" charset="0"/>
                <a:cs typeface="Arial" panose="020B0604020202020204" pitchFamily="34" charset="0"/>
              </a:rPr>
              <a:t>To reduce residual noise exposure risk  </a:t>
            </a:r>
            <a:r>
              <a:rPr lang="en-GB" altLang="en-US" sz="2400" b="1" dirty="0">
                <a:solidFill>
                  <a:srgbClr val="00B0F0"/>
                </a:solidFill>
                <a:latin typeface="Arial" panose="020B0604020202020204" pitchFamily="34" charset="0"/>
                <a:cs typeface="Arial" panose="020B0604020202020204" pitchFamily="34" charset="0"/>
              </a:rPr>
              <a:t>that is present after implementing noise control measures</a:t>
            </a:r>
          </a:p>
          <a:p>
            <a:pPr marL="800100" lvl="1" indent="-342900">
              <a:buFont typeface="Wingdings" panose="05000000000000000000" pitchFamily="2" charset="2"/>
              <a:buChar char="§"/>
            </a:pPr>
            <a:endParaRPr lang="en-GB" altLang="en-US" sz="2400" b="1" dirty="0">
              <a:solidFill>
                <a:srgbClr val="00B0F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GB" altLang="en-US" sz="2400" b="1" dirty="0">
                <a:solidFill>
                  <a:srgbClr val="C00000"/>
                </a:solidFill>
                <a:latin typeface="Arial" panose="020B0604020202020204" pitchFamily="34" charset="0"/>
                <a:cs typeface="Arial" panose="020B0604020202020204" pitchFamily="34" charset="0"/>
              </a:rPr>
              <a:t>where noise exposure </a:t>
            </a:r>
            <a:r>
              <a:rPr lang="en-GB" altLang="en-US" sz="2400" b="1" dirty="0">
                <a:solidFill>
                  <a:srgbClr val="00B0F0"/>
                </a:solidFill>
                <a:latin typeface="Arial" panose="020B0604020202020204" pitchFamily="34" charset="0"/>
                <a:cs typeface="Arial" panose="020B0604020202020204" pitchFamily="34" charset="0"/>
              </a:rPr>
              <a:t>is as low as reasonably practicable but still </a:t>
            </a:r>
            <a:r>
              <a:rPr lang="en-GB" altLang="en-US" sz="2400" b="1" dirty="0">
                <a:solidFill>
                  <a:srgbClr val="C00000"/>
                </a:solidFill>
                <a:latin typeface="Arial" panose="020B0604020202020204" pitchFamily="34" charset="0"/>
                <a:cs typeface="Arial" panose="020B0604020202020204" pitchFamily="34" charset="0"/>
              </a:rPr>
              <a:t>above the upper exposure action value</a:t>
            </a:r>
          </a:p>
        </p:txBody>
      </p:sp>
    </p:spTree>
    <p:extLst>
      <p:ext uri="{BB962C8B-B14F-4D97-AF65-F5344CB8AC3E}">
        <p14:creationId xmlns:p14="http://schemas.microsoft.com/office/powerpoint/2010/main" val="2220939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332656"/>
            <a:ext cx="7200800" cy="648072"/>
          </a:xfrm>
        </p:spPr>
        <p:txBody>
          <a:bodyPr>
            <a:noAutofit/>
          </a:bodyPr>
          <a:lstStyle/>
          <a:p>
            <a:pPr marL="182880" algn="l"/>
            <a:r>
              <a:rPr lang="en-GB" sz="3200" b="1" dirty="0">
                <a:ln w="0"/>
                <a:solidFill>
                  <a:srgbClr val="0070C0"/>
                </a:solidFill>
                <a:latin typeface="Arial" panose="020B0604020202020204" pitchFamily="34" charset="0"/>
                <a:cs typeface="Arial" panose="020B0604020202020204" pitchFamily="34" charset="0"/>
              </a:rPr>
              <a:t>Incorrect Use of Hearing protectors</a:t>
            </a:r>
          </a:p>
        </p:txBody>
      </p:sp>
      <p:sp>
        <p:nvSpPr>
          <p:cNvPr id="3" name="Slide Number Placeholder 2">
            <a:extLst>
              <a:ext uri="{FF2B5EF4-FFF2-40B4-BE49-F238E27FC236}">
                <a16:creationId xmlns:a16="http://schemas.microsoft.com/office/drawing/2014/main" id="{ED9B6A81-2096-41F6-B180-E9348A4D9D77}"/>
              </a:ext>
            </a:extLst>
          </p:cNvPr>
          <p:cNvSpPr>
            <a:spLocks noGrp="1"/>
          </p:cNvSpPr>
          <p:nvPr>
            <p:ph type="sldNum" sz="quarter" idx="12"/>
          </p:nvPr>
        </p:nvSpPr>
        <p:spPr/>
        <p:txBody>
          <a:bodyPr/>
          <a:lstStyle/>
          <a:p>
            <a:fld id="{3DB36CE2-65BA-4721-BB1A-1EDB821F77A6}" type="slidenum">
              <a:rPr lang="en-GB" smtClean="0"/>
              <a:t>31</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827584" y="1484784"/>
            <a:ext cx="7752794" cy="5170646"/>
          </a:xfrm>
          <a:prstGeom prst="rect">
            <a:avLst/>
          </a:prstGeom>
          <a:noFill/>
        </p:spPr>
        <p:txBody>
          <a:bodyPr wrap="square" rtlCol="0">
            <a:spAutoFit/>
          </a:bodyPr>
          <a:lstStyle/>
          <a:p>
            <a:pPr>
              <a:defRPr/>
            </a:pPr>
            <a:r>
              <a:rPr lang="en-GB" sz="3200" b="1" dirty="0">
                <a:solidFill>
                  <a:srgbClr val="0070C0"/>
                </a:solidFill>
                <a:latin typeface="Arial" panose="020B0604020202020204" pitchFamily="34" charset="0"/>
                <a:cs typeface="Arial" panose="020B0604020202020204" pitchFamily="34" charset="0"/>
              </a:rPr>
              <a:t>HSE Research shows:</a:t>
            </a:r>
            <a:endParaRPr lang="en-GB" sz="3200" b="1" i="1" dirty="0">
              <a:solidFill>
                <a:srgbClr val="0070C0"/>
              </a:solidFill>
              <a:latin typeface="Arial" panose="020B0604020202020204" pitchFamily="34" charset="0"/>
              <a:cs typeface="Arial" panose="020B0604020202020204" pitchFamily="34" charset="0"/>
            </a:endParaRPr>
          </a:p>
          <a:p>
            <a:pPr>
              <a:defRPr/>
            </a:pPr>
            <a:r>
              <a:rPr lang="en-GB" sz="2400" b="1" dirty="0">
                <a:solidFill>
                  <a:srgbClr val="C00000"/>
                </a:solidFill>
                <a:latin typeface="Arial" panose="020B0604020202020204" pitchFamily="34" charset="0"/>
                <a:cs typeface="Arial" panose="020B0604020202020204" pitchFamily="34" charset="0"/>
              </a:rPr>
              <a:t>Thousands of workers who are using hearing protection are NOT receiving adequate protection</a:t>
            </a:r>
          </a:p>
          <a:p>
            <a:pPr>
              <a:defRPr/>
            </a:pPr>
            <a:endParaRPr lang="en-GB" sz="2000" b="1" i="1" dirty="0">
              <a:solidFill>
                <a:srgbClr val="00B0F0"/>
              </a:solidFill>
            </a:endParaRPr>
          </a:p>
          <a:p>
            <a:r>
              <a:rPr lang="en-US" altLang="en-US" sz="2400" b="1" dirty="0">
                <a:solidFill>
                  <a:srgbClr val="C00000"/>
                </a:solidFill>
                <a:latin typeface="Arial" panose="020B0604020202020204" pitchFamily="34" charset="0"/>
                <a:cs typeface="Arial" panose="020B0604020202020204" pitchFamily="34" charset="0"/>
              </a:rPr>
              <a:t>The effectiveness of earmuffs is reduced by:</a:t>
            </a:r>
          </a:p>
          <a:p>
            <a:pPr marL="342900" indent="-342900">
              <a:spcAft>
                <a:spcPts val="1200"/>
              </a:spcAft>
              <a:buFont typeface="Arial" panose="020B0604020202020204" pitchFamily="34" charset="0"/>
              <a:buChar char="•"/>
            </a:pPr>
            <a:r>
              <a:rPr lang="en-US" altLang="en-US" sz="2400" b="1" dirty="0">
                <a:solidFill>
                  <a:srgbClr val="0070C0"/>
                </a:solidFill>
                <a:latin typeface="Arial" panose="020B0604020202020204" pitchFamily="34" charset="0"/>
                <a:cs typeface="Arial" panose="020B0604020202020204" pitchFamily="34" charset="0"/>
              </a:rPr>
              <a:t>Long hair mass in seal area</a:t>
            </a:r>
          </a:p>
          <a:p>
            <a:pPr marL="342900" indent="-342900">
              <a:spcAft>
                <a:spcPts val="1200"/>
              </a:spcAft>
              <a:buFont typeface="Arial" panose="020B0604020202020204" pitchFamily="34" charset="0"/>
              <a:buChar char="•"/>
            </a:pPr>
            <a:r>
              <a:rPr lang="en-GB" altLang="en-US" sz="2400" b="1" dirty="0">
                <a:solidFill>
                  <a:srgbClr val="0070C0"/>
                </a:solidFill>
                <a:latin typeface="Arial" panose="020B0604020202020204" pitchFamily="34" charset="0"/>
                <a:cs typeface="Arial" panose="020B0604020202020204" pitchFamily="34" charset="0"/>
              </a:rPr>
              <a:t>Side arms of eye protectors </a:t>
            </a:r>
            <a:r>
              <a:rPr lang="en-US" altLang="en-US" sz="2400" b="1" dirty="0">
                <a:solidFill>
                  <a:srgbClr val="0070C0"/>
                </a:solidFill>
                <a:latin typeface="Arial" panose="020B0604020202020204" pitchFamily="34" charset="0"/>
                <a:cs typeface="Arial" panose="020B0604020202020204" pitchFamily="34" charset="0"/>
              </a:rPr>
              <a:t>in seal area</a:t>
            </a:r>
            <a:endParaRPr lang="en-GB" altLang="en-US" sz="2400" b="1" i="1" dirty="0">
              <a:solidFill>
                <a:srgbClr val="0070C0"/>
              </a:solidFill>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altLang="en-US" sz="2400" b="1" dirty="0">
                <a:solidFill>
                  <a:srgbClr val="0070C0"/>
                </a:solidFill>
                <a:latin typeface="Arial" panose="020B0604020202020204" pitchFamily="34" charset="0"/>
                <a:cs typeface="Arial" panose="020B0604020202020204" pitchFamily="34" charset="0"/>
              </a:rPr>
              <a:t>Long and thick sideburns in seal area</a:t>
            </a:r>
          </a:p>
          <a:p>
            <a:pPr marL="342900" indent="-342900">
              <a:spcAft>
                <a:spcPts val="1200"/>
              </a:spcAft>
              <a:buFont typeface="Arial" panose="020B0604020202020204" pitchFamily="34" charset="0"/>
              <a:buChar char="•"/>
            </a:pPr>
            <a:r>
              <a:rPr lang="en-US" altLang="en-US" sz="2400" b="1" dirty="0">
                <a:solidFill>
                  <a:srgbClr val="0070C0"/>
                </a:solidFill>
                <a:latin typeface="Arial" panose="020B0604020202020204" pitchFamily="34" charset="0"/>
                <a:cs typeface="Arial" panose="020B0604020202020204" pitchFamily="34" charset="0"/>
              </a:rPr>
              <a:t>Damaged earmuff seal and padding</a:t>
            </a:r>
          </a:p>
          <a:p>
            <a:pPr marL="342900" indent="-342900">
              <a:spcAft>
                <a:spcPts val="1200"/>
              </a:spcAft>
              <a:buFont typeface="Arial" panose="020B0604020202020204" pitchFamily="34" charset="0"/>
              <a:buChar char="•"/>
            </a:pPr>
            <a:r>
              <a:rPr lang="en-US" altLang="en-US" sz="2400" b="1" dirty="0">
                <a:solidFill>
                  <a:srgbClr val="0070C0"/>
                </a:solidFill>
                <a:latin typeface="Arial" panose="020B0604020202020204" pitchFamily="34" charset="0"/>
                <a:cs typeface="Arial" panose="020B0604020202020204" pitchFamily="34" charset="0"/>
              </a:rPr>
              <a:t>Slackened tension on muff holders</a:t>
            </a:r>
          </a:p>
          <a:p>
            <a:pPr algn="ctr">
              <a:defRPr/>
            </a:pPr>
            <a:r>
              <a:rPr lang="en-GB" b="1" dirty="0">
                <a:solidFill>
                  <a:srgbClr val="00B0F0"/>
                </a:solidFill>
              </a:rPr>
              <a:t>(HSE Research Report RR720, “Real world use and </a:t>
            </a:r>
          </a:p>
          <a:p>
            <a:pPr algn="ctr">
              <a:defRPr/>
            </a:pPr>
            <a:r>
              <a:rPr lang="en-GB" b="1" dirty="0">
                <a:solidFill>
                  <a:srgbClr val="00B0F0"/>
                </a:solidFill>
              </a:rPr>
              <a:t>performance of hearing protection”, 2009)</a:t>
            </a:r>
            <a:endParaRPr lang="en-GB" b="1" i="1" dirty="0">
              <a:solidFill>
                <a:srgbClr val="00B0F0"/>
              </a:solidFill>
            </a:endParaRPr>
          </a:p>
        </p:txBody>
      </p:sp>
    </p:spTree>
    <p:extLst>
      <p:ext uri="{BB962C8B-B14F-4D97-AF65-F5344CB8AC3E}">
        <p14:creationId xmlns:p14="http://schemas.microsoft.com/office/powerpoint/2010/main" val="4086682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6783665" cy="576064"/>
          </a:xfrm>
        </p:spPr>
        <p:txBody>
          <a:bodyPr>
            <a:normAutofit/>
          </a:bodyPr>
          <a:lstStyle/>
          <a:p>
            <a:pPr marL="182880"/>
            <a:r>
              <a:rPr lang="en-GB" sz="3200" b="1" dirty="0">
                <a:ln w="0"/>
                <a:solidFill>
                  <a:srgbClr val="0070C0"/>
                </a:solidFill>
                <a:latin typeface="+mn-lt"/>
                <a:cs typeface="Arial" panose="020B0604020202020204" pitchFamily="34" charset="0"/>
              </a:rPr>
              <a:t>Incorrect Use of Hearing Protectors</a:t>
            </a:r>
            <a:endParaRPr lang="en-GB" sz="3200" b="1" dirty="0">
              <a:ln w="0"/>
              <a:solidFill>
                <a:srgbClr val="0070C0"/>
              </a:solidFill>
              <a:latin typeface="Arial" panose="020B0604020202020204" pitchFamily="34" charset="0"/>
              <a:cs typeface="Arial" panose="020B0604020202020204" pitchFamily="34" charset="0"/>
            </a:endParaRPr>
          </a:p>
        </p:txBody>
      </p:sp>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32</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0"/>
            <a:ext cx="1504683" cy="1080120"/>
          </a:xfrm>
          <a:prstGeom prst="rect">
            <a:avLst/>
          </a:prstGeom>
        </p:spPr>
      </p:pic>
      <p:sp>
        <p:nvSpPr>
          <p:cNvPr id="3" name="TextBox 2">
            <a:extLst>
              <a:ext uri="{FF2B5EF4-FFF2-40B4-BE49-F238E27FC236}">
                <a16:creationId xmlns:a16="http://schemas.microsoft.com/office/drawing/2014/main" id="{CFC0C54A-09A2-467A-8D3E-BB065BBA055D}"/>
              </a:ext>
            </a:extLst>
          </p:cNvPr>
          <p:cNvSpPr txBox="1"/>
          <p:nvPr/>
        </p:nvSpPr>
        <p:spPr>
          <a:xfrm>
            <a:off x="1200037" y="5397369"/>
            <a:ext cx="6150035" cy="738664"/>
          </a:xfrm>
          <a:prstGeom prst="rect">
            <a:avLst/>
          </a:prstGeom>
          <a:noFill/>
        </p:spPr>
        <p:txBody>
          <a:bodyPr wrap="square" rtlCol="0">
            <a:spAutoFit/>
          </a:bodyPr>
          <a:lstStyle/>
          <a:p>
            <a:pPr algn="ctr"/>
            <a:r>
              <a:rPr lang="en-GB" sz="2400" b="1" dirty="0">
                <a:solidFill>
                  <a:srgbClr val="0070C0"/>
                </a:solidFill>
              </a:rPr>
              <a:t>What are the incorrect use issues here?</a:t>
            </a:r>
          </a:p>
          <a:p>
            <a:pPr algn="ctr"/>
            <a:r>
              <a:rPr lang="en-GB" dirty="0">
                <a:solidFill>
                  <a:srgbClr val="0070C0"/>
                </a:solidFill>
              </a:rPr>
              <a:t>See more examples in HSE research Report 720  </a:t>
            </a:r>
          </a:p>
        </p:txBody>
      </p:sp>
      <p:grpSp>
        <p:nvGrpSpPr>
          <p:cNvPr id="8" name="Group 7">
            <a:extLst>
              <a:ext uri="{FF2B5EF4-FFF2-40B4-BE49-F238E27FC236}">
                <a16:creationId xmlns:a16="http://schemas.microsoft.com/office/drawing/2014/main" id="{8DE03B4B-37DA-4B62-8CB2-B53BCE6DA5E2}"/>
              </a:ext>
            </a:extLst>
          </p:cNvPr>
          <p:cNvGrpSpPr/>
          <p:nvPr/>
        </p:nvGrpSpPr>
        <p:grpSpPr>
          <a:xfrm>
            <a:off x="539552" y="1662614"/>
            <a:ext cx="7920877" cy="3754684"/>
            <a:chOff x="539552" y="1662614"/>
            <a:chExt cx="7920877" cy="3754684"/>
          </a:xfrm>
        </p:grpSpPr>
        <p:grpSp>
          <p:nvGrpSpPr>
            <p:cNvPr id="9" name="Group 8">
              <a:extLst>
                <a:ext uri="{FF2B5EF4-FFF2-40B4-BE49-F238E27FC236}">
                  <a16:creationId xmlns:a16="http://schemas.microsoft.com/office/drawing/2014/main" id="{74A6DE4D-65C4-4C56-86EC-75BAF2F39207}"/>
                </a:ext>
              </a:extLst>
            </p:cNvPr>
            <p:cNvGrpSpPr/>
            <p:nvPr/>
          </p:nvGrpSpPr>
          <p:grpSpPr>
            <a:xfrm>
              <a:off x="539552" y="1662614"/>
              <a:ext cx="7920877" cy="3754684"/>
              <a:chOff x="395288" y="1787313"/>
              <a:chExt cx="8251316" cy="3754684"/>
            </a:xfrm>
          </p:grpSpPr>
          <p:pic>
            <p:nvPicPr>
              <p:cNvPr id="11" name="Picture 5">
                <a:extLst>
                  <a:ext uri="{FF2B5EF4-FFF2-40B4-BE49-F238E27FC236}">
                    <a16:creationId xmlns:a16="http://schemas.microsoft.com/office/drawing/2014/main" id="{6F25A5AB-FCC8-4BAF-8FCD-CA0DD566D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223" y="2662272"/>
                <a:ext cx="2424079"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4">
                <a:extLst>
                  <a:ext uri="{FF2B5EF4-FFF2-40B4-BE49-F238E27FC236}">
                    <a16:creationId xmlns:a16="http://schemas.microsoft.com/office/drawing/2014/main" id="{0C8A972C-FAFD-455B-A85D-BF34A82C803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95288" y="1795621"/>
                <a:ext cx="1366935" cy="1721405"/>
              </a:xfrm>
              <a:prstGeom prst="rect">
                <a:avLst/>
              </a:prstGeom>
            </p:spPr>
          </p:pic>
          <p:pic>
            <p:nvPicPr>
              <p:cNvPr id="14" name="Picture 6">
                <a:extLst>
                  <a:ext uri="{FF2B5EF4-FFF2-40B4-BE49-F238E27FC236}">
                    <a16:creationId xmlns:a16="http://schemas.microsoft.com/office/drawing/2014/main" id="{76E31CE1-CD09-4BAC-87F6-57F4B50CE5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4463" y="1787313"/>
                <a:ext cx="4192141" cy="344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a:extLst>
                <a:ext uri="{FF2B5EF4-FFF2-40B4-BE49-F238E27FC236}">
                  <a16:creationId xmlns:a16="http://schemas.microsoft.com/office/drawing/2014/main" id="{9339164E-F9D4-40B8-AB4D-CFD8DC4126E5}"/>
                </a:ext>
              </a:extLst>
            </p:cNvPr>
            <p:cNvSpPr txBox="1"/>
            <p:nvPr/>
          </p:nvSpPr>
          <p:spPr>
            <a:xfrm>
              <a:off x="1287887" y="2020707"/>
              <a:ext cx="333746" cy="400110"/>
            </a:xfrm>
            <a:prstGeom prst="rect">
              <a:avLst/>
            </a:prstGeom>
            <a:noFill/>
          </p:spPr>
          <p:txBody>
            <a:bodyPr wrap="none" rtlCol="0">
              <a:spAutoFit/>
            </a:bodyPr>
            <a:lstStyle/>
            <a:p>
              <a:r>
                <a:rPr lang="en-GB" sz="2000" dirty="0"/>
                <a:t>A</a:t>
              </a:r>
            </a:p>
          </p:txBody>
        </p:sp>
        <p:sp>
          <p:nvSpPr>
            <p:cNvPr id="6" name="TextBox 5">
              <a:extLst>
                <a:ext uri="{FF2B5EF4-FFF2-40B4-BE49-F238E27FC236}">
                  <a16:creationId xmlns:a16="http://schemas.microsoft.com/office/drawing/2014/main" id="{4CA0354C-207B-4DEB-842D-7F4209FD9849}"/>
                </a:ext>
              </a:extLst>
            </p:cNvPr>
            <p:cNvSpPr txBox="1"/>
            <p:nvPr/>
          </p:nvSpPr>
          <p:spPr>
            <a:xfrm>
              <a:off x="3161168" y="2531624"/>
              <a:ext cx="309700" cy="369332"/>
            </a:xfrm>
            <a:prstGeom prst="rect">
              <a:avLst/>
            </a:prstGeom>
            <a:noFill/>
          </p:spPr>
          <p:txBody>
            <a:bodyPr wrap="none" rtlCol="0">
              <a:spAutoFit/>
            </a:bodyPr>
            <a:lstStyle/>
            <a:p>
              <a:r>
                <a:rPr lang="en-GB" dirty="0"/>
                <a:t>B</a:t>
              </a:r>
            </a:p>
          </p:txBody>
        </p:sp>
        <p:sp>
          <p:nvSpPr>
            <p:cNvPr id="7" name="TextBox 6">
              <a:extLst>
                <a:ext uri="{FF2B5EF4-FFF2-40B4-BE49-F238E27FC236}">
                  <a16:creationId xmlns:a16="http://schemas.microsoft.com/office/drawing/2014/main" id="{77031BA8-05CC-45EA-9CC4-FAAD84A5D6B2}"/>
                </a:ext>
              </a:extLst>
            </p:cNvPr>
            <p:cNvSpPr txBox="1"/>
            <p:nvPr/>
          </p:nvSpPr>
          <p:spPr>
            <a:xfrm>
              <a:off x="5004048" y="1711685"/>
              <a:ext cx="308098" cy="369332"/>
            </a:xfrm>
            <a:prstGeom prst="rect">
              <a:avLst/>
            </a:prstGeom>
            <a:noFill/>
          </p:spPr>
          <p:txBody>
            <a:bodyPr wrap="none" rtlCol="0">
              <a:spAutoFit/>
            </a:bodyPr>
            <a:lstStyle/>
            <a:p>
              <a:r>
                <a:rPr lang="en-GB" dirty="0"/>
                <a:t>C</a:t>
              </a:r>
            </a:p>
          </p:txBody>
        </p:sp>
      </p:grpSp>
    </p:spTree>
    <p:extLst>
      <p:ext uri="{BB962C8B-B14F-4D97-AF65-F5344CB8AC3E}">
        <p14:creationId xmlns:p14="http://schemas.microsoft.com/office/powerpoint/2010/main" val="2808856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16632"/>
            <a:ext cx="6192688" cy="1728190"/>
          </a:xfrm>
        </p:spPr>
        <p:txBody>
          <a:bodyPr>
            <a:normAutofit fontScale="90000"/>
          </a:bodyPr>
          <a:lstStyle/>
          <a:p>
            <a:pPr marL="182880" indent="0">
              <a:buNone/>
            </a:pPr>
            <a:r>
              <a:rPr lang="en-GB" sz="3200" b="1" dirty="0">
                <a:solidFill>
                  <a:srgbClr val="0070C0"/>
                </a:solidFill>
                <a:effectLst/>
                <a:latin typeface="Arial" panose="020B0604020202020204" pitchFamily="34" charset="0"/>
                <a:cs typeface="Arial" panose="020B0604020202020204" pitchFamily="34" charset="0"/>
              </a:rPr>
              <a:t>Don’t Lose Your Hearing</a:t>
            </a:r>
            <a:br>
              <a:rPr lang="en-GB" sz="3200" b="1" dirty="0">
                <a:solidFill>
                  <a:srgbClr val="0070C0"/>
                </a:solidFill>
                <a:effectLst/>
                <a:latin typeface="Arial" panose="020B0604020202020204" pitchFamily="34" charset="0"/>
                <a:cs typeface="Arial" panose="020B0604020202020204" pitchFamily="34" charset="0"/>
              </a:rPr>
            </a:br>
            <a:r>
              <a:rPr lang="en-GB" sz="3200" b="1" dirty="0">
                <a:solidFill>
                  <a:srgbClr val="0070C0"/>
                </a:solidFill>
                <a:effectLst/>
                <a:latin typeface="Arial" panose="020B0604020202020204" pitchFamily="34" charset="0"/>
                <a:cs typeface="Arial" panose="020B0604020202020204" pitchFamily="34" charset="0"/>
              </a:rPr>
              <a:t>It’s so Precious</a:t>
            </a:r>
            <a:br>
              <a:rPr lang="en-GB" sz="3200" b="1" dirty="0">
                <a:solidFill>
                  <a:srgbClr val="0070C0"/>
                </a:solidFill>
                <a:effectLst/>
                <a:latin typeface="Arial" panose="020B0604020202020204" pitchFamily="34" charset="0"/>
                <a:cs typeface="Arial" panose="020B0604020202020204" pitchFamily="34" charset="0"/>
              </a:rPr>
            </a:br>
            <a:br>
              <a:rPr lang="en-GB" sz="3200" b="1" dirty="0">
                <a:solidFill>
                  <a:srgbClr val="0070C0"/>
                </a:solidFill>
                <a:effectLst/>
                <a:latin typeface="Arial" panose="020B0604020202020204" pitchFamily="34" charset="0"/>
                <a:cs typeface="Arial" panose="020B0604020202020204" pitchFamily="34" charset="0"/>
              </a:rPr>
            </a:br>
            <a:r>
              <a:rPr lang="en-GB" sz="3200" b="1" dirty="0">
                <a:solidFill>
                  <a:srgbClr val="C00000"/>
                </a:solidFill>
                <a:effectLst/>
                <a:latin typeface="Arial" panose="020B0604020202020204" pitchFamily="34" charset="0"/>
                <a:cs typeface="Arial" panose="020B0604020202020204" pitchFamily="34" charset="0"/>
              </a:rPr>
              <a:t>Summary</a:t>
            </a:r>
            <a:endParaRPr lang="en-GB"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F721C28E-0543-4DCC-9A56-BA9D34261B4B}"/>
              </a:ext>
            </a:extLst>
          </p:cNvPr>
          <p:cNvSpPr>
            <a:spLocks noGrp="1"/>
          </p:cNvSpPr>
          <p:nvPr>
            <p:ph type="sldNum" sz="quarter" idx="12"/>
          </p:nvPr>
        </p:nvSpPr>
        <p:spPr/>
        <p:txBody>
          <a:bodyPr/>
          <a:lstStyle/>
          <a:p>
            <a:fld id="{3DB36CE2-65BA-4721-BB1A-1EDB821F77A6}" type="slidenum">
              <a:rPr lang="en-GB" smtClean="0"/>
              <a:t>33</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0"/>
            <a:ext cx="1944216" cy="1340768"/>
          </a:xfrm>
          <a:prstGeom prst="rect">
            <a:avLst/>
          </a:prstGeom>
        </p:spPr>
      </p:pic>
      <p:sp>
        <p:nvSpPr>
          <p:cNvPr id="3" name="Rectangle 2">
            <a:extLst>
              <a:ext uri="{FF2B5EF4-FFF2-40B4-BE49-F238E27FC236}">
                <a16:creationId xmlns:a16="http://schemas.microsoft.com/office/drawing/2014/main" id="{51CDD11A-DA6C-4BF4-AF3C-73BADBF7FA42}"/>
              </a:ext>
            </a:extLst>
          </p:cNvPr>
          <p:cNvSpPr/>
          <p:nvPr/>
        </p:nvSpPr>
        <p:spPr>
          <a:xfrm>
            <a:off x="611560" y="1988840"/>
            <a:ext cx="8208912" cy="4124206"/>
          </a:xfrm>
          <a:prstGeom prst="rect">
            <a:avLst/>
          </a:prstGeom>
        </p:spPr>
        <p:txBody>
          <a:bodyPr wrap="square">
            <a:spAutoFit/>
          </a:bodyPr>
          <a:lstStyle/>
          <a:p>
            <a:pPr marL="342900" indent="-342900">
              <a:spcAft>
                <a:spcPts val="1200"/>
              </a:spcAft>
              <a:buFont typeface="Arial" panose="020B0604020202020204" pitchFamily="34" charset="0"/>
              <a:buChar char="•"/>
            </a:pPr>
            <a:r>
              <a:rPr lang="en-GB" altLang="en-US" sz="2400" b="1" dirty="0">
                <a:solidFill>
                  <a:srgbClr val="0070C0"/>
                </a:solidFill>
              </a:rPr>
              <a:t>Find out - is there a noise problem at your workplace? </a:t>
            </a:r>
          </a:p>
          <a:p>
            <a:pPr marL="342900" indent="-342900">
              <a:spcAft>
                <a:spcPts val="1200"/>
              </a:spcAft>
              <a:buFont typeface="Arial" panose="020B0604020202020204" pitchFamily="34" charset="0"/>
              <a:buChar char="•"/>
            </a:pPr>
            <a:r>
              <a:rPr lang="en-GB" altLang="en-US" sz="2400" b="1" dirty="0">
                <a:solidFill>
                  <a:srgbClr val="0070C0"/>
                </a:solidFill>
              </a:rPr>
              <a:t>Work with your employer:</a:t>
            </a:r>
          </a:p>
          <a:p>
            <a:pPr>
              <a:spcAft>
                <a:spcPts val="1200"/>
              </a:spcAft>
            </a:pPr>
            <a:r>
              <a:rPr lang="en-GB" altLang="en-US" sz="2400" b="1" dirty="0">
                <a:solidFill>
                  <a:srgbClr val="0070C0"/>
                </a:solidFill>
              </a:rPr>
              <a:t>	- To control noise at source</a:t>
            </a:r>
          </a:p>
          <a:p>
            <a:pPr>
              <a:spcAft>
                <a:spcPts val="1200"/>
              </a:spcAft>
            </a:pPr>
            <a:r>
              <a:rPr lang="en-GB" altLang="en-US" sz="2400" b="1" dirty="0">
                <a:solidFill>
                  <a:srgbClr val="0070C0"/>
                </a:solidFill>
              </a:rPr>
              <a:t>	- Buy quiet machinery and power tools</a:t>
            </a:r>
          </a:p>
          <a:p>
            <a:pPr>
              <a:spcAft>
                <a:spcPts val="1200"/>
              </a:spcAft>
            </a:pPr>
            <a:r>
              <a:rPr lang="en-GB" altLang="en-US" sz="2400" b="1" dirty="0">
                <a:solidFill>
                  <a:srgbClr val="0070C0"/>
                </a:solidFill>
              </a:rPr>
              <a:t>	- Select suitable and adequate hearing protectors</a:t>
            </a:r>
          </a:p>
          <a:p>
            <a:pPr marL="342900" indent="-342900">
              <a:spcAft>
                <a:spcPts val="1200"/>
              </a:spcAft>
              <a:buFont typeface="Arial" panose="020B0604020202020204" pitchFamily="34" charset="0"/>
              <a:buChar char="•"/>
            </a:pPr>
            <a:r>
              <a:rPr lang="en-GB" altLang="en-US" sz="2400" b="1" dirty="0">
                <a:solidFill>
                  <a:srgbClr val="0070C0"/>
                </a:solidFill>
              </a:rPr>
              <a:t>Use machinery/tools correctly</a:t>
            </a:r>
          </a:p>
          <a:p>
            <a:pPr marL="342900" indent="-342900">
              <a:spcAft>
                <a:spcPts val="1200"/>
              </a:spcAft>
              <a:buFont typeface="Arial" panose="020B0604020202020204" pitchFamily="34" charset="0"/>
              <a:buChar char="•"/>
            </a:pPr>
            <a:r>
              <a:rPr lang="en-GB" altLang="en-US" sz="2400" b="1" dirty="0">
                <a:solidFill>
                  <a:srgbClr val="0070C0"/>
                </a:solidFill>
              </a:rPr>
              <a:t>Check and maintain machinery/tools regularly</a:t>
            </a:r>
          </a:p>
          <a:p>
            <a:pPr marL="342900" indent="-342900">
              <a:spcAft>
                <a:spcPts val="1200"/>
              </a:spcAft>
              <a:buFont typeface="Arial" panose="020B0604020202020204" pitchFamily="34" charset="0"/>
              <a:buChar char="•"/>
            </a:pPr>
            <a:r>
              <a:rPr lang="en-GB" altLang="en-US" sz="2400" b="1" dirty="0">
                <a:solidFill>
                  <a:srgbClr val="0070C0"/>
                </a:solidFill>
              </a:rPr>
              <a:t>Use Hearing protectors correctly, including in areas marked </a:t>
            </a:r>
          </a:p>
        </p:txBody>
      </p:sp>
    </p:spTree>
    <p:extLst>
      <p:ext uri="{BB962C8B-B14F-4D97-AF65-F5344CB8AC3E}">
        <p14:creationId xmlns:p14="http://schemas.microsoft.com/office/powerpoint/2010/main" val="3828147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65357"/>
            <a:ext cx="6783665" cy="975411"/>
          </a:xfrm>
        </p:spPr>
        <p:txBody>
          <a:bodyPr>
            <a:normAutofit/>
          </a:bodyPr>
          <a:lstStyle/>
          <a:p>
            <a:pPr marL="182880"/>
            <a:r>
              <a:rPr lang="en-GB" sz="3200" b="1" dirty="0">
                <a:ln w="0"/>
                <a:solidFill>
                  <a:srgbClr val="0070C0"/>
                </a:solidFill>
                <a:latin typeface="Arial" panose="020B0604020202020204" pitchFamily="34" charset="0"/>
                <a:cs typeface="Arial" panose="020B0604020202020204" pitchFamily="34" charset="0"/>
              </a:rPr>
              <a:t>Preventing </a:t>
            </a:r>
            <a:br>
              <a:rPr lang="en-GB" sz="3200" b="1" dirty="0">
                <a:ln w="0"/>
                <a:solidFill>
                  <a:srgbClr val="0070C0"/>
                </a:solidFill>
                <a:latin typeface="Arial" panose="020B0604020202020204" pitchFamily="34" charset="0"/>
                <a:cs typeface="Arial" panose="020B0604020202020204" pitchFamily="34" charset="0"/>
              </a:rPr>
            </a:br>
            <a:r>
              <a:rPr lang="en-GB" sz="3200" b="1" dirty="0">
                <a:ln w="0"/>
                <a:solidFill>
                  <a:srgbClr val="0070C0"/>
                </a:solidFill>
                <a:latin typeface="Arial" panose="020B0604020202020204" pitchFamily="34" charset="0"/>
                <a:cs typeface="Arial" panose="020B0604020202020204" pitchFamily="34" charset="0"/>
              </a:rPr>
              <a:t>Noise Induced Healing Loss</a:t>
            </a:r>
          </a:p>
        </p:txBody>
      </p:sp>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34</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72220"/>
            <a:ext cx="1504683" cy="1080120"/>
          </a:xfrm>
          <a:prstGeom prst="rect">
            <a:avLst/>
          </a:prstGeom>
        </p:spPr>
      </p:pic>
      <p:sp>
        <p:nvSpPr>
          <p:cNvPr id="10" name="Rectangle 9">
            <a:extLst>
              <a:ext uri="{FF2B5EF4-FFF2-40B4-BE49-F238E27FC236}">
                <a16:creationId xmlns:a16="http://schemas.microsoft.com/office/drawing/2014/main" id="{41E5BFB3-DB38-4E04-A810-39D5917EA938}"/>
              </a:ext>
            </a:extLst>
          </p:cNvPr>
          <p:cNvSpPr/>
          <p:nvPr/>
        </p:nvSpPr>
        <p:spPr>
          <a:xfrm>
            <a:off x="683568" y="1633839"/>
            <a:ext cx="7776864" cy="3785652"/>
          </a:xfrm>
          <a:prstGeom prst="rect">
            <a:avLst/>
          </a:prstGeom>
        </p:spPr>
        <p:txBody>
          <a:bodyPr wrap="square">
            <a:spAutoFit/>
          </a:bodyPr>
          <a:lstStyle/>
          <a:p>
            <a:pPr algn="ctr"/>
            <a:r>
              <a:rPr lang="en-GB" altLang="en-US" sz="2400" b="1" dirty="0">
                <a:solidFill>
                  <a:srgbClr val="C00000"/>
                </a:solidFill>
                <a:latin typeface="Arial" panose="020B0604020202020204" pitchFamily="34" charset="0"/>
                <a:cs typeface="Arial" panose="020B0604020202020204" pitchFamily="34" charset="0"/>
              </a:rPr>
              <a:t>Questions</a:t>
            </a:r>
          </a:p>
          <a:p>
            <a:pPr algn="ctr"/>
            <a:r>
              <a:rPr lang="en-GB" altLang="en-US" sz="2400" b="1" dirty="0">
                <a:solidFill>
                  <a:srgbClr val="C00000"/>
                </a:solidFill>
                <a:latin typeface="Arial" panose="020B0604020202020204" pitchFamily="34" charset="0"/>
                <a:cs typeface="Arial" panose="020B0604020202020204" pitchFamily="34" charset="0"/>
              </a:rPr>
              <a:t>For the questions in the next few slides, select either</a:t>
            </a:r>
          </a:p>
          <a:p>
            <a:pPr algn="ctr"/>
            <a:r>
              <a:rPr lang="en-GB" altLang="en-US" sz="2400" b="1" dirty="0">
                <a:solidFill>
                  <a:srgbClr val="C00000"/>
                </a:solidFill>
                <a:latin typeface="Arial" panose="020B0604020202020204" pitchFamily="34" charset="0"/>
                <a:cs typeface="Arial" panose="020B0604020202020204" pitchFamily="34" charset="0"/>
              </a:rPr>
              <a:t>TRUE or FALSE answer. </a:t>
            </a:r>
          </a:p>
          <a:p>
            <a:pPr algn="ctr"/>
            <a:endParaRPr lang="en-GB" altLang="en-US" sz="2400" b="1" dirty="0">
              <a:solidFill>
                <a:srgbClr val="C00000"/>
              </a:solidFill>
              <a:latin typeface="Arial" panose="020B0604020202020204" pitchFamily="34" charset="0"/>
              <a:cs typeface="Arial" panose="020B0604020202020204" pitchFamily="34" charset="0"/>
            </a:endParaRPr>
          </a:p>
          <a:p>
            <a:r>
              <a:rPr lang="en-GB" altLang="en-US" sz="2400" b="1" dirty="0">
                <a:solidFill>
                  <a:srgbClr val="C00000"/>
                </a:solidFill>
                <a:latin typeface="Arial" panose="020B0604020202020204" pitchFamily="34" charset="0"/>
                <a:cs typeface="Arial" panose="020B0604020202020204" pitchFamily="34" charset="0"/>
              </a:rPr>
              <a:t>Please remember, if a question is answered incorrectly, you will be taken to the slide where correct answer is explained. After reading the correct answer, return to the question and tick the correct answer and move on to the next question.        </a:t>
            </a:r>
          </a:p>
        </p:txBody>
      </p:sp>
      <p:grpSp>
        <p:nvGrpSpPr>
          <p:cNvPr id="16" name="Group 15">
            <a:extLst>
              <a:ext uri="{FF2B5EF4-FFF2-40B4-BE49-F238E27FC236}">
                <a16:creationId xmlns:a16="http://schemas.microsoft.com/office/drawing/2014/main" id="{192583EC-2DFF-48DD-891A-0EC15ED2E991}"/>
              </a:ext>
            </a:extLst>
          </p:cNvPr>
          <p:cNvGrpSpPr/>
          <p:nvPr/>
        </p:nvGrpSpPr>
        <p:grpSpPr>
          <a:xfrm>
            <a:off x="3295885" y="6298455"/>
            <a:ext cx="2249019" cy="533400"/>
            <a:chOff x="3295885" y="6298455"/>
            <a:chExt cx="2249019" cy="533400"/>
          </a:xfrm>
        </p:grpSpPr>
        <p:sp>
          <p:nvSpPr>
            <p:cNvPr id="17" name="AutoShape 5">
              <a:hlinkClick r:id="" action="ppaction://hlinkshowjump?jump=previousslide" highlightClick="1"/>
              <a:extLst>
                <a:ext uri="{FF2B5EF4-FFF2-40B4-BE49-F238E27FC236}">
                  <a16:creationId xmlns:a16="http://schemas.microsoft.com/office/drawing/2014/main" id="{00146D6C-E54D-4CED-B528-5544E6EC43E6}"/>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8" name="AutoShape 6">
              <a:hlinkClick r:id="" action="ppaction://hlinkshowjump?jump=nextslide" highlightClick="1"/>
              <a:extLst>
                <a:ext uri="{FF2B5EF4-FFF2-40B4-BE49-F238E27FC236}">
                  <a16:creationId xmlns:a16="http://schemas.microsoft.com/office/drawing/2014/main" id="{39737391-B5C3-49AB-A32D-F01634C73707}"/>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4051331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Q1 – Noise at work</a:t>
            </a:r>
          </a:p>
        </p:txBody>
      </p:sp>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35</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814989"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1. At your work area, you need to shout to talk to a workmate, who is 2 metres away from you. It is an indicator that </a:t>
            </a:r>
            <a:r>
              <a:rPr lang="en-GB" sz="1000" b="1" dirty="0">
                <a:latin typeface="Arial" panose="020B0604020202020204" pitchFamily="34" charset="0"/>
                <a:cs typeface="Arial" panose="020B0604020202020204" pitchFamily="34" charset="0"/>
              </a:rPr>
              <a:t>there is a noise exposure problem. </a:t>
            </a: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596888" y="1083514"/>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 action="ppaction://hlinkshowjump?jump=nextslide"/>
                </a:rPr>
                <a:t>True</a:t>
              </a:r>
              <a:endParaRPr lang="en-GB" sz="1200" u="sng" dirty="0"/>
            </a:p>
          </p:txBody>
        </p:sp>
        <p:sp>
          <p:nvSpPr>
            <p:cNvPr id="8" name="TextBox 7">
              <a:hlinkClick r:id="rId4" action="ppaction://hlinksldjump"/>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t>False</a:t>
              </a:r>
            </a:p>
          </p:txBody>
        </p:sp>
      </p:grpSp>
    </p:spTree>
    <p:extLst>
      <p:ext uri="{BB962C8B-B14F-4D97-AF65-F5344CB8AC3E}">
        <p14:creationId xmlns:p14="http://schemas.microsoft.com/office/powerpoint/2010/main" val="1980079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Q2 – Noise at work</a:t>
            </a:r>
          </a:p>
        </p:txBody>
      </p:sp>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36</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814989" cy="861774"/>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a:t>
            </a:r>
            <a:r>
              <a:rPr lang="en-GB" sz="1000" b="1" dirty="0">
                <a:latin typeface="Arial" panose="020B0604020202020204" pitchFamily="34" charset="0"/>
                <a:cs typeface="Arial" panose="020B0604020202020204" pitchFamily="34" charset="0"/>
              </a:rPr>
              <a:t>Can it be a sign of exposure to excessive noise at work?</a:t>
            </a: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614498" y="1510361"/>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 action="ppaction://hlinkshowjump?jump=nextslide"/>
                </a:rPr>
                <a:t>True</a:t>
              </a:r>
              <a:endParaRPr lang="en-GB" sz="1200" u="sng" dirty="0"/>
            </a:p>
          </p:txBody>
        </p:sp>
        <p:sp>
          <p:nvSpPr>
            <p:cNvPr id="8" name="TextBox 7">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rId4" action="ppaction://hlinksldjump"/>
                </a:rPr>
                <a:t>False</a:t>
              </a:r>
              <a:endParaRPr lang="en-GB" sz="1200" u="sng" dirty="0"/>
            </a:p>
          </p:txBody>
        </p:sp>
      </p:grpSp>
    </p:spTree>
    <p:extLst>
      <p:ext uri="{BB962C8B-B14F-4D97-AF65-F5344CB8AC3E}">
        <p14:creationId xmlns:p14="http://schemas.microsoft.com/office/powerpoint/2010/main" val="638112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Q3 – Noise at work</a:t>
            </a:r>
          </a:p>
        </p:txBody>
      </p:sp>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37</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814989" cy="1323439"/>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Can it be a sign of exposure to excessive noise at work?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Exposure to high levels of noise at work </a:t>
            </a:r>
            <a:r>
              <a:rPr lang="en-GB" sz="1000" b="1" dirty="0">
                <a:latin typeface="Arial" panose="020B0604020202020204" pitchFamily="34" charset="0"/>
                <a:cs typeface="Arial" panose="020B0604020202020204" pitchFamily="34" charset="0"/>
              </a:rPr>
              <a:t>can damage or destroy tiny nerve ending in your ears.</a:t>
            </a: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631121" y="1945288"/>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 action="ppaction://hlinkshowjump?jump=nextslide"/>
                </a:rPr>
                <a:t>True</a:t>
              </a:r>
              <a:endParaRPr lang="en-GB" sz="1200" u="sng" dirty="0"/>
            </a:p>
          </p:txBody>
        </p:sp>
        <p:sp>
          <p:nvSpPr>
            <p:cNvPr id="8" name="TextBox 7">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rId4" action="ppaction://hlinksldjump"/>
                </a:rPr>
                <a:t>False</a:t>
              </a:r>
              <a:endParaRPr lang="en-GB" sz="1200" u="sng" dirty="0"/>
            </a:p>
          </p:txBody>
        </p:sp>
      </p:grpSp>
    </p:spTree>
    <p:extLst>
      <p:ext uri="{BB962C8B-B14F-4D97-AF65-F5344CB8AC3E}">
        <p14:creationId xmlns:p14="http://schemas.microsoft.com/office/powerpoint/2010/main" val="2870672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Q4 – Noise at work</a:t>
            </a:r>
          </a:p>
        </p:txBody>
      </p:sp>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38</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901466" cy="1477328"/>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Can it be a sign of exposure to excessive noise at work?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Exposure to high levels of noise can damage or destroy tiny nerve ending in your ears.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Noise induced hearing loss, resulting from </a:t>
            </a:r>
            <a:r>
              <a:rPr lang="en-GB" sz="1000" b="1" dirty="0">
                <a:latin typeface="Arial" panose="020B0604020202020204" pitchFamily="34" charset="0"/>
                <a:cs typeface="Arial" panose="020B0604020202020204" pitchFamily="34" charset="0"/>
              </a:rPr>
              <a:t>damage to nerve endings in ears, is not permanent.</a:t>
            </a: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626127" y="2240213"/>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rId4" action="ppaction://hlinksldjump"/>
                </a:rPr>
                <a:t>True</a:t>
              </a:r>
              <a:endParaRPr lang="en-GB" sz="1200" u="sng" dirty="0"/>
            </a:p>
          </p:txBody>
        </p:sp>
        <p:sp>
          <p:nvSpPr>
            <p:cNvPr id="8" name="TextBox 7">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 action="ppaction://hlinkshowjump?jump=nextslide"/>
                </a:rPr>
                <a:t>False</a:t>
              </a:r>
              <a:endParaRPr lang="en-GB" sz="1200" u="sng" dirty="0"/>
            </a:p>
          </p:txBody>
        </p:sp>
      </p:grpSp>
    </p:spTree>
    <p:extLst>
      <p:ext uri="{BB962C8B-B14F-4D97-AF65-F5344CB8AC3E}">
        <p14:creationId xmlns:p14="http://schemas.microsoft.com/office/powerpoint/2010/main" val="2430356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Q5 – Noise at work</a:t>
            </a:r>
          </a:p>
        </p:txBody>
      </p:sp>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39</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814989" cy="1938992"/>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Can it be a sign of exposure to excessive noise at work?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Exposure to high levels of noise can damage or destroy tiny nerve ending in your ears.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Noise induced hearing loss (NIHL), resulting from damage to nerve endings in ears, is not permanent.</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Regular exposure to noise from high impact nail guns </a:t>
            </a:r>
            <a:r>
              <a:rPr lang="en-GB" sz="1000" b="1" dirty="0">
                <a:latin typeface="Arial" panose="020B0604020202020204" pitchFamily="34" charset="0"/>
                <a:cs typeface="Arial" panose="020B0604020202020204" pitchFamily="34" charset="0"/>
              </a:rPr>
              <a:t>can be a source for NIHL.  </a:t>
            </a: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561925" y="2714729"/>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 action="ppaction://hlinkshowjump?jump=nextslide"/>
                </a:rPr>
                <a:t>True</a:t>
              </a:r>
              <a:endParaRPr lang="en-GB" sz="1200" u="sng" dirty="0"/>
            </a:p>
          </p:txBody>
        </p:sp>
        <p:sp>
          <p:nvSpPr>
            <p:cNvPr id="8" name="TextBox 7">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rId4" action="ppaction://hlinksldjump"/>
                </a:rPr>
                <a:t>False</a:t>
              </a:r>
              <a:endParaRPr lang="en-GB" sz="1200" u="sng" dirty="0"/>
            </a:p>
          </p:txBody>
        </p:sp>
      </p:grpSp>
    </p:spTree>
    <p:extLst>
      <p:ext uri="{BB962C8B-B14F-4D97-AF65-F5344CB8AC3E}">
        <p14:creationId xmlns:p14="http://schemas.microsoft.com/office/powerpoint/2010/main" val="198338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188640"/>
            <a:ext cx="4166576" cy="936104"/>
          </a:xfrm>
        </p:spPr>
        <p:txBody>
          <a:bodyPr>
            <a:noAutofit/>
          </a:bodyPr>
          <a:lstStyle/>
          <a:p>
            <a:pPr>
              <a:defRPr/>
            </a:pPr>
            <a:r>
              <a:rPr lang="en-GB" sz="3200" b="1" dirty="0">
                <a:solidFill>
                  <a:srgbClr val="0070C0"/>
                </a:solidFill>
                <a:latin typeface="Arial" panose="020B0604020202020204" pitchFamily="34" charset="0"/>
                <a:cs typeface="Arial" panose="020B0604020202020204" pitchFamily="34" charset="0"/>
              </a:rPr>
              <a:t>Lose Your Hearing</a:t>
            </a:r>
            <a:br>
              <a:rPr lang="en-GB" sz="2800" b="1" dirty="0">
                <a:solidFill>
                  <a:srgbClr val="00B0F0"/>
                </a:solidFill>
                <a:latin typeface="Arial" panose="020B0604020202020204" pitchFamily="34" charset="0"/>
                <a:cs typeface="Arial" panose="020B0604020202020204" pitchFamily="34" charset="0"/>
              </a:rPr>
            </a:br>
            <a:endParaRPr lang="en-GB"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41EB1DE-E9C8-45BA-BD12-3AC99B6CA040}"/>
              </a:ext>
            </a:extLst>
          </p:cNvPr>
          <p:cNvSpPr>
            <a:spLocks noGrp="1"/>
          </p:cNvSpPr>
          <p:nvPr>
            <p:ph type="sldNum" sz="quarter" idx="12"/>
          </p:nvPr>
        </p:nvSpPr>
        <p:spPr/>
        <p:txBody>
          <a:bodyPr/>
          <a:lstStyle/>
          <a:p>
            <a:fld id="{3DB36CE2-65BA-4721-BB1A-1EDB821F77A6}" type="slidenum">
              <a:rPr lang="en-GB" smtClean="0"/>
              <a:t>4</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2308492" y="5484716"/>
            <a:ext cx="3554482" cy="276999"/>
          </a:xfrm>
          <a:prstGeom prst="rect">
            <a:avLst/>
          </a:prstGeom>
          <a:noFill/>
        </p:spPr>
        <p:txBody>
          <a:bodyPr wrap="square" rtlCol="0">
            <a:spAutoFit/>
          </a:bodyPr>
          <a:lstStyle/>
          <a:p>
            <a:r>
              <a:rPr lang="en-GB" altLang="en-US" sz="1200" i="1" dirty="0">
                <a:solidFill>
                  <a:srgbClr val="C00000"/>
                </a:solidFill>
                <a:hlinkClick r:id="rId4"/>
              </a:rPr>
              <a:t>https://www.youtube.com/watch?v=2F1a9WPdETk</a:t>
            </a:r>
            <a:endParaRPr lang="en-GB" sz="1200" b="1" dirty="0">
              <a:solidFill>
                <a:srgbClr val="C00000"/>
              </a:solidFill>
              <a:latin typeface="Arial" panose="020B0604020202020204" pitchFamily="34" charset="0"/>
              <a:cs typeface="Arial" panose="020B0604020202020204" pitchFamily="34" charset="0"/>
            </a:endParaRPr>
          </a:p>
        </p:txBody>
      </p:sp>
      <p:pic>
        <p:nvPicPr>
          <p:cNvPr id="5" name="Picture 4" descr="Chart&#10;&#10;Description automatically generated">
            <a:extLst>
              <a:ext uri="{FF2B5EF4-FFF2-40B4-BE49-F238E27FC236}">
                <a16:creationId xmlns:a16="http://schemas.microsoft.com/office/drawing/2014/main" id="{26AF21DA-4742-444C-80D3-22B25417B2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1556792"/>
            <a:ext cx="5616623" cy="3927924"/>
          </a:xfrm>
          <a:prstGeom prst="rect">
            <a:avLst/>
          </a:prstGeom>
        </p:spPr>
      </p:pic>
    </p:spTree>
    <p:extLst>
      <p:ext uri="{BB962C8B-B14F-4D97-AF65-F5344CB8AC3E}">
        <p14:creationId xmlns:p14="http://schemas.microsoft.com/office/powerpoint/2010/main" val="983777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Q6 – Noise at work</a:t>
            </a:r>
          </a:p>
        </p:txBody>
      </p:sp>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40</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814989" cy="2708434"/>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Can it be a sign of exposure to excessive noise at work?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Exposure to high levels of noise can damage or destroy tiny nerve ending in your ears.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Noise induced hearing loss (NIHL), resulting from damage to nerve endings in ears, is not permanent.</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Regular exposure to noise from high impact nail guns can be a source for NIHL.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A self-employed subcontractor is doing high level noise (85 to 90dB) creating work activities in an area of the factory (not owned by her) where other workers are present. As a self-employed and as a subcontractor, </a:t>
            </a:r>
            <a:r>
              <a:rPr lang="en-GB" sz="1000" b="1" dirty="0">
                <a:latin typeface="Arial" panose="020B0604020202020204" pitchFamily="34" charset="0"/>
                <a:cs typeface="Arial" panose="020B0604020202020204" pitchFamily="34" charset="0"/>
              </a:rPr>
              <a:t>she does not have to implement noise control measures or cooperate with the factory employer.</a:t>
            </a: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372200" y="3308882"/>
            <a:ext cx="1269870" cy="276999"/>
            <a:chOff x="6596888" y="1083514"/>
            <a:chExt cx="1269870" cy="276999"/>
          </a:xfrm>
        </p:grpSpPr>
        <p:sp>
          <p:nvSpPr>
            <p:cNvPr id="6" name="TextBox 5">
              <a:hlinkClick r:id="rId4" action="ppaction://hlinksldjump"/>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t>True</a:t>
              </a:r>
            </a:p>
          </p:txBody>
        </p:sp>
        <p:sp>
          <p:nvSpPr>
            <p:cNvPr id="8" name="TextBox 7">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 action="ppaction://hlinkshowjump?jump=nextslide"/>
                </a:rPr>
                <a:t>False</a:t>
              </a:r>
              <a:endParaRPr lang="en-GB" sz="1200" u="sng" dirty="0"/>
            </a:p>
          </p:txBody>
        </p:sp>
      </p:grpSp>
    </p:spTree>
    <p:extLst>
      <p:ext uri="{BB962C8B-B14F-4D97-AF65-F5344CB8AC3E}">
        <p14:creationId xmlns:p14="http://schemas.microsoft.com/office/powerpoint/2010/main" val="1742876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Q7 – Noise at work</a:t>
            </a:r>
          </a:p>
        </p:txBody>
      </p:sp>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41</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886997" cy="3016210"/>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Can it be a sign of exposure to excessive noise at work?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Exposure to high levels of noise can damage or destroy tiny nerve ending in your ears.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Noise induced hearing loss (NIHL), resulting from damage to nerve endings in ears, is not permanent.</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Regular exposure to noise from high impact nail guns can be a source for NIHL.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A self-employed subcontractor is doing high level noise (85 to 90dB) creating work activities in an area of the factory (not owned by her) where other workers are present. As a self-employed and as a subcontractor, she does not have to comply with the Control of Noise at Work Regulations.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Employers, undertaking noisy activities that could cause NIHL to their workers, have </a:t>
            </a:r>
            <a:r>
              <a:rPr lang="en-GB" sz="1000" b="1" dirty="0">
                <a:latin typeface="Arial" panose="020B0604020202020204" pitchFamily="34" charset="0"/>
                <a:cs typeface="Arial" panose="020B0604020202020204" pitchFamily="34" charset="0"/>
              </a:rPr>
              <a:t>no specified actions under law </a:t>
            </a:r>
            <a:r>
              <a:rPr lang="en-GB" sz="1000" dirty="0">
                <a:latin typeface="Arial" panose="020B0604020202020204" pitchFamily="34" charset="0"/>
                <a:cs typeface="Arial" panose="020B0604020202020204" pitchFamily="34" charset="0"/>
              </a:rPr>
              <a:t>to protect the hearing of their employees working just 2-days a week. </a:t>
            </a: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434276" y="3789040"/>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rId4" action="ppaction://hlinksldjump"/>
                </a:rPr>
                <a:t>True</a:t>
              </a:r>
              <a:endParaRPr lang="en-GB" sz="1200" u="sng" dirty="0"/>
            </a:p>
          </p:txBody>
        </p:sp>
        <p:sp>
          <p:nvSpPr>
            <p:cNvPr id="8" name="TextBox 7">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 action="ppaction://hlinkshowjump?jump=nextslide"/>
                </a:rPr>
                <a:t>False</a:t>
              </a:r>
              <a:endParaRPr lang="en-GB" sz="1200" u="sng" dirty="0"/>
            </a:p>
          </p:txBody>
        </p:sp>
      </p:grpSp>
    </p:spTree>
    <p:extLst>
      <p:ext uri="{BB962C8B-B14F-4D97-AF65-F5344CB8AC3E}">
        <p14:creationId xmlns:p14="http://schemas.microsoft.com/office/powerpoint/2010/main" val="3556200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Q8 – Noise at work</a:t>
            </a:r>
          </a:p>
        </p:txBody>
      </p:sp>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42</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814989" cy="3939540"/>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Can it be a sign of exposure to excessive noise at work?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Exposure to high levels of noise can damage or destroy tiny nerve ending in your ears.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Noise induced hearing loss (NIHL), resulting from damage to nerve endings in ears, is not permanent.</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Regular exposure to noise from high impact nail guns can be a source for NIHL.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A self-employed subcontractor is doing high level noise (85 to 90dB) creating work activities in an area of the factory (not owned by her) where other workers are present. As a self-employed and as a subcontractor, she does not have to comply with the Control of Noise at Work Regulations.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Employers, undertaking noisy activities that could cause NIHL to their workers, have no specified actions under law to protect the hearing of their employees working just 2-days a week.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This sign means that in designated areas</a:t>
            </a:r>
            <a:r>
              <a:rPr lang="en-GB" sz="1000" b="1" dirty="0">
                <a:latin typeface="Arial" panose="020B0604020202020204" pitchFamily="34" charset="0"/>
                <a:cs typeface="Arial" panose="020B0604020202020204" pitchFamily="34" charset="0"/>
              </a:rPr>
              <a:t>, it is obligatory to correctly wear </a:t>
            </a:r>
            <a:r>
              <a:rPr lang="en-GB" sz="1000" dirty="0">
                <a:latin typeface="Arial" panose="020B0604020202020204" pitchFamily="34" charset="0"/>
                <a:cs typeface="Arial" panose="020B0604020202020204" pitchFamily="34" charset="0"/>
              </a:rPr>
              <a:t>suitable and adequate hearing protectors – earmuffs or ear plugs.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endParaRPr lang="en-GB" sz="10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421341" y="4416245"/>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 action="ppaction://hlinkshowjump?jump=nextslide"/>
                </a:rPr>
                <a:t>True</a:t>
              </a:r>
              <a:endParaRPr lang="en-GB" sz="1200" u="sng" dirty="0"/>
            </a:p>
          </p:txBody>
        </p:sp>
        <p:sp>
          <p:nvSpPr>
            <p:cNvPr id="8" name="TextBox 7">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rId4" action="ppaction://hlinksldjump"/>
                </a:rPr>
                <a:t>False</a:t>
              </a:r>
              <a:endParaRPr lang="en-GB" sz="1200" u="sng" dirty="0"/>
            </a:p>
          </p:txBody>
        </p:sp>
      </p:grpSp>
      <p:pic>
        <p:nvPicPr>
          <p:cNvPr id="11" name="Picture 10" descr="Icon&#10;&#10;Description automatically generated">
            <a:extLst>
              <a:ext uri="{FF2B5EF4-FFF2-40B4-BE49-F238E27FC236}">
                <a16:creationId xmlns:a16="http://schemas.microsoft.com/office/drawing/2014/main" id="{74E1BFC7-26FF-4D5A-9072-FFC8506E59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2940" y="4416245"/>
            <a:ext cx="659060" cy="584581"/>
          </a:xfrm>
          <a:prstGeom prst="rect">
            <a:avLst/>
          </a:prstGeom>
        </p:spPr>
      </p:pic>
    </p:spTree>
    <p:extLst>
      <p:ext uri="{BB962C8B-B14F-4D97-AF65-F5344CB8AC3E}">
        <p14:creationId xmlns:p14="http://schemas.microsoft.com/office/powerpoint/2010/main" val="2480649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Q9 – Noise at work</a:t>
            </a:r>
          </a:p>
        </p:txBody>
      </p:sp>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43</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814989" cy="4555093"/>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Can it be a sign of exposure to excessive noise at work?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Exposure to high levels of noise can damage or destroy tiny nerve ending in your ears.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Noise induced hearing loss (NIHL), resulting from damage to nerve endings in ears, is not permanent.</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Regular exposure to noise from high impact nail guns can be a source for NIHL.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A self-employed subcontractor is doing high level noise (85 to 90dB) creating work activities in an area of the factory (not owned by her) where other workers are present. As a self-employed and as a subcontractor, she does not have to comply with the Control of Noise at Work Regulations.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Employers, undertaking noisy activities that could cause NIHL to their workers, have no specified actions under law to protect the hearing of their employees working just 2-days a week.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This sign means that in designated areas, it is obligatory to correctly wear suitable and adequate hearing protectors – earmuffs or ear plugs.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Employees </a:t>
            </a:r>
            <a:r>
              <a:rPr lang="en-GB" sz="1000" b="1" dirty="0">
                <a:latin typeface="Arial" panose="020B0604020202020204" pitchFamily="34" charset="0"/>
                <a:cs typeface="Arial" panose="020B0604020202020204" pitchFamily="34" charset="0"/>
              </a:rPr>
              <a:t>have to wear hearing protectors correctly </a:t>
            </a:r>
            <a:r>
              <a:rPr lang="en-GB" sz="1000" dirty="0">
                <a:latin typeface="Arial" panose="020B0604020202020204" pitchFamily="34" charset="0"/>
                <a:cs typeface="Arial" panose="020B0604020202020204" pitchFamily="34" charset="0"/>
              </a:rPr>
              <a:t>and as shown and instructed by their employers.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endParaRPr lang="en-GB" sz="10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561925" y="4941168"/>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 action="ppaction://hlinkshowjump?jump=nextslide"/>
                </a:rPr>
                <a:t>True</a:t>
              </a:r>
              <a:endParaRPr lang="en-GB" sz="1200" u="sng" dirty="0"/>
            </a:p>
          </p:txBody>
        </p:sp>
        <p:sp>
          <p:nvSpPr>
            <p:cNvPr id="8" name="TextBox 7">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rId4" action="ppaction://hlinksldjump"/>
                </a:rPr>
                <a:t>False</a:t>
              </a:r>
              <a:endParaRPr lang="en-GB" sz="1200" u="sng" dirty="0"/>
            </a:p>
          </p:txBody>
        </p:sp>
      </p:grpSp>
      <p:pic>
        <p:nvPicPr>
          <p:cNvPr id="11" name="Picture 10" descr="Icon&#10;&#10;Description automatically generated">
            <a:extLst>
              <a:ext uri="{FF2B5EF4-FFF2-40B4-BE49-F238E27FC236}">
                <a16:creationId xmlns:a16="http://schemas.microsoft.com/office/drawing/2014/main" id="{74E1BFC7-26FF-4D5A-9072-FFC8506E59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2940" y="4416245"/>
            <a:ext cx="515044" cy="452915"/>
          </a:xfrm>
          <a:prstGeom prst="rect">
            <a:avLst/>
          </a:prstGeom>
        </p:spPr>
      </p:pic>
    </p:spTree>
    <p:extLst>
      <p:ext uri="{BB962C8B-B14F-4D97-AF65-F5344CB8AC3E}">
        <p14:creationId xmlns:p14="http://schemas.microsoft.com/office/powerpoint/2010/main" val="1634868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Q10 – Noise at work</a:t>
            </a:r>
          </a:p>
        </p:txBody>
      </p:sp>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44</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5" name="TextBox 4">
            <a:extLst>
              <a:ext uri="{FF2B5EF4-FFF2-40B4-BE49-F238E27FC236}">
                <a16:creationId xmlns:a16="http://schemas.microsoft.com/office/drawing/2014/main" id="{81C4989B-179D-4654-9C1B-FBD609C030CC}"/>
              </a:ext>
            </a:extLst>
          </p:cNvPr>
          <p:cNvSpPr txBox="1"/>
          <p:nvPr/>
        </p:nvSpPr>
        <p:spPr>
          <a:xfrm>
            <a:off x="487228" y="1035195"/>
            <a:ext cx="5814989" cy="4862870"/>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Can it be a sign of exposure to excessive noise at work?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Exposure to high levels of noise can damage or destroy tiny nerve ending in your ears.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Noise induced hearing loss (NIHL), resulting from damage to nerve endings in ears, is not permanent.</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Regular exposure to noise from high impact nail guns can be a source for NIHL.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A self-employed subcontractor is doing high level noise (85 to 90dB) creating work activities in an area of the factory (not owned by her) where other workers are present. As a self-employed and as a subcontractor, she does not have to comply with the Control of Noise at Work Regulations.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Employers, undertaking noisy activities that could cause NIHL to their workers, have no specified actions under law to protect the hearing of their employees working just 2-days a week.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This sign means that in designated areas, it is obligatory to correctly wear suitable and adequate hearing protectors – earmuffs or ear plugs.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Employees have to wear hearing protectors correctly and as shown and instructed by their employers.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Inserting earplugs just at the entrance of the ear canal and </a:t>
            </a:r>
            <a:r>
              <a:rPr lang="en-GB" sz="1000" b="1" dirty="0">
                <a:latin typeface="Arial" panose="020B0604020202020204" pitchFamily="34" charset="0"/>
                <a:cs typeface="Arial" panose="020B0604020202020204" pitchFamily="34" charset="0"/>
              </a:rPr>
              <a:t>not fully-in is okay </a:t>
            </a:r>
            <a:r>
              <a:rPr lang="en-GB" sz="1000" dirty="0">
                <a:latin typeface="Arial" panose="020B0604020202020204" pitchFamily="34" charset="0"/>
                <a:cs typeface="Arial" panose="020B0604020202020204" pitchFamily="34" charset="0"/>
              </a:rPr>
              <a:t>to get adequate protection.</a:t>
            </a: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457950" y="5373216"/>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rId4" action="ppaction://hlinksldjump"/>
                </a:rPr>
                <a:t>True</a:t>
              </a:r>
              <a:endParaRPr lang="en-GB" sz="1200" u="sng" dirty="0"/>
            </a:p>
          </p:txBody>
        </p:sp>
        <p:sp>
          <p:nvSpPr>
            <p:cNvPr id="8" name="TextBox 7">
              <a:hlinkClick r:id="" action="ppaction://hlinkshowjump?jump=nextslide"/>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rId5" action="ppaction://hlinksldjump"/>
                </a:rPr>
                <a:t>False</a:t>
              </a:r>
              <a:endParaRPr lang="en-GB" sz="1200" u="sng" dirty="0"/>
            </a:p>
          </p:txBody>
        </p:sp>
      </p:grpSp>
      <p:pic>
        <p:nvPicPr>
          <p:cNvPr id="11" name="Picture 10" descr="Icon&#10;&#10;Description automatically generated">
            <a:extLst>
              <a:ext uri="{FF2B5EF4-FFF2-40B4-BE49-F238E27FC236}">
                <a16:creationId xmlns:a16="http://schemas.microsoft.com/office/drawing/2014/main" id="{74E1BFC7-26FF-4D5A-9072-FFC8506E59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5936" y="4437112"/>
            <a:ext cx="515044" cy="452915"/>
          </a:xfrm>
          <a:prstGeom prst="rect">
            <a:avLst/>
          </a:prstGeom>
        </p:spPr>
      </p:pic>
    </p:spTree>
    <p:extLst>
      <p:ext uri="{BB962C8B-B14F-4D97-AF65-F5344CB8AC3E}">
        <p14:creationId xmlns:p14="http://schemas.microsoft.com/office/powerpoint/2010/main" val="3095294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34496"/>
            <a:ext cx="1504683" cy="1080120"/>
          </a:xfrm>
          <a:prstGeom prst="rect">
            <a:avLst/>
          </a:prstGeom>
        </p:spPr>
      </p:pic>
      <p:sp>
        <p:nvSpPr>
          <p:cNvPr id="6" name="Rectangle 5">
            <a:extLst>
              <a:ext uri="{FF2B5EF4-FFF2-40B4-BE49-F238E27FC236}">
                <a16:creationId xmlns:a16="http://schemas.microsoft.com/office/drawing/2014/main" id="{C5F21211-DC16-4676-BB85-B1A5ACCF3A1A}"/>
              </a:ext>
            </a:extLst>
          </p:cNvPr>
          <p:cNvSpPr/>
          <p:nvPr/>
        </p:nvSpPr>
        <p:spPr>
          <a:xfrm>
            <a:off x="2357628" y="676007"/>
            <a:ext cx="4572000" cy="1077218"/>
          </a:xfrm>
          <a:prstGeom prst="rect">
            <a:avLst/>
          </a:prstGeom>
        </p:spPr>
        <p:txBody>
          <a:bodyPr>
            <a:spAutoFit/>
          </a:bodyPr>
          <a:lstStyle/>
          <a:p>
            <a:pPr algn="ctr"/>
            <a:r>
              <a:rPr lang="en-GB" altLang="en-US" sz="3200" b="1" dirty="0">
                <a:solidFill>
                  <a:srgbClr val="00B0F0"/>
                </a:solidFill>
                <a:latin typeface="Arial" panose="020B0604020202020204" pitchFamily="34" charset="0"/>
                <a:cs typeface="Arial" panose="020B0604020202020204" pitchFamily="34" charset="0"/>
              </a:rPr>
              <a:t>How loud is too Loud?</a:t>
            </a:r>
            <a:br>
              <a:rPr lang="en-GB" altLang="en-US" sz="3200" dirty="0">
                <a:solidFill>
                  <a:srgbClr val="00B0F0"/>
                </a:solidFill>
              </a:rPr>
            </a:br>
            <a:r>
              <a:rPr lang="en-GB" altLang="en-US" sz="3200" dirty="0">
                <a:solidFill>
                  <a:srgbClr val="00B0F0"/>
                </a:solidFill>
              </a:rPr>
              <a:t>“</a:t>
            </a:r>
            <a:r>
              <a:rPr lang="en-GB" altLang="en-US" sz="3200" dirty="0">
                <a:solidFill>
                  <a:srgbClr val="00B0F0"/>
                </a:solidFill>
                <a:latin typeface="Arial" panose="020B0604020202020204" pitchFamily="34" charset="0"/>
                <a:cs typeface="Arial" panose="020B0604020202020204" pitchFamily="34" charset="0"/>
              </a:rPr>
              <a:t>Rules of Thumb” </a:t>
            </a:r>
            <a:endParaRPr lang="en-GB" sz="3200" dirty="0">
              <a:solidFill>
                <a:srgbClr val="00B0F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3A74DA2-2850-4587-B76E-E277F69F53E0}"/>
              </a:ext>
            </a:extLst>
          </p:cNvPr>
          <p:cNvSpPr/>
          <p:nvPr/>
        </p:nvSpPr>
        <p:spPr>
          <a:xfrm>
            <a:off x="899796" y="1772816"/>
            <a:ext cx="7487665" cy="830997"/>
          </a:xfrm>
          <a:prstGeom prst="rect">
            <a:avLst/>
          </a:prstGeom>
        </p:spPr>
        <p:txBody>
          <a:bodyPr wrap="square">
            <a:spAutoFit/>
          </a:bodyPr>
          <a:lstStyle/>
          <a:p>
            <a:pPr algn="ctr">
              <a:defRPr/>
            </a:pPr>
            <a:r>
              <a:rPr lang="en-GB" sz="2400" b="1" dirty="0">
                <a:solidFill>
                  <a:srgbClr val="C00000"/>
                </a:solidFill>
                <a:latin typeface="Arial" panose="020B0604020202020204" pitchFamily="34" charset="0"/>
                <a:cs typeface="Arial" panose="020B0604020202020204" pitchFamily="34" charset="0"/>
              </a:rPr>
              <a:t>1. Most hand-held power tools generate:</a:t>
            </a:r>
          </a:p>
          <a:p>
            <a:pPr lvl="1" algn="ctr">
              <a:defRPr/>
            </a:pPr>
            <a:r>
              <a:rPr lang="en-GB" sz="2400" b="1" dirty="0">
                <a:solidFill>
                  <a:srgbClr val="C00000"/>
                </a:solidFill>
                <a:latin typeface="Arial" panose="020B0604020202020204" pitchFamily="34" charset="0"/>
                <a:cs typeface="Arial" panose="020B0604020202020204" pitchFamily="34" charset="0"/>
              </a:rPr>
              <a:t>90 to 105 dB(A)</a:t>
            </a:r>
          </a:p>
        </p:txBody>
      </p:sp>
      <p:graphicFrame>
        <p:nvGraphicFramePr>
          <p:cNvPr id="12" name="Table 11">
            <a:extLst>
              <a:ext uri="{FF2B5EF4-FFF2-40B4-BE49-F238E27FC236}">
                <a16:creationId xmlns:a16="http://schemas.microsoft.com/office/drawing/2014/main" id="{043F35EE-C8CD-4D00-A70D-3BC350EEC20E}"/>
              </a:ext>
            </a:extLst>
          </p:cNvPr>
          <p:cNvGraphicFramePr>
            <a:graphicFrameLocks noGrp="1"/>
          </p:cNvGraphicFramePr>
          <p:nvPr/>
        </p:nvGraphicFramePr>
        <p:xfrm>
          <a:off x="827789" y="2630278"/>
          <a:ext cx="7559676" cy="2878167"/>
        </p:xfrm>
        <a:graphic>
          <a:graphicData uri="http://schemas.openxmlformats.org/drawingml/2006/table">
            <a:tbl>
              <a:tblPr firstRow="1" bandRow="1">
                <a:tableStyleId>{5C22544A-7EE6-4342-B048-85BDC9FD1C3A}</a:tableStyleId>
              </a:tblPr>
              <a:tblGrid>
                <a:gridCol w="3779838">
                  <a:extLst>
                    <a:ext uri="{9D8B030D-6E8A-4147-A177-3AD203B41FA5}">
                      <a16:colId xmlns:a16="http://schemas.microsoft.com/office/drawing/2014/main" val="1063537640"/>
                    </a:ext>
                  </a:extLst>
                </a:gridCol>
                <a:gridCol w="3779838">
                  <a:extLst>
                    <a:ext uri="{9D8B030D-6E8A-4147-A177-3AD203B41FA5}">
                      <a16:colId xmlns:a16="http://schemas.microsoft.com/office/drawing/2014/main" val="2046577493"/>
                    </a:ext>
                  </a:extLst>
                </a:gridCol>
              </a:tblGrid>
              <a:tr h="1232351">
                <a:tc>
                  <a:txBody>
                    <a:bodyPr/>
                    <a:lstStyle/>
                    <a:p>
                      <a:pPr algn="ctr"/>
                      <a:r>
                        <a:rPr lang="en-GB" sz="2400" dirty="0">
                          <a:latin typeface="Arial" panose="020B0604020202020204" pitchFamily="34" charset="0"/>
                          <a:cs typeface="Arial" panose="020B0604020202020204" pitchFamily="34" charset="0"/>
                        </a:rPr>
                        <a:t>Test </a:t>
                      </a:r>
                    </a:p>
                  </a:txBody>
                  <a:tcPr marL="91426" marR="91426" marT="45694" marB="456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Arial" panose="020B0604020202020204" pitchFamily="34" charset="0"/>
                          <a:cs typeface="Arial" panose="020B0604020202020204" pitchFamily="34" charset="0"/>
                        </a:rPr>
                        <a:t>Most Likely  Noise Level (dB(A))</a:t>
                      </a:r>
                    </a:p>
                  </a:txBody>
                  <a:tcPr marL="91426" marR="91426" marT="45694" marB="45694" anchor="ctr"/>
                </a:tc>
                <a:extLst>
                  <a:ext uri="{0D108BD9-81ED-4DB2-BD59-A6C34878D82A}">
                    <a16:rowId xmlns:a16="http://schemas.microsoft.com/office/drawing/2014/main" val="1967110125"/>
                  </a:ext>
                </a:extLst>
              </a:tr>
              <a:tr h="8228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70C0"/>
                          </a:solidFill>
                          <a:latin typeface="Arial" panose="020B0604020202020204" pitchFamily="34" charset="0"/>
                          <a:cs typeface="Arial" panose="020B0604020202020204" pitchFamily="34" charset="0"/>
                        </a:rPr>
                        <a:t>2. You have to shout to talk to someone 2 m away</a:t>
                      </a:r>
                      <a:endParaRPr lang="en-GB" sz="2400" b="0" dirty="0">
                        <a:solidFill>
                          <a:srgbClr val="0070C0"/>
                        </a:solidFill>
                        <a:latin typeface="Arial" panose="020B0604020202020204" pitchFamily="34" charset="0"/>
                        <a:cs typeface="Arial" panose="020B0604020202020204" pitchFamily="34" charset="0"/>
                      </a:endParaRPr>
                    </a:p>
                  </a:txBody>
                  <a:tcPr marL="91426" marR="91426" marT="45694" marB="456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70C0"/>
                          </a:solidFill>
                          <a:latin typeface="Arial" panose="020B0604020202020204" pitchFamily="34" charset="0"/>
                          <a:cs typeface="Arial" panose="020B0604020202020204" pitchFamily="34" charset="0"/>
                        </a:rPr>
                        <a:t>85</a:t>
                      </a:r>
                    </a:p>
                    <a:p>
                      <a:pPr algn="ctr"/>
                      <a:r>
                        <a:rPr lang="en-GB" sz="2400" b="0" dirty="0">
                          <a:solidFill>
                            <a:srgbClr val="0070C0"/>
                          </a:solidFill>
                          <a:latin typeface="Arial" panose="020B0604020202020204" pitchFamily="34" charset="0"/>
                          <a:cs typeface="Arial" panose="020B0604020202020204" pitchFamily="34" charset="0"/>
                        </a:rPr>
                        <a:t> (or higher)</a:t>
                      </a:r>
                    </a:p>
                  </a:txBody>
                  <a:tcPr marL="91426" marR="91426" marT="45694" marB="45694" anchor="ctr"/>
                </a:tc>
                <a:extLst>
                  <a:ext uri="{0D108BD9-81ED-4DB2-BD59-A6C34878D82A}">
                    <a16:rowId xmlns:a16="http://schemas.microsoft.com/office/drawing/2014/main" val="193124077"/>
                  </a:ext>
                </a:extLst>
              </a:tr>
              <a:tr h="8228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B30337"/>
                          </a:solidFill>
                          <a:latin typeface="Arial" panose="020B0604020202020204" pitchFamily="34" charset="0"/>
                          <a:cs typeface="Arial" panose="020B0604020202020204" pitchFamily="34" charset="0"/>
                        </a:rPr>
                        <a:t>3. You have to shout to talk to someone 1 m away</a:t>
                      </a:r>
                    </a:p>
                  </a:txBody>
                  <a:tcPr marL="91426" marR="91426" marT="45694" marB="45694" anchor="ctr"/>
                </a:tc>
                <a:tc>
                  <a:txBody>
                    <a:bodyPr/>
                    <a:lstStyle/>
                    <a:p>
                      <a:pPr algn="ctr"/>
                      <a:r>
                        <a:rPr lang="en-GB" sz="2400" b="0" dirty="0">
                          <a:solidFill>
                            <a:srgbClr val="B30337"/>
                          </a:solidFill>
                          <a:latin typeface="Arial" panose="020B0604020202020204" pitchFamily="34" charset="0"/>
                          <a:cs typeface="Arial" panose="020B0604020202020204" pitchFamily="34" charset="0"/>
                        </a:rPr>
                        <a:t>90 </a:t>
                      </a:r>
                    </a:p>
                    <a:p>
                      <a:pPr algn="ctr"/>
                      <a:r>
                        <a:rPr lang="en-GB" sz="2400" b="0" dirty="0">
                          <a:solidFill>
                            <a:srgbClr val="B30337"/>
                          </a:solidFill>
                          <a:latin typeface="Arial" panose="020B0604020202020204" pitchFamily="34" charset="0"/>
                          <a:cs typeface="Arial" panose="020B0604020202020204" pitchFamily="34" charset="0"/>
                        </a:rPr>
                        <a:t>(or higher)</a:t>
                      </a:r>
                    </a:p>
                  </a:txBody>
                  <a:tcPr marL="91426" marR="91426" marT="45694" marB="45694" anchor="ctr"/>
                </a:tc>
                <a:extLst>
                  <a:ext uri="{0D108BD9-81ED-4DB2-BD59-A6C34878D82A}">
                    <a16:rowId xmlns:a16="http://schemas.microsoft.com/office/drawing/2014/main" val="4183044491"/>
                  </a:ext>
                </a:extLst>
              </a:tr>
            </a:tbl>
          </a:graphicData>
        </a:graphic>
      </p:graphicFrame>
      <p:sp>
        <p:nvSpPr>
          <p:cNvPr id="2" name="Slide Number Placeholder 1">
            <a:extLst>
              <a:ext uri="{FF2B5EF4-FFF2-40B4-BE49-F238E27FC236}">
                <a16:creationId xmlns:a16="http://schemas.microsoft.com/office/drawing/2014/main" id="{069E1998-15E0-4C46-A92C-A908A4F0566A}"/>
              </a:ext>
            </a:extLst>
          </p:cNvPr>
          <p:cNvSpPr>
            <a:spLocks noGrp="1"/>
          </p:cNvSpPr>
          <p:nvPr>
            <p:ph type="sldNum" sz="quarter" idx="12"/>
          </p:nvPr>
        </p:nvSpPr>
        <p:spPr/>
        <p:txBody>
          <a:bodyPr/>
          <a:lstStyle/>
          <a:p>
            <a:fld id="{3DB36CE2-65BA-4721-BB1A-1EDB821F77A6}" type="slidenum">
              <a:rPr lang="en-GB" smtClean="0"/>
              <a:t>45</a:t>
            </a:fld>
            <a:endParaRPr lang="en-GB" dirty="0"/>
          </a:p>
        </p:txBody>
      </p:sp>
      <p:sp>
        <p:nvSpPr>
          <p:cNvPr id="13" name="Rectangle 12">
            <a:extLst>
              <a:ext uri="{FF2B5EF4-FFF2-40B4-BE49-F238E27FC236}">
                <a16:creationId xmlns:a16="http://schemas.microsoft.com/office/drawing/2014/main" id="{FCBDB799-A857-468E-8C76-10AFB163B309}"/>
              </a:ext>
            </a:extLst>
          </p:cNvPr>
          <p:cNvSpPr/>
          <p:nvPr/>
        </p:nvSpPr>
        <p:spPr>
          <a:xfrm>
            <a:off x="4139952" y="6165304"/>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4" action="ppaction://hlinksldjump"/>
              </a:rPr>
              <a:t>Back</a:t>
            </a:r>
            <a:r>
              <a:rPr lang="en-GB" sz="1400" b="1" dirty="0"/>
              <a:t> </a:t>
            </a:r>
            <a:r>
              <a:rPr lang="en-GB" sz="1400" b="1" dirty="0">
                <a:hlinkClick r:id="rId4" action="ppaction://hlinksldjump"/>
              </a:rPr>
              <a:t>to</a:t>
            </a:r>
            <a:r>
              <a:rPr lang="en-GB" sz="1400" b="1" dirty="0"/>
              <a:t> </a:t>
            </a:r>
            <a:r>
              <a:rPr lang="en-GB" sz="1400" b="1" dirty="0">
                <a:hlinkClick r:id="rId4" action="ppaction://hlinksldjump"/>
              </a:rPr>
              <a:t>Question</a:t>
            </a:r>
            <a:endParaRPr lang="en-GB" sz="1400" b="1" dirty="0"/>
          </a:p>
        </p:txBody>
      </p:sp>
    </p:spTree>
    <p:extLst>
      <p:ext uri="{BB962C8B-B14F-4D97-AF65-F5344CB8AC3E}">
        <p14:creationId xmlns:p14="http://schemas.microsoft.com/office/powerpoint/2010/main" val="161416695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692696"/>
            <a:ext cx="5833209" cy="953308"/>
          </a:xfrm>
        </p:spPr>
        <p:txBody>
          <a:bodyPr>
            <a:normAutofit fontScale="90000"/>
          </a:bodyPr>
          <a:lstStyle/>
          <a:p>
            <a:pPr marL="182880"/>
            <a:r>
              <a:rPr lang="en-GB" sz="3600" b="1" dirty="0">
                <a:solidFill>
                  <a:srgbClr val="00B0F0"/>
                </a:solidFill>
                <a:latin typeface="Arial" panose="020B0604020202020204" pitchFamily="34" charset="0"/>
                <a:cs typeface="Arial" panose="020B0604020202020204" pitchFamily="34" charset="0"/>
              </a:rPr>
              <a:t>Working in Noisy Areas </a:t>
            </a:r>
            <a:br>
              <a:rPr lang="en-GB" sz="3200" b="1" dirty="0">
                <a:latin typeface="+mn-lt"/>
              </a:rPr>
            </a:br>
            <a:r>
              <a:rPr lang="en-GB" sz="3200" b="1" dirty="0">
                <a:solidFill>
                  <a:srgbClr val="C00000"/>
                </a:solidFill>
                <a:latin typeface="Arial" panose="020B0604020202020204" pitchFamily="34" charset="0"/>
                <a:cs typeface="Arial" panose="020B0604020202020204" pitchFamily="34" charset="0"/>
              </a:rPr>
              <a:t>Signs and </a:t>
            </a:r>
            <a:r>
              <a:rPr lang="en-GB" altLang="en-US" sz="3200" b="1" dirty="0">
                <a:solidFill>
                  <a:srgbClr val="C00000"/>
                </a:solidFill>
                <a:latin typeface="Arial" panose="020B0604020202020204" pitchFamily="34" charset="0"/>
                <a:cs typeface="Arial" panose="020B0604020202020204" pitchFamily="34" charset="0"/>
              </a:rPr>
              <a:t>Effects of Exposure</a:t>
            </a:r>
            <a:endParaRPr lang="en-GB" sz="3200" b="1" dirty="0">
              <a:ln w="0"/>
              <a:solidFill>
                <a:srgbClr val="C0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7E68346-750A-44FC-85DE-BF971F45329E}"/>
              </a:ext>
            </a:extLst>
          </p:cNvPr>
          <p:cNvSpPr>
            <a:spLocks noGrp="1"/>
          </p:cNvSpPr>
          <p:nvPr>
            <p:ph type="sldNum" sz="quarter" idx="12"/>
          </p:nvPr>
        </p:nvSpPr>
        <p:spPr/>
        <p:txBody>
          <a:bodyPr/>
          <a:lstStyle/>
          <a:p>
            <a:fld id="{3DB36CE2-65BA-4721-BB1A-1EDB821F77A6}" type="slidenum">
              <a:rPr lang="en-GB" smtClean="0"/>
              <a:t>46</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89230"/>
            <a:ext cx="1504683" cy="1080120"/>
          </a:xfrm>
          <a:prstGeom prst="rect">
            <a:avLst/>
          </a:prstGeom>
        </p:spPr>
      </p:pic>
      <p:graphicFrame>
        <p:nvGraphicFramePr>
          <p:cNvPr id="3" name="Table 2">
            <a:extLst>
              <a:ext uri="{FF2B5EF4-FFF2-40B4-BE49-F238E27FC236}">
                <a16:creationId xmlns:a16="http://schemas.microsoft.com/office/drawing/2014/main" id="{0FB15E03-0B4E-448D-8B4D-88116A3E33EA}"/>
              </a:ext>
            </a:extLst>
          </p:cNvPr>
          <p:cNvGraphicFramePr>
            <a:graphicFrameLocks noGrp="1"/>
          </p:cNvGraphicFramePr>
          <p:nvPr/>
        </p:nvGraphicFramePr>
        <p:xfrm>
          <a:off x="826995" y="1786486"/>
          <a:ext cx="7494952" cy="3983710"/>
        </p:xfrm>
        <a:graphic>
          <a:graphicData uri="http://schemas.openxmlformats.org/drawingml/2006/table">
            <a:tbl>
              <a:tblPr firstRow="1" bandRow="1">
                <a:tableStyleId>{5C22544A-7EE6-4342-B048-85BDC9FD1C3A}</a:tableStyleId>
              </a:tblPr>
              <a:tblGrid>
                <a:gridCol w="7494952">
                  <a:extLst>
                    <a:ext uri="{9D8B030D-6E8A-4147-A177-3AD203B41FA5}">
                      <a16:colId xmlns:a16="http://schemas.microsoft.com/office/drawing/2014/main" val="2302994084"/>
                    </a:ext>
                  </a:extLst>
                </a:gridCol>
              </a:tblGrid>
              <a:tr h="999177">
                <a:tc>
                  <a:txBody>
                    <a:bodyPr/>
                    <a:lstStyle/>
                    <a:p>
                      <a:pPr algn="ctr"/>
                      <a:r>
                        <a:rPr lang="en-GB" sz="2400" dirty="0"/>
                        <a:t>Situation Tests </a:t>
                      </a:r>
                    </a:p>
                  </a:txBody>
                  <a:tcPr marL="91431" marR="91431" marT="45710" marB="45710" anchor="ctr"/>
                </a:tc>
                <a:extLst>
                  <a:ext uri="{0D108BD9-81ED-4DB2-BD59-A6C34878D82A}">
                    <a16:rowId xmlns:a16="http://schemas.microsoft.com/office/drawing/2014/main" val="3306709592"/>
                  </a:ext>
                </a:extLst>
              </a:tr>
              <a:tr h="9410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70C0"/>
                          </a:solidFill>
                        </a:rPr>
                        <a:t>1. Do </a:t>
                      </a:r>
                      <a:r>
                        <a:rPr lang="en-US" sz="2400" b="0" u="sng" dirty="0">
                          <a:solidFill>
                            <a:srgbClr val="0070C0"/>
                          </a:solidFill>
                        </a:rPr>
                        <a:t>You</a:t>
                      </a:r>
                      <a:r>
                        <a:rPr lang="en-US" sz="2400" b="0" dirty="0">
                          <a:solidFill>
                            <a:srgbClr val="0070C0"/>
                          </a:solidFill>
                        </a:rPr>
                        <a:t> (people) have ringing sound in Your (their) ears at the end of the shift?</a:t>
                      </a:r>
                      <a:endParaRPr lang="en-GB" sz="2400" b="0" dirty="0">
                        <a:solidFill>
                          <a:srgbClr val="0070C0"/>
                        </a:solidFill>
                      </a:endParaRPr>
                    </a:p>
                  </a:txBody>
                  <a:tcPr marL="91431" marR="91431" marT="45710" marB="45710" anchor="ctr"/>
                </a:tc>
                <a:extLst>
                  <a:ext uri="{0D108BD9-81ED-4DB2-BD59-A6C34878D82A}">
                    <a16:rowId xmlns:a16="http://schemas.microsoft.com/office/drawing/2014/main" val="558331181"/>
                  </a:ext>
                </a:extLst>
              </a:tr>
              <a:tr h="8544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B30337"/>
                          </a:solidFill>
                        </a:rPr>
                        <a:t>2. Do </a:t>
                      </a:r>
                      <a:r>
                        <a:rPr lang="en-GB" sz="2400" b="0" u="sng" dirty="0">
                          <a:solidFill>
                            <a:srgbClr val="B30337"/>
                          </a:solidFill>
                        </a:rPr>
                        <a:t>You</a:t>
                      </a:r>
                      <a:r>
                        <a:rPr lang="en-GB" sz="2400" b="0" dirty="0">
                          <a:solidFill>
                            <a:srgbClr val="B30337"/>
                          </a:solidFill>
                        </a:rPr>
                        <a:t> (people) increase the car radio volume on their return</a:t>
                      </a:r>
                      <a:r>
                        <a:rPr lang="en-GB" sz="2400" b="0" baseline="0" dirty="0">
                          <a:solidFill>
                            <a:srgbClr val="B30337"/>
                          </a:solidFill>
                        </a:rPr>
                        <a:t> journey after the shift?</a:t>
                      </a:r>
                      <a:r>
                        <a:rPr lang="en-GB" sz="2400" b="0" dirty="0">
                          <a:solidFill>
                            <a:srgbClr val="B30337"/>
                          </a:solidFill>
                        </a:rPr>
                        <a:t> </a:t>
                      </a:r>
                    </a:p>
                  </a:txBody>
                  <a:tcPr marL="91431" marR="91431" marT="45710" marB="45710" anchor="ctr"/>
                </a:tc>
                <a:extLst>
                  <a:ext uri="{0D108BD9-81ED-4DB2-BD59-A6C34878D82A}">
                    <a16:rowId xmlns:a16="http://schemas.microsoft.com/office/drawing/2014/main" val="644595031"/>
                  </a:ext>
                </a:extLst>
              </a:tr>
              <a:tr h="11890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70C0"/>
                          </a:solidFill>
                        </a:rPr>
                        <a:t>3. After years of exposure, do </a:t>
                      </a:r>
                      <a:r>
                        <a:rPr lang="en-GB" sz="2400" b="0" u="sng" dirty="0">
                          <a:solidFill>
                            <a:srgbClr val="0070C0"/>
                          </a:solidFill>
                        </a:rPr>
                        <a:t>You</a:t>
                      </a:r>
                      <a:r>
                        <a:rPr lang="en-GB" sz="2400" b="0" dirty="0">
                          <a:solidFill>
                            <a:srgbClr val="0070C0"/>
                          </a:solidFill>
                        </a:rPr>
                        <a:t> (people) have problems understanding/maintaining conversation, listening</a:t>
                      </a:r>
                      <a:r>
                        <a:rPr lang="en-GB" sz="2400" b="0" baseline="0" dirty="0">
                          <a:solidFill>
                            <a:srgbClr val="0070C0"/>
                          </a:solidFill>
                        </a:rPr>
                        <a:t> to music or TV</a:t>
                      </a:r>
                      <a:r>
                        <a:rPr lang="en-GB" sz="2400" b="0" dirty="0">
                          <a:solidFill>
                            <a:srgbClr val="0070C0"/>
                          </a:solidFill>
                        </a:rPr>
                        <a:t> </a:t>
                      </a:r>
                    </a:p>
                  </a:txBody>
                  <a:tcPr marL="91431" marR="91431" marT="45710" marB="45710" anchor="ctr"/>
                </a:tc>
                <a:extLst>
                  <a:ext uri="{0D108BD9-81ED-4DB2-BD59-A6C34878D82A}">
                    <a16:rowId xmlns:a16="http://schemas.microsoft.com/office/drawing/2014/main" val="1777986518"/>
                  </a:ext>
                </a:extLst>
              </a:tr>
            </a:tbl>
          </a:graphicData>
        </a:graphic>
      </p:graphicFrame>
      <p:sp>
        <p:nvSpPr>
          <p:cNvPr id="11" name="Rectangle 10">
            <a:hlinkClick r:id="rId4" action="ppaction://hlinksldjump"/>
            <a:extLst>
              <a:ext uri="{FF2B5EF4-FFF2-40B4-BE49-F238E27FC236}">
                <a16:creationId xmlns:a16="http://schemas.microsoft.com/office/drawing/2014/main" id="{541073BD-72EC-4515-8693-DC2908ABBDE7}"/>
              </a:ext>
            </a:extLst>
          </p:cNvPr>
          <p:cNvSpPr/>
          <p:nvPr/>
        </p:nvSpPr>
        <p:spPr>
          <a:xfrm>
            <a:off x="3995936" y="6165304"/>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Back to </a:t>
            </a:r>
            <a:r>
              <a:rPr lang="en-GB" sz="1400" b="1" dirty="0">
                <a:hlinkClick r:id="rId4" action="ppaction://hlinksldjump"/>
              </a:rPr>
              <a:t>Question</a:t>
            </a:r>
            <a:endParaRPr lang="en-GB" sz="1400" b="1" dirty="0"/>
          </a:p>
        </p:txBody>
      </p:sp>
    </p:spTree>
    <p:extLst>
      <p:ext uri="{BB962C8B-B14F-4D97-AF65-F5344CB8AC3E}">
        <p14:creationId xmlns:p14="http://schemas.microsoft.com/office/powerpoint/2010/main" val="2419156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612" y="507810"/>
            <a:ext cx="7580740" cy="658761"/>
          </a:xfrm>
        </p:spPr>
        <p:txBody>
          <a:bodyPr>
            <a:noAutofit/>
          </a:bodyPr>
          <a:lstStyle/>
          <a:p>
            <a:pPr marL="182880"/>
            <a:r>
              <a:rPr lang="en-GB" sz="2800" b="1" dirty="0">
                <a:ln w="0"/>
                <a:solidFill>
                  <a:srgbClr val="00B0F0"/>
                </a:solidFill>
                <a:latin typeface="Arial" panose="020B0604020202020204" pitchFamily="34" charset="0"/>
                <a:cs typeface="Arial" panose="020B0604020202020204" pitchFamily="34" charset="0"/>
              </a:rPr>
              <a:t>Noise Induced Hearing Loss?  (NIHL)</a:t>
            </a:r>
          </a:p>
        </p:txBody>
      </p:sp>
      <p:sp>
        <p:nvSpPr>
          <p:cNvPr id="21" name="Slide Number Placeholder 20">
            <a:extLst>
              <a:ext uri="{FF2B5EF4-FFF2-40B4-BE49-F238E27FC236}">
                <a16:creationId xmlns:a16="http://schemas.microsoft.com/office/drawing/2014/main" id="{CB33D188-EC8E-4923-A0D5-AF9F88CE5EB9}"/>
              </a:ext>
            </a:extLst>
          </p:cNvPr>
          <p:cNvSpPr>
            <a:spLocks noGrp="1"/>
          </p:cNvSpPr>
          <p:nvPr>
            <p:ph type="sldNum" sz="quarter" idx="12"/>
          </p:nvPr>
        </p:nvSpPr>
        <p:spPr/>
        <p:txBody>
          <a:bodyPr/>
          <a:lstStyle/>
          <a:p>
            <a:fld id="{3DB36CE2-65BA-4721-BB1A-1EDB821F77A6}" type="slidenum">
              <a:rPr lang="en-GB" smtClean="0"/>
              <a:t>47</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9705" y="86451"/>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971600" y="1700808"/>
            <a:ext cx="6508105" cy="2308324"/>
          </a:xfrm>
          <a:prstGeom prst="rect">
            <a:avLst/>
          </a:prstGeom>
          <a:noFill/>
        </p:spPr>
        <p:txBody>
          <a:bodyPr wrap="square" rtlCol="0">
            <a:spAutoFit/>
          </a:bodyPr>
          <a:lstStyle/>
          <a:p>
            <a:pPr marL="342900" indent="-342900">
              <a:buFont typeface="Arial" panose="020B0604020202020204" pitchFamily="34" charset="0"/>
              <a:buChar char="•"/>
            </a:pPr>
            <a:r>
              <a:rPr lang="en-US" altLang="en-US" sz="2400" b="1" dirty="0">
                <a:solidFill>
                  <a:srgbClr val="00B0F0"/>
                </a:solidFill>
                <a:latin typeface="Arial" panose="020B0604020202020204" pitchFamily="34" charset="0"/>
                <a:cs typeface="Arial" panose="020B0604020202020204" pitchFamily="34" charset="0"/>
              </a:rPr>
              <a:t>An irreversible damage to the ears </a:t>
            </a:r>
            <a:r>
              <a:rPr lang="en-US" altLang="en-US" sz="2400" b="1" dirty="0">
                <a:solidFill>
                  <a:srgbClr val="C00000"/>
                </a:solidFill>
                <a:latin typeface="Arial" panose="020B0604020202020204" pitchFamily="34" charset="0"/>
                <a:cs typeface="Arial" panose="020B0604020202020204" pitchFamily="34" charset="0"/>
              </a:rPr>
              <a:t>caused by exposure to “high levels of noise”</a:t>
            </a:r>
          </a:p>
          <a:p>
            <a:pPr marL="171450" indent="-171450">
              <a:buFont typeface="Arial" panose="020B0604020202020204" pitchFamily="34" charset="0"/>
              <a:buChar char="•"/>
            </a:pPr>
            <a:endParaRPr lang="en-US" altLang="en-US" sz="2400" b="1" dirty="0">
              <a:solidFill>
                <a:srgbClr val="00B0F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2400" b="1" dirty="0">
                <a:solidFill>
                  <a:srgbClr val="00B0F0"/>
                </a:solidFill>
                <a:latin typeface="Arial" panose="020B0604020202020204" pitchFamily="34" charset="0"/>
                <a:cs typeface="Arial" panose="020B0604020202020204" pitchFamily="34" charset="0"/>
              </a:rPr>
              <a:t>NIHL is mainly due to damage to </a:t>
            </a:r>
            <a:r>
              <a:rPr lang="en-GB" altLang="en-US" sz="2400" b="1" dirty="0">
                <a:solidFill>
                  <a:srgbClr val="00B0F0"/>
                </a:solidFill>
                <a:latin typeface="Arial" panose="020B0604020202020204" pitchFamily="34" charset="0"/>
                <a:cs typeface="Arial" panose="020B0604020202020204" pitchFamily="34" charset="0"/>
              </a:rPr>
              <a:t>nerve endings in the </a:t>
            </a:r>
            <a:r>
              <a:rPr lang="en-GB" altLang="en-US" sz="2400" b="1" dirty="0">
                <a:solidFill>
                  <a:srgbClr val="FF0000"/>
                </a:solidFill>
                <a:latin typeface="Arial" panose="020B0604020202020204" pitchFamily="34" charset="0"/>
                <a:cs typeface="Arial" panose="020B0604020202020204" pitchFamily="34" charset="0"/>
              </a:rPr>
              <a:t>Cochlea </a:t>
            </a:r>
            <a:endParaRPr lang="en-GB" sz="2400" b="1" dirty="0">
              <a:solidFill>
                <a:srgbClr val="FF0000"/>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A34D4A56-05F5-427C-B214-BA65AC28A4A1}"/>
              </a:ext>
            </a:extLst>
          </p:cNvPr>
          <p:cNvGrpSpPr/>
          <p:nvPr/>
        </p:nvGrpSpPr>
        <p:grpSpPr>
          <a:xfrm>
            <a:off x="1403648" y="4009132"/>
            <a:ext cx="7226708" cy="2100574"/>
            <a:chOff x="1682094" y="4005455"/>
            <a:chExt cx="7226708" cy="2100574"/>
          </a:xfrm>
        </p:grpSpPr>
        <p:grpSp>
          <p:nvGrpSpPr>
            <p:cNvPr id="7" name="Group 6">
              <a:extLst>
                <a:ext uri="{FF2B5EF4-FFF2-40B4-BE49-F238E27FC236}">
                  <a16:creationId xmlns:a16="http://schemas.microsoft.com/office/drawing/2014/main" id="{4A78DBED-338E-4198-9833-E9B3AFD12E0C}"/>
                </a:ext>
              </a:extLst>
            </p:cNvPr>
            <p:cNvGrpSpPr/>
            <p:nvPr/>
          </p:nvGrpSpPr>
          <p:grpSpPr>
            <a:xfrm>
              <a:off x="1682094" y="4005455"/>
              <a:ext cx="5445790" cy="2100574"/>
              <a:chOff x="743447" y="3503052"/>
              <a:chExt cx="6442494" cy="2699272"/>
            </a:xfrm>
          </p:grpSpPr>
          <p:pic>
            <p:nvPicPr>
              <p:cNvPr id="5" name="Picture 4" descr="Diagram&#10;&#10;Description automatically generated">
                <a:extLst>
                  <a:ext uri="{FF2B5EF4-FFF2-40B4-BE49-F238E27FC236}">
                    <a16:creationId xmlns:a16="http://schemas.microsoft.com/office/drawing/2014/main" id="{CD75B410-E57A-4D3F-8030-EC80743EC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47" y="3503052"/>
                <a:ext cx="3888426" cy="2699272"/>
              </a:xfrm>
              <a:prstGeom prst="rect">
                <a:avLst/>
              </a:prstGeom>
            </p:spPr>
          </p:pic>
          <p:grpSp>
            <p:nvGrpSpPr>
              <p:cNvPr id="11" name="Group 2">
                <a:extLst>
                  <a:ext uri="{FF2B5EF4-FFF2-40B4-BE49-F238E27FC236}">
                    <a16:creationId xmlns:a16="http://schemas.microsoft.com/office/drawing/2014/main" id="{30CD74A1-87BB-4C7A-AF0A-6BC4C232FA4D}"/>
                  </a:ext>
                </a:extLst>
              </p:cNvPr>
              <p:cNvGrpSpPr>
                <a:grpSpLocks/>
              </p:cNvGrpSpPr>
              <p:nvPr/>
            </p:nvGrpSpPr>
            <p:grpSpPr bwMode="auto">
              <a:xfrm>
                <a:off x="4274605" y="3663588"/>
                <a:ext cx="2911336" cy="2196203"/>
                <a:chOff x="5469775" y="1773238"/>
                <a:chExt cx="3584098" cy="1883575"/>
              </a:xfrm>
            </p:grpSpPr>
            <p:pic>
              <p:nvPicPr>
                <p:cNvPr id="12" name="Picture 5">
                  <a:extLst>
                    <a:ext uri="{FF2B5EF4-FFF2-40B4-BE49-F238E27FC236}">
                      <a16:creationId xmlns:a16="http://schemas.microsoft.com/office/drawing/2014/main" id="{21ED3228-C3AC-4907-8C51-7A19BD0229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550" y="1773238"/>
                  <a:ext cx="2062163" cy="137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5F5C09C0-7629-4412-A621-300EE421E2F5}"/>
                    </a:ext>
                  </a:extLst>
                </p:cNvPr>
                <p:cNvSpPr txBox="1">
                  <a:spLocks noChangeArrowheads="1"/>
                </p:cNvSpPr>
                <p:nvPr/>
              </p:nvSpPr>
              <p:spPr bwMode="auto">
                <a:xfrm>
                  <a:off x="5469775" y="3148014"/>
                  <a:ext cx="3584098" cy="50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SzPct val="130000"/>
                    <a:buChar char="•"/>
                    <a:defRPr sz="2800">
                      <a:solidFill>
                        <a:srgbClr val="A70532"/>
                      </a:solidFill>
                      <a:latin typeface="Arial" panose="020B0604020202020204" pitchFamily="34" charset="0"/>
                    </a:defRPr>
                  </a:lvl1pPr>
                  <a:lvl2pPr marL="742950" indent="-285750">
                    <a:spcBef>
                      <a:spcPct val="20000"/>
                    </a:spcBef>
                    <a:buChar char="–"/>
                    <a:defRPr sz="2800">
                      <a:solidFill>
                        <a:srgbClr val="A70532"/>
                      </a:solidFill>
                      <a:latin typeface="Arial" panose="020B0604020202020204" pitchFamily="34" charset="0"/>
                    </a:defRPr>
                  </a:lvl2pPr>
                  <a:lvl3pPr marL="1143000" indent="-228600">
                    <a:spcBef>
                      <a:spcPct val="20000"/>
                    </a:spcBef>
                    <a:buChar char="•"/>
                    <a:defRPr sz="2800">
                      <a:solidFill>
                        <a:srgbClr val="A70532"/>
                      </a:solidFill>
                      <a:latin typeface="Arial" panose="020B0604020202020204" pitchFamily="34" charset="0"/>
                    </a:defRPr>
                  </a:lvl3pPr>
                  <a:lvl4pPr marL="1600200" indent="-228600">
                    <a:spcBef>
                      <a:spcPct val="20000"/>
                    </a:spcBef>
                    <a:buChar char="–"/>
                    <a:defRPr sz="2800">
                      <a:solidFill>
                        <a:srgbClr val="A70532"/>
                      </a:solidFill>
                      <a:latin typeface="Arial" panose="020B0604020202020204" pitchFamily="34" charset="0"/>
                    </a:defRPr>
                  </a:lvl4pPr>
                  <a:lvl5pPr marL="2057400" indent="-228600">
                    <a:spcBef>
                      <a:spcPct val="20000"/>
                    </a:spcBef>
                    <a:buChar char="»"/>
                    <a:defRPr sz="2800">
                      <a:solidFill>
                        <a:srgbClr val="A70532"/>
                      </a:solidFill>
                      <a:latin typeface="Arial" panose="020B0604020202020204" pitchFamily="34" charset="0"/>
                    </a:defRPr>
                  </a:lvl5pPr>
                  <a:lvl6pPr marL="2514600" indent="-228600" eaLnBrk="0" fontAlgn="base" hangingPunct="0">
                    <a:spcBef>
                      <a:spcPct val="20000"/>
                    </a:spcBef>
                    <a:spcAft>
                      <a:spcPct val="0"/>
                    </a:spcAft>
                    <a:buChar char="»"/>
                    <a:defRPr sz="2800">
                      <a:solidFill>
                        <a:srgbClr val="A70532"/>
                      </a:solidFill>
                      <a:latin typeface="Arial" panose="020B0604020202020204" pitchFamily="34" charset="0"/>
                    </a:defRPr>
                  </a:lvl6pPr>
                  <a:lvl7pPr marL="2971800" indent="-228600" eaLnBrk="0" fontAlgn="base" hangingPunct="0">
                    <a:spcBef>
                      <a:spcPct val="20000"/>
                    </a:spcBef>
                    <a:spcAft>
                      <a:spcPct val="0"/>
                    </a:spcAft>
                    <a:buChar char="»"/>
                    <a:defRPr sz="2800">
                      <a:solidFill>
                        <a:srgbClr val="A70532"/>
                      </a:solidFill>
                      <a:latin typeface="Arial" panose="020B0604020202020204" pitchFamily="34" charset="0"/>
                    </a:defRPr>
                  </a:lvl7pPr>
                  <a:lvl8pPr marL="3429000" indent="-228600" eaLnBrk="0" fontAlgn="base" hangingPunct="0">
                    <a:spcBef>
                      <a:spcPct val="20000"/>
                    </a:spcBef>
                    <a:spcAft>
                      <a:spcPct val="0"/>
                    </a:spcAft>
                    <a:buChar char="»"/>
                    <a:defRPr sz="2800">
                      <a:solidFill>
                        <a:srgbClr val="A70532"/>
                      </a:solidFill>
                      <a:latin typeface="Arial" panose="020B0604020202020204" pitchFamily="34" charset="0"/>
                    </a:defRPr>
                  </a:lvl8pPr>
                  <a:lvl9pPr marL="3886200" indent="-228600" eaLnBrk="0" fontAlgn="base" hangingPunct="0">
                    <a:spcBef>
                      <a:spcPct val="20000"/>
                    </a:spcBef>
                    <a:spcAft>
                      <a:spcPct val="0"/>
                    </a:spcAft>
                    <a:buChar char="»"/>
                    <a:defRPr sz="2800">
                      <a:solidFill>
                        <a:srgbClr val="A70532"/>
                      </a:solidFill>
                      <a:latin typeface="Arial" panose="020B0604020202020204" pitchFamily="34" charset="0"/>
                    </a:defRPr>
                  </a:lvl9pPr>
                </a:lstStyle>
                <a:p>
                  <a:pPr>
                    <a:spcBef>
                      <a:spcPct val="0"/>
                    </a:spcBef>
                    <a:buSzTx/>
                    <a:buNone/>
                  </a:pPr>
                  <a:r>
                    <a:rPr lang="en-GB" altLang="en-US" sz="1200" dirty="0">
                      <a:solidFill>
                        <a:schemeClr val="tx1"/>
                      </a:solidFill>
                      <a:latin typeface="Times New Roman" panose="02020603050405020304" pitchFamily="18" charset="0"/>
                    </a:rPr>
                    <a:t>CDC electron microscope picture of </a:t>
                  </a:r>
                </a:p>
                <a:p>
                  <a:pPr>
                    <a:spcBef>
                      <a:spcPct val="0"/>
                    </a:spcBef>
                    <a:buSzTx/>
                    <a:buNone/>
                  </a:pPr>
                  <a:r>
                    <a:rPr lang="en-GB" altLang="en-US" sz="1200" dirty="0">
                      <a:solidFill>
                        <a:schemeClr val="tx1"/>
                      </a:solidFill>
                      <a:latin typeface="Times New Roman" panose="02020603050405020304" pitchFamily="18" charset="0"/>
                    </a:rPr>
                    <a:t> a cochlea and nerve endings</a:t>
                  </a:r>
                </a:p>
              </p:txBody>
            </p:sp>
          </p:grpSp>
        </p:grpSp>
        <p:cxnSp>
          <p:nvCxnSpPr>
            <p:cNvPr id="6" name="Straight Arrow Connector 5">
              <a:extLst>
                <a:ext uri="{FF2B5EF4-FFF2-40B4-BE49-F238E27FC236}">
                  <a16:creationId xmlns:a16="http://schemas.microsoft.com/office/drawing/2014/main" id="{5CA8CB85-0D13-4418-866B-B2719F7F62F0}"/>
                </a:ext>
              </a:extLst>
            </p:cNvPr>
            <p:cNvCxnSpPr>
              <a:cxnSpLocks/>
            </p:cNvCxnSpPr>
            <p:nvPr/>
          </p:nvCxnSpPr>
          <p:spPr>
            <a:xfrm flipH="1">
              <a:off x="6084168" y="4437112"/>
              <a:ext cx="1539553" cy="0"/>
            </a:xfrm>
            <a:prstGeom prst="straightConnector1">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C7EC5030-E76D-4E41-819C-62972D3E672F}"/>
                </a:ext>
              </a:extLst>
            </p:cNvPr>
            <p:cNvSpPr txBox="1"/>
            <p:nvPr/>
          </p:nvSpPr>
          <p:spPr>
            <a:xfrm>
              <a:off x="7555290" y="4298612"/>
              <a:ext cx="1353512" cy="276999"/>
            </a:xfrm>
            <a:prstGeom prst="rect">
              <a:avLst/>
            </a:prstGeom>
            <a:noFill/>
          </p:spPr>
          <p:txBody>
            <a:bodyPr wrap="none" rtlCol="0">
              <a:spAutoFit/>
            </a:bodyPr>
            <a:lstStyle/>
            <a:p>
              <a:r>
                <a:rPr lang="en-GB" sz="1200" dirty="0"/>
                <a:t>Tiny nerve endings</a:t>
              </a:r>
            </a:p>
          </p:txBody>
        </p:sp>
      </p:grpSp>
      <p:sp>
        <p:nvSpPr>
          <p:cNvPr id="22" name="Rectangle 21">
            <a:extLst>
              <a:ext uri="{FF2B5EF4-FFF2-40B4-BE49-F238E27FC236}">
                <a16:creationId xmlns:a16="http://schemas.microsoft.com/office/drawing/2014/main" id="{75B7A9DF-1E04-4172-B222-F3887146B61B}"/>
              </a:ext>
            </a:extLst>
          </p:cNvPr>
          <p:cNvSpPr/>
          <p:nvPr/>
        </p:nvSpPr>
        <p:spPr>
          <a:xfrm>
            <a:off x="4067944" y="6311040"/>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6" action="ppaction://hlinksldjump"/>
              </a:rPr>
              <a:t>Back</a:t>
            </a:r>
            <a:r>
              <a:rPr lang="en-GB" sz="1400" b="1" dirty="0"/>
              <a:t> to Question</a:t>
            </a:r>
          </a:p>
        </p:txBody>
      </p:sp>
    </p:spTree>
    <p:extLst>
      <p:ext uri="{BB962C8B-B14F-4D97-AF65-F5344CB8AC3E}">
        <p14:creationId xmlns:p14="http://schemas.microsoft.com/office/powerpoint/2010/main" val="2668764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818" y="448674"/>
            <a:ext cx="6811403" cy="532054"/>
          </a:xfrm>
        </p:spPr>
        <p:txBody>
          <a:bodyPr>
            <a:normAutofit fontScale="90000"/>
          </a:bodyPr>
          <a:lstStyle/>
          <a:p>
            <a:pPr marL="182880" algn="l"/>
            <a:r>
              <a:rPr lang="en-GB" sz="3200" b="1" dirty="0">
                <a:ln w="0"/>
                <a:solidFill>
                  <a:srgbClr val="00B0F0"/>
                </a:solidFill>
                <a:latin typeface="+mn-lt"/>
                <a:cs typeface="Arial" panose="020B0604020202020204" pitchFamily="34" charset="0"/>
              </a:rPr>
              <a:t>NIHL Related Damage to Nerve Endings</a:t>
            </a:r>
          </a:p>
        </p:txBody>
      </p:sp>
      <p:sp>
        <p:nvSpPr>
          <p:cNvPr id="18" name="Slide Number Placeholder 17">
            <a:extLst>
              <a:ext uri="{FF2B5EF4-FFF2-40B4-BE49-F238E27FC236}">
                <a16:creationId xmlns:a16="http://schemas.microsoft.com/office/drawing/2014/main" id="{39AD2F0B-167E-4E21-B8C7-D6F49B6565C2}"/>
              </a:ext>
            </a:extLst>
          </p:cNvPr>
          <p:cNvSpPr>
            <a:spLocks noGrp="1"/>
          </p:cNvSpPr>
          <p:nvPr>
            <p:ph type="sldNum" sz="quarter" idx="12"/>
          </p:nvPr>
        </p:nvSpPr>
        <p:spPr/>
        <p:txBody>
          <a:bodyPr/>
          <a:lstStyle/>
          <a:p>
            <a:fld id="{3DB36CE2-65BA-4721-BB1A-1EDB821F77A6}" type="slidenum">
              <a:rPr lang="en-GB" smtClean="0"/>
              <a:t>48</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88640"/>
            <a:ext cx="1504683" cy="1080120"/>
          </a:xfrm>
          <a:prstGeom prst="rect">
            <a:avLst/>
          </a:prstGeom>
        </p:spPr>
      </p:pic>
      <p:sp>
        <p:nvSpPr>
          <p:cNvPr id="3" name="Rectangle 2">
            <a:extLst>
              <a:ext uri="{FF2B5EF4-FFF2-40B4-BE49-F238E27FC236}">
                <a16:creationId xmlns:a16="http://schemas.microsoft.com/office/drawing/2014/main" id="{041B3172-7CA5-456C-BEE2-F90777DD229F}"/>
              </a:ext>
            </a:extLst>
          </p:cNvPr>
          <p:cNvSpPr/>
          <p:nvPr/>
        </p:nvSpPr>
        <p:spPr>
          <a:xfrm>
            <a:off x="2316418" y="5495201"/>
            <a:ext cx="3876996" cy="246221"/>
          </a:xfrm>
          <a:prstGeom prst="rect">
            <a:avLst/>
          </a:prstGeom>
        </p:spPr>
        <p:txBody>
          <a:bodyPr wrap="square">
            <a:spAutoFit/>
          </a:bodyPr>
          <a:lstStyle/>
          <a:p>
            <a:r>
              <a:rPr lang="en-GB" sz="1000" dirty="0">
                <a:hlinkClick r:id="rId4"/>
              </a:rPr>
              <a:t>https://www.youtube.com/watch?v=krqGja-pDcc&amp;feature=youtu.be</a:t>
            </a:r>
            <a:endParaRPr lang="en-GB" dirty="0"/>
          </a:p>
        </p:txBody>
      </p:sp>
      <p:grpSp>
        <p:nvGrpSpPr>
          <p:cNvPr id="16" name="Group 15">
            <a:extLst>
              <a:ext uri="{FF2B5EF4-FFF2-40B4-BE49-F238E27FC236}">
                <a16:creationId xmlns:a16="http://schemas.microsoft.com/office/drawing/2014/main" id="{74288B67-F974-4DC0-BFDA-040C5E954EBB}"/>
              </a:ext>
            </a:extLst>
          </p:cNvPr>
          <p:cNvGrpSpPr/>
          <p:nvPr/>
        </p:nvGrpSpPr>
        <p:grpSpPr>
          <a:xfrm>
            <a:off x="628358" y="2005917"/>
            <a:ext cx="6535930" cy="3083960"/>
            <a:chOff x="628358" y="2005917"/>
            <a:chExt cx="6535930" cy="3083960"/>
          </a:xfrm>
        </p:grpSpPr>
        <p:sp>
          <p:nvSpPr>
            <p:cNvPr id="15" name="TextBox 14">
              <a:extLst>
                <a:ext uri="{FF2B5EF4-FFF2-40B4-BE49-F238E27FC236}">
                  <a16:creationId xmlns:a16="http://schemas.microsoft.com/office/drawing/2014/main" id="{C9201529-8947-4D03-A562-D81AD073B346}"/>
                </a:ext>
              </a:extLst>
            </p:cNvPr>
            <p:cNvSpPr txBox="1"/>
            <p:nvPr/>
          </p:nvSpPr>
          <p:spPr>
            <a:xfrm>
              <a:off x="628358" y="2005917"/>
              <a:ext cx="6535930" cy="400110"/>
            </a:xfrm>
            <a:prstGeom prst="rect">
              <a:avLst/>
            </a:prstGeom>
            <a:noFill/>
          </p:spPr>
          <p:txBody>
            <a:bodyPr wrap="square" rtlCol="0">
              <a:spAutoFit/>
            </a:bodyPr>
            <a:lstStyle/>
            <a:p>
              <a:pPr marL="342900" indent="-342900">
                <a:buFont typeface="Arial" panose="020B0604020202020204" pitchFamily="34" charset="0"/>
                <a:buChar char="•"/>
              </a:pPr>
              <a:r>
                <a:rPr lang="en-US" altLang="en-US" sz="2000" b="1" dirty="0">
                  <a:solidFill>
                    <a:srgbClr val="00B0F0"/>
                  </a:solidFill>
                </a:rPr>
                <a:t>NIHL damage is mainly to </a:t>
              </a:r>
              <a:r>
                <a:rPr lang="en-GB" altLang="en-US" sz="2000" b="1" dirty="0">
                  <a:solidFill>
                    <a:srgbClr val="00B0F0"/>
                  </a:solidFill>
                </a:rPr>
                <a:t>nerve endings in the </a:t>
              </a:r>
              <a:r>
                <a:rPr lang="en-GB" altLang="en-US" sz="2000" b="1" dirty="0">
                  <a:solidFill>
                    <a:srgbClr val="C00000"/>
                  </a:solidFill>
                </a:rPr>
                <a:t>Cochlea</a:t>
              </a:r>
              <a:r>
                <a:rPr lang="en-GB" altLang="en-US" sz="2000" b="1" dirty="0">
                  <a:solidFill>
                    <a:srgbClr val="00B0F0"/>
                  </a:solidFill>
                </a:rPr>
                <a:t> </a:t>
              </a:r>
              <a:endParaRPr lang="en-GB" sz="2000" b="1" dirty="0">
                <a:solidFill>
                  <a:srgbClr val="00B0F0"/>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84014C9E-A10D-47E4-8589-E699D4ACF76E}"/>
                </a:ext>
              </a:extLst>
            </p:cNvPr>
            <p:cNvGrpSpPr/>
            <p:nvPr/>
          </p:nvGrpSpPr>
          <p:grpSpPr>
            <a:xfrm>
              <a:off x="1029116" y="2482969"/>
              <a:ext cx="5867680" cy="2606908"/>
              <a:chOff x="1029116" y="2482969"/>
              <a:chExt cx="5867680" cy="2606908"/>
            </a:xfrm>
          </p:grpSpPr>
          <p:grpSp>
            <p:nvGrpSpPr>
              <p:cNvPr id="8" name="Group 7">
                <a:extLst>
                  <a:ext uri="{FF2B5EF4-FFF2-40B4-BE49-F238E27FC236}">
                    <a16:creationId xmlns:a16="http://schemas.microsoft.com/office/drawing/2014/main" id="{5024BFE2-9E09-4029-8FFB-13725431FD27}"/>
                  </a:ext>
                </a:extLst>
              </p:cNvPr>
              <p:cNvGrpSpPr/>
              <p:nvPr/>
            </p:nvGrpSpPr>
            <p:grpSpPr>
              <a:xfrm>
                <a:off x="1029116" y="2482969"/>
                <a:ext cx="5867680" cy="2500202"/>
                <a:chOff x="1089445" y="3578322"/>
                <a:chExt cx="4956731" cy="1720113"/>
              </a:xfrm>
            </p:grpSpPr>
            <p:grpSp>
              <p:nvGrpSpPr>
                <p:cNvPr id="11" name="Group 2">
                  <a:extLst>
                    <a:ext uri="{FF2B5EF4-FFF2-40B4-BE49-F238E27FC236}">
                      <a16:creationId xmlns:a16="http://schemas.microsoft.com/office/drawing/2014/main" id="{30CD74A1-87BB-4C7A-AF0A-6BC4C232FA4D}"/>
                    </a:ext>
                  </a:extLst>
                </p:cNvPr>
                <p:cNvGrpSpPr>
                  <a:grpSpLocks/>
                </p:cNvGrpSpPr>
                <p:nvPr/>
              </p:nvGrpSpPr>
              <p:grpSpPr bwMode="auto">
                <a:xfrm>
                  <a:off x="1089445" y="3578322"/>
                  <a:ext cx="3011877" cy="1720113"/>
                  <a:chOff x="5885772" y="1773238"/>
                  <a:chExt cx="2180450" cy="1475257"/>
                </a:xfrm>
              </p:grpSpPr>
              <p:pic>
                <p:nvPicPr>
                  <p:cNvPr id="12" name="Picture 5">
                    <a:extLst>
                      <a:ext uri="{FF2B5EF4-FFF2-40B4-BE49-F238E27FC236}">
                        <a16:creationId xmlns:a16="http://schemas.microsoft.com/office/drawing/2014/main" id="{21ED3228-C3AC-4907-8C51-7A19BD0229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550" y="1773238"/>
                    <a:ext cx="2062163" cy="137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5F5C09C0-7629-4412-A621-300EE421E2F5}"/>
                      </a:ext>
                    </a:extLst>
                  </p:cNvPr>
                  <p:cNvSpPr txBox="1">
                    <a:spLocks noChangeArrowheads="1"/>
                  </p:cNvSpPr>
                  <p:nvPr/>
                </p:nvSpPr>
                <p:spPr bwMode="auto">
                  <a:xfrm>
                    <a:off x="5885772" y="3103211"/>
                    <a:ext cx="2180450" cy="14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SzPct val="130000"/>
                      <a:buChar char="•"/>
                      <a:defRPr sz="2800">
                        <a:solidFill>
                          <a:srgbClr val="A70532"/>
                        </a:solidFill>
                        <a:latin typeface="Arial" panose="020B0604020202020204" pitchFamily="34" charset="0"/>
                      </a:defRPr>
                    </a:lvl1pPr>
                    <a:lvl2pPr marL="742950" indent="-285750">
                      <a:spcBef>
                        <a:spcPct val="20000"/>
                      </a:spcBef>
                      <a:buChar char="–"/>
                      <a:defRPr sz="2800">
                        <a:solidFill>
                          <a:srgbClr val="A70532"/>
                        </a:solidFill>
                        <a:latin typeface="Arial" panose="020B0604020202020204" pitchFamily="34" charset="0"/>
                      </a:defRPr>
                    </a:lvl2pPr>
                    <a:lvl3pPr marL="1143000" indent="-228600">
                      <a:spcBef>
                        <a:spcPct val="20000"/>
                      </a:spcBef>
                      <a:buChar char="•"/>
                      <a:defRPr sz="2800">
                        <a:solidFill>
                          <a:srgbClr val="A70532"/>
                        </a:solidFill>
                        <a:latin typeface="Arial" panose="020B0604020202020204" pitchFamily="34" charset="0"/>
                      </a:defRPr>
                    </a:lvl3pPr>
                    <a:lvl4pPr marL="1600200" indent="-228600">
                      <a:spcBef>
                        <a:spcPct val="20000"/>
                      </a:spcBef>
                      <a:buChar char="–"/>
                      <a:defRPr sz="2800">
                        <a:solidFill>
                          <a:srgbClr val="A70532"/>
                        </a:solidFill>
                        <a:latin typeface="Arial" panose="020B0604020202020204" pitchFamily="34" charset="0"/>
                      </a:defRPr>
                    </a:lvl4pPr>
                    <a:lvl5pPr marL="2057400" indent="-228600">
                      <a:spcBef>
                        <a:spcPct val="20000"/>
                      </a:spcBef>
                      <a:buChar char="»"/>
                      <a:defRPr sz="2800">
                        <a:solidFill>
                          <a:srgbClr val="A70532"/>
                        </a:solidFill>
                        <a:latin typeface="Arial" panose="020B0604020202020204" pitchFamily="34" charset="0"/>
                      </a:defRPr>
                    </a:lvl5pPr>
                    <a:lvl6pPr marL="2514600" indent="-228600" eaLnBrk="0" fontAlgn="base" hangingPunct="0">
                      <a:spcBef>
                        <a:spcPct val="20000"/>
                      </a:spcBef>
                      <a:spcAft>
                        <a:spcPct val="0"/>
                      </a:spcAft>
                      <a:buChar char="»"/>
                      <a:defRPr sz="2800">
                        <a:solidFill>
                          <a:srgbClr val="A70532"/>
                        </a:solidFill>
                        <a:latin typeface="Arial" panose="020B0604020202020204" pitchFamily="34" charset="0"/>
                      </a:defRPr>
                    </a:lvl6pPr>
                    <a:lvl7pPr marL="2971800" indent="-228600" eaLnBrk="0" fontAlgn="base" hangingPunct="0">
                      <a:spcBef>
                        <a:spcPct val="20000"/>
                      </a:spcBef>
                      <a:spcAft>
                        <a:spcPct val="0"/>
                      </a:spcAft>
                      <a:buChar char="»"/>
                      <a:defRPr sz="2800">
                        <a:solidFill>
                          <a:srgbClr val="A70532"/>
                        </a:solidFill>
                        <a:latin typeface="Arial" panose="020B0604020202020204" pitchFamily="34" charset="0"/>
                      </a:defRPr>
                    </a:lvl7pPr>
                    <a:lvl8pPr marL="3429000" indent="-228600" eaLnBrk="0" fontAlgn="base" hangingPunct="0">
                      <a:spcBef>
                        <a:spcPct val="20000"/>
                      </a:spcBef>
                      <a:spcAft>
                        <a:spcPct val="0"/>
                      </a:spcAft>
                      <a:buChar char="»"/>
                      <a:defRPr sz="2800">
                        <a:solidFill>
                          <a:srgbClr val="A70532"/>
                        </a:solidFill>
                        <a:latin typeface="Arial" panose="020B0604020202020204" pitchFamily="34" charset="0"/>
                      </a:defRPr>
                    </a:lvl8pPr>
                    <a:lvl9pPr marL="3886200" indent="-228600" eaLnBrk="0" fontAlgn="base" hangingPunct="0">
                      <a:spcBef>
                        <a:spcPct val="20000"/>
                      </a:spcBef>
                      <a:spcAft>
                        <a:spcPct val="0"/>
                      </a:spcAft>
                      <a:buChar char="»"/>
                      <a:defRPr sz="2800">
                        <a:solidFill>
                          <a:srgbClr val="A70532"/>
                        </a:solidFill>
                        <a:latin typeface="Arial" panose="020B0604020202020204" pitchFamily="34" charset="0"/>
                      </a:defRPr>
                    </a:lvl9pPr>
                  </a:lstStyle>
                  <a:p>
                    <a:pPr>
                      <a:spcBef>
                        <a:spcPct val="0"/>
                      </a:spcBef>
                      <a:buSzTx/>
                      <a:buFontTx/>
                      <a:buNone/>
                    </a:pPr>
                    <a:r>
                      <a:rPr lang="en-GB" altLang="en-US" sz="1000" dirty="0">
                        <a:solidFill>
                          <a:schemeClr val="tx1"/>
                        </a:solidFill>
                        <a:latin typeface="Times New Roman" panose="02020603050405020304" pitchFamily="18" charset="0"/>
                      </a:rPr>
                      <a:t>CDC electron microscope picture of  a cochlea and nerve endings</a:t>
                    </a:r>
                  </a:p>
                </p:txBody>
              </p:sp>
            </p:grpSp>
            <p:pic>
              <p:nvPicPr>
                <p:cNvPr id="6" name="Picture 5">
                  <a:extLst>
                    <a:ext uri="{FF2B5EF4-FFF2-40B4-BE49-F238E27FC236}">
                      <a16:creationId xmlns:a16="http://schemas.microsoft.com/office/drawing/2014/main" id="{23F53F84-2207-4A62-BF84-F780F8A580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3500" y="3643069"/>
                  <a:ext cx="1752676" cy="1538208"/>
                </a:xfrm>
                <a:prstGeom prst="rect">
                  <a:avLst/>
                </a:prstGeom>
              </p:spPr>
            </p:pic>
          </p:grpSp>
          <p:sp>
            <p:nvSpPr>
              <p:cNvPr id="5" name="TextBox 4">
                <a:extLst>
                  <a:ext uri="{FF2B5EF4-FFF2-40B4-BE49-F238E27FC236}">
                    <a16:creationId xmlns:a16="http://schemas.microsoft.com/office/drawing/2014/main" id="{5936EE74-183B-4A63-B548-A75C316D74B9}"/>
                  </a:ext>
                </a:extLst>
              </p:cNvPr>
              <p:cNvSpPr txBox="1"/>
              <p:nvPr/>
            </p:nvSpPr>
            <p:spPr>
              <a:xfrm>
                <a:off x="5120888" y="4812878"/>
                <a:ext cx="1012393" cy="276999"/>
              </a:xfrm>
              <a:prstGeom prst="rect">
                <a:avLst/>
              </a:prstGeom>
              <a:noFill/>
            </p:spPr>
            <p:txBody>
              <a:bodyPr wrap="none" rtlCol="0">
                <a:spAutoFit/>
              </a:bodyPr>
              <a:lstStyle/>
              <a:p>
                <a:r>
                  <a:rPr lang="en-GB" sz="1200" dirty="0"/>
                  <a:t>Pipe cleaners</a:t>
                </a:r>
              </a:p>
            </p:txBody>
          </p:sp>
        </p:grpSp>
      </p:grpSp>
      <p:sp>
        <p:nvSpPr>
          <p:cNvPr id="9" name="TextBox 8">
            <a:extLst>
              <a:ext uri="{FF2B5EF4-FFF2-40B4-BE49-F238E27FC236}">
                <a16:creationId xmlns:a16="http://schemas.microsoft.com/office/drawing/2014/main" id="{B000E4A0-1E25-4AD5-A94B-0073E56AFB52}"/>
              </a:ext>
            </a:extLst>
          </p:cNvPr>
          <p:cNvSpPr txBox="1"/>
          <p:nvPr/>
        </p:nvSpPr>
        <p:spPr>
          <a:xfrm>
            <a:off x="2811816" y="5218202"/>
            <a:ext cx="2770951" cy="369332"/>
          </a:xfrm>
          <a:prstGeom prst="rect">
            <a:avLst/>
          </a:prstGeom>
          <a:noFill/>
        </p:spPr>
        <p:txBody>
          <a:bodyPr wrap="none" rtlCol="0">
            <a:spAutoFit/>
          </a:bodyPr>
          <a:lstStyle/>
          <a:p>
            <a:r>
              <a:rPr lang="en-GB" b="1" dirty="0">
                <a:solidFill>
                  <a:srgbClr val="00B0F0"/>
                </a:solidFill>
                <a:latin typeface="Arial" panose="020B0604020202020204" pitchFamily="34" charset="0"/>
                <a:cs typeface="Arial" panose="020B0604020202020204" pitchFamily="34" charset="0"/>
              </a:rPr>
              <a:t>Visualising the Damage</a:t>
            </a:r>
          </a:p>
        </p:txBody>
      </p:sp>
      <p:sp>
        <p:nvSpPr>
          <p:cNvPr id="21" name="Rectangle 20">
            <a:extLst>
              <a:ext uri="{FF2B5EF4-FFF2-40B4-BE49-F238E27FC236}">
                <a16:creationId xmlns:a16="http://schemas.microsoft.com/office/drawing/2014/main" id="{A126605A-1184-4432-AEBB-97E72684DB0D}"/>
              </a:ext>
            </a:extLst>
          </p:cNvPr>
          <p:cNvSpPr/>
          <p:nvPr/>
        </p:nvSpPr>
        <p:spPr>
          <a:xfrm>
            <a:off x="3923928" y="6165304"/>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7" action="ppaction://hlinksldjump"/>
              </a:rPr>
              <a:t>Back</a:t>
            </a:r>
            <a:r>
              <a:rPr lang="en-GB" sz="1400" b="1" dirty="0"/>
              <a:t> to </a:t>
            </a:r>
            <a:r>
              <a:rPr lang="en-GB" sz="1400" b="1" dirty="0">
                <a:hlinkClick r:id="rId7" action="ppaction://hlinksldjump"/>
              </a:rPr>
              <a:t>Question</a:t>
            </a:r>
            <a:endParaRPr lang="en-GB" sz="1400" b="1" dirty="0"/>
          </a:p>
        </p:txBody>
      </p:sp>
    </p:spTree>
    <p:extLst>
      <p:ext uri="{BB962C8B-B14F-4D97-AF65-F5344CB8AC3E}">
        <p14:creationId xmlns:p14="http://schemas.microsoft.com/office/powerpoint/2010/main" val="863180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20890"/>
            <a:ext cx="6120665" cy="1033848"/>
          </a:xfrm>
        </p:spPr>
        <p:txBody>
          <a:bodyPr>
            <a:normAutofit/>
          </a:bodyPr>
          <a:lstStyle/>
          <a:p>
            <a:pPr marL="182880"/>
            <a:r>
              <a:rPr lang="en-GB" altLang="en-US" sz="3200" b="1" dirty="0">
                <a:solidFill>
                  <a:srgbClr val="00B0F0"/>
                </a:solidFill>
                <a:latin typeface="Arial" panose="020B0604020202020204" pitchFamily="34" charset="0"/>
                <a:cs typeface="Arial" panose="020B0604020202020204" pitchFamily="34" charset="0"/>
              </a:rPr>
              <a:t>Is there a noise problem where You work?</a:t>
            </a:r>
          </a:p>
        </p:txBody>
      </p:sp>
      <p:sp>
        <p:nvSpPr>
          <p:cNvPr id="3" name="Slide Number Placeholder 2">
            <a:extLst>
              <a:ext uri="{FF2B5EF4-FFF2-40B4-BE49-F238E27FC236}">
                <a16:creationId xmlns:a16="http://schemas.microsoft.com/office/drawing/2014/main" id="{AEF771A7-16C1-452E-BC6D-D63F2791062B}"/>
              </a:ext>
            </a:extLst>
          </p:cNvPr>
          <p:cNvSpPr>
            <a:spLocks noGrp="1"/>
          </p:cNvSpPr>
          <p:nvPr>
            <p:ph type="sldNum" sz="quarter" idx="12"/>
          </p:nvPr>
        </p:nvSpPr>
        <p:spPr/>
        <p:txBody>
          <a:bodyPr/>
          <a:lstStyle/>
          <a:p>
            <a:fld id="{3DB36CE2-65BA-4721-BB1A-1EDB821F77A6}" type="slidenum">
              <a:rPr lang="en-GB" smtClean="0"/>
              <a:t>49</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4216"/>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1259632" y="1865175"/>
            <a:ext cx="6336694" cy="3662541"/>
          </a:xfrm>
          <a:prstGeom prst="rect">
            <a:avLst/>
          </a:prstGeom>
          <a:noFill/>
        </p:spPr>
        <p:txBody>
          <a:bodyPr wrap="square" rtlCol="0">
            <a:spAutoFit/>
          </a:bodyPr>
          <a:lstStyle/>
          <a:p>
            <a:pPr>
              <a:defRPr/>
            </a:pPr>
            <a:r>
              <a:rPr lang="en-GB" altLang="en-US" sz="2400" b="1" dirty="0">
                <a:solidFill>
                  <a:srgbClr val="C00000"/>
                </a:solidFill>
              </a:rPr>
              <a:t>Tell-tale signs:</a:t>
            </a:r>
          </a:p>
          <a:p>
            <a:pPr>
              <a:defRPr/>
            </a:pPr>
            <a:endParaRPr lang="en-GB" altLang="en-US" sz="2400" b="1" dirty="0">
              <a:solidFill>
                <a:srgbClr val="00B0F0"/>
              </a:solidFill>
            </a:endParaRPr>
          </a:p>
          <a:p>
            <a:pPr marL="342900" indent="-342900">
              <a:spcAft>
                <a:spcPts val="1200"/>
              </a:spcAft>
              <a:buFont typeface="Arial" panose="020B0604020202020204" pitchFamily="34" charset="0"/>
              <a:buChar char="•"/>
              <a:defRPr/>
            </a:pPr>
            <a:r>
              <a:rPr lang="en-GB" altLang="en-US" sz="2400" b="1" dirty="0">
                <a:solidFill>
                  <a:srgbClr val="00B0F0"/>
                </a:solidFill>
              </a:rPr>
              <a:t>Intrusive/annoying noise</a:t>
            </a:r>
          </a:p>
          <a:p>
            <a:pPr marL="342900" indent="-342900">
              <a:spcAft>
                <a:spcPts val="1200"/>
              </a:spcAft>
              <a:buFont typeface="Arial" panose="020B0604020202020204" pitchFamily="34" charset="0"/>
              <a:buChar char="•"/>
              <a:defRPr/>
            </a:pPr>
            <a:r>
              <a:rPr lang="en-GB" altLang="en-US" sz="2400" b="1" dirty="0">
                <a:solidFill>
                  <a:srgbClr val="00B0F0"/>
                </a:solidFill>
              </a:rPr>
              <a:t>Have to raise your voice to have a normal conversation when about 2 m apart</a:t>
            </a:r>
          </a:p>
          <a:p>
            <a:pPr marL="342900" indent="-342900">
              <a:spcAft>
                <a:spcPts val="1200"/>
              </a:spcAft>
              <a:buFont typeface="Arial" panose="020B0604020202020204" pitchFamily="34" charset="0"/>
              <a:buChar char="•"/>
              <a:defRPr/>
            </a:pPr>
            <a:r>
              <a:rPr lang="en-GB" altLang="en-US" sz="2400" b="1" dirty="0">
                <a:solidFill>
                  <a:srgbClr val="00B0F0"/>
                </a:solidFill>
              </a:rPr>
              <a:t>Noisy powered tools or machinery in use</a:t>
            </a:r>
          </a:p>
          <a:p>
            <a:pPr marL="342900" indent="-342900">
              <a:spcAft>
                <a:spcPts val="1200"/>
              </a:spcAft>
              <a:buFont typeface="Arial" panose="020B0604020202020204" pitchFamily="34" charset="0"/>
              <a:buChar char="•"/>
              <a:defRPr/>
            </a:pPr>
            <a:r>
              <a:rPr lang="en-GB" altLang="en-US" sz="2400" b="1" dirty="0">
                <a:solidFill>
                  <a:srgbClr val="00B0F0"/>
                </a:solidFill>
              </a:rPr>
              <a:t>The work is known to have noisy tasks</a:t>
            </a:r>
          </a:p>
          <a:p>
            <a:pPr marL="342900" indent="-342900">
              <a:spcAft>
                <a:spcPts val="1200"/>
              </a:spcAft>
              <a:buFont typeface="Arial" panose="020B0604020202020204" pitchFamily="34" charset="0"/>
              <a:buChar char="•"/>
              <a:defRPr/>
            </a:pPr>
            <a:r>
              <a:rPr lang="en-GB" altLang="en-US" sz="2400" b="1" dirty="0">
                <a:solidFill>
                  <a:srgbClr val="00B0F0"/>
                </a:solidFill>
              </a:rPr>
              <a:t>Impact noise is created</a:t>
            </a:r>
            <a:endParaRPr lang="en-GB" sz="1400" b="1" dirty="0">
              <a:solidFill>
                <a:srgbClr val="00B0F0"/>
              </a:solidFill>
              <a:latin typeface="Arial" panose="020B0604020202020204" pitchFamily="34" charset="0"/>
              <a:cs typeface="Arial" panose="020B0604020202020204" pitchFamily="34" charset="0"/>
            </a:endParaRPr>
          </a:p>
        </p:txBody>
      </p:sp>
      <p:sp>
        <p:nvSpPr>
          <p:cNvPr id="9" name="Rectangle 8">
            <a:hlinkClick r:id="rId4" action="ppaction://hlinksldjump"/>
            <a:extLst>
              <a:ext uri="{FF2B5EF4-FFF2-40B4-BE49-F238E27FC236}">
                <a16:creationId xmlns:a16="http://schemas.microsoft.com/office/drawing/2014/main" id="{8DFAF3EA-A403-4EF6-9AD6-C0C1F75C2EFA}"/>
              </a:ext>
            </a:extLst>
          </p:cNvPr>
          <p:cNvSpPr/>
          <p:nvPr/>
        </p:nvSpPr>
        <p:spPr>
          <a:xfrm>
            <a:off x="4139952" y="6237312"/>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4" action="ppaction://hlinksldjump"/>
              </a:rPr>
              <a:t>Back</a:t>
            </a:r>
            <a:r>
              <a:rPr lang="en-GB" sz="1400" b="1" dirty="0">
                <a:hlinkClick r:id="rId5" action="ppaction://hlinksldjump"/>
              </a:rPr>
              <a:t> </a:t>
            </a:r>
            <a:r>
              <a:rPr lang="en-GB" sz="1400" b="1" dirty="0"/>
              <a:t>to Question</a:t>
            </a:r>
          </a:p>
        </p:txBody>
      </p:sp>
    </p:spTree>
    <p:extLst>
      <p:ext uri="{BB962C8B-B14F-4D97-AF65-F5344CB8AC3E}">
        <p14:creationId xmlns:p14="http://schemas.microsoft.com/office/powerpoint/2010/main" val="403610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584" y="2204864"/>
            <a:ext cx="7832847" cy="2952328"/>
          </a:xfrm>
        </p:spPr>
        <p:txBody>
          <a:bodyPr>
            <a:normAutofit/>
          </a:bodyPr>
          <a:lstStyle/>
          <a:p>
            <a:pPr marL="182880" indent="0">
              <a:buNone/>
            </a:pPr>
            <a:r>
              <a:rPr lang="en-GB" sz="3600" b="1" dirty="0">
                <a:solidFill>
                  <a:srgbClr val="0070C0"/>
                </a:solidFill>
                <a:effectLst/>
                <a:latin typeface="Arial" panose="020B0604020202020204" pitchFamily="34" charset="0"/>
                <a:cs typeface="Arial" panose="020B0604020202020204" pitchFamily="34" charset="0"/>
              </a:rPr>
              <a:t>Don’t Lose Your Hearing</a:t>
            </a:r>
            <a:br>
              <a:rPr lang="en-GB" sz="3600" b="1" dirty="0">
                <a:solidFill>
                  <a:srgbClr val="0070C0"/>
                </a:solidFill>
                <a:effectLst/>
                <a:latin typeface="Arial" panose="020B0604020202020204" pitchFamily="34" charset="0"/>
                <a:cs typeface="Arial" panose="020B0604020202020204" pitchFamily="34" charset="0"/>
              </a:rPr>
            </a:br>
            <a:r>
              <a:rPr lang="en-GB" sz="3600" b="1" dirty="0">
                <a:solidFill>
                  <a:srgbClr val="0070C0"/>
                </a:solidFill>
                <a:effectLst/>
                <a:latin typeface="Arial" panose="020B0604020202020204" pitchFamily="34" charset="0"/>
                <a:cs typeface="Arial" panose="020B0604020202020204" pitchFamily="34" charset="0"/>
              </a:rPr>
              <a:t>It’s so Precious</a:t>
            </a:r>
            <a:br>
              <a:rPr lang="en-GB" sz="3600" b="1" dirty="0">
                <a:solidFill>
                  <a:srgbClr val="00B0F0"/>
                </a:solidFill>
                <a:effectLst/>
                <a:latin typeface="Arial" panose="020B0604020202020204" pitchFamily="34" charset="0"/>
                <a:cs typeface="Arial" panose="020B0604020202020204" pitchFamily="34" charset="0"/>
              </a:rPr>
            </a:br>
            <a:br>
              <a:rPr lang="en-GB" sz="3600" b="1" dirty="0">
                <a:solidFill>
                  <a:srgbClr val="00B0F0"/>
                </a:solidFill>
                <a:effectLst/>
                <a:latin typeface="Arial" panose="020B0604020202020204" pitchFamily="34" charset="0"/>
                <a:cs typeface="Arial" panose="020B0604020202020204" pitchFamily="34" charset="0"/>
              </a:rPr>
            </a:br>
            <a:r>
              <a:rPr lang="en-GB" sz="2800" b="1" dirty="0">
                <a:solidFill>
                  <a:srgbClr val="C00000"/>
                </a:solidFill>
                <a:effectLst/>
                <a:latin typeface="Arial" panose="020B0604020202020204" pitchFamily="34" charset="0"/>
                <a:cs typeface="Arial" panose="020B0604020202020204" pitchFamily="34" charset="0"/>
              </a:rPr>
              <a:t>Sound and Noise</a:t>
            </a:r>
            <a:br>
              <a:rPr lang="en-GB" sz="2800" b="1" dirty="0">
                <a:solidFill>
                  <a:srgbClr val="C00000"/>
                </a:solidFill>
                <a:effectLst/>
                <a:latin typeface="Arial" panose="020B0604020202020204" pitchFamily="34" charset="0"/>
                <a:cs typeface="Arial" panose="020B0604020202020204" pitchFamily="34" charset="0"/>
              </a:rPr>
            </a:br>
            <a:br>
              <a:rPr lang="en-GB" sz="2800" b="1" dirty="0">
                <a:solidFill>
                  <a:srgbClr val="C00000"/>
                </a:solidFill>
                <a:effectLst/>
                <a:latin typeface="Arial" panose="020B0604020202020204" pitchFamily="34" charset="0"/>
                <a:cs typeface="Arial" panose="020B0604020202020204" pitchFamily="34" charset="0"/>
              </a:rPr>
            </a:br>
            <a:r>
              <a:rPr lang="en-GB" sz="2800" b="1" dirty="0">
                <a:effectLst/>
                <a:latin typeface="Arial" panose="020B0604020202020204" pitchFamily="34" charset="0"/>
                <a:cs typeface="Arial" panose="020B0604020202020204" pitchFamily="34" charset="0"/>
              </a:rPr>
              <a:t>Part 2</a:t>
            </a:r>
            <a:endParaRPr lang="en-GB" sz="2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379B822-DE21-4F28-9BF9-35E538066476}"/>
              </a:ext>
            </a:extLst>
          </p:cNvPr>
          <p:cNvSpPr>
            <a:spLocks noGrp="1"/>
          </p:cNvSpPr>
          <p:nvPr>
            <p:ph type="sldNum" sz="quarter" idx="12"/>
          </p:nvPr>
        </p:nvSpPr>
        <p:spPr/>
        <p:txBody>
          <a:bodyPr/>
          <a:lstStyle/>
          <a:p>
            <a:fld id="{3DB36CE2-65BA-4721-BB1A-1EDB821F77A6}" type="slidenum">
              <a:rPr lang="en-GB" smtClean="0"/>
              <a:t>5</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0"/>
            <a:ext cx="1944216" cy="1340768"/>
          </a:xfrm>
          <a:prstGeom prst="rect">
            <a:avLst/>
          </a:prstGeom>
        </p:spPr>
      </p:pic>
    </p:spTree>
    <p:extLst>
      <p:ext uri="{BB962C8B-B14F-4D97-AF65-F5344CB8AC3E}">
        <p14:creationId xmlns:p14="http://schemas.microsoft.com/office/powerpoint/2010/main" val="2288940163"/>
      </p:ext>
    </p:extLst>
  </p:cSld>
  <p:clrMapOvr>
    <a:masterClrMapping/>
  </p:clrMapOvr>
  <mc:AlternateContent xmlns:mc="http://schemas.openxmlformats.org/markup-compatibility/2006" xmlns:p14="http://schemas.microsoft.com/office/powerpoint/2010/main">
    <mc:Choice Requires="p14">
      <p:transition spd="slow" p14:dur="105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629" y="1372162"/>
            <a:ext cx="7107707" cy="550956"/>
          </a:xfrm>
        </p:spPr>
        <p:txBody>
          <a:bodyPr>
            <a:noAutofit/>
          </a:bodyPr>
          <a:lstStyle/>
          <a:p>
            <a:pPr marL="182880"/>
            <a:r>
              <a:rPr lang="en-GB" altLang="en-US" sz="2000" b="1" dirty="0">
                <a:solidFill>
                  <a:srgbClr val="C00000"/>
                </a:solidFill>
                <a:latin typeface="Arial" panose="020B0604020202020204" pitchFamily="34" charset="0"/>
                <a:cs typeface="Arial" panose="020B0604020202020204" pitchFamily="34" charset="0"/>
              </a:rPr>
              <a:t>Who has Responsibilities for Preventing Work-Related NIHL?</a:t>
            </a:r>
            <a:endParaRPr lang="en-GB" sz="2000" b="1" dirty="0">
              <a:ln w="0"/>
              <a:solidFill>
                <a:srgbClr val="C0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079E0F1-E108-42AD-A27F-44E55DBF1D5E}"/>
              </a:ext>
            </a:extLst>
          </p:cNvPr>
          <p:cNvSpPr>
            <a:spLocks noGrp="1"/>
          </p:cNvSpPr>
          <p:nvPr>
            <p:ph type="sldNum" sz="quarter" idx="12"/>
          </p:nvPr>
        </p:nvSpPr>
        <p:spPr/>
        <p:txBody>
          <a:bodyPr/>
          <a:lstStyle/>
          <a:p>
            <a:fld id="{3DB36CE2-65BA-4721-BB1A-1EDB821F77A6}" type="slidenum">
              <a:rPr lang="en-GB" smtClean="0"/>
              <a:t>50</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1" y="107338"/>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2756195" y="1992012"/>
            <a:ext cx="3631609" cy="3677930"/>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altLang="en-US" sz="2400" b="1" dirty="0">
                <a:solidFill>
                  <a:srgbClr val="00B0F0"/>
                </a:solidFill>
              </a:rPr>
              <a:t>Employers</a:t>
            </a:r>
          </a:p>
          <a:p>
            <a:pPr marL="342900" indent="-342900">
              <a:spcBef>
                <a:spcPts val="600"/>
              </a:spcBef>
              <a:spcAft>
                <a:spcPts val="600"/>
              </a:spcAft>
              <a:buFont typeface="Arial" panose="020B0604020202020204" pitchFamily="34" charset="0"/>
              <a:buChar char="•"/>
            </a:pPr>
            <a:r>
              <a:rPr lang="en-GB" altLang="en-US" sz="2400" b="1" dirty="0">
                <a:solidFill>
                  <a:srgbClr val="00B0F0"/>
                </a:solidFill>
              </a:rPr>
              <a:t>Sub-contractors</a:t>
            </a:r>
          </a:p>
          <a:p>
            <a:pPr marL="342900" indent="-342900">
              <a:spcBef>
                <a:spcPts val="600"/>
              </a:spcBef>
              <a:spcAft>
                <a:spcPts val="600"/>
              </a:spcAft>
              <a:buFont typeface="Arial" panose="020B0604020202020204" pitchFamily="34" charset="0"/>
              <a:buChar char="•"/>
            </a:pPr>
            <a:r>
              <a:rPr lang="en-GB" altLang="en-US" sz="2400" b="1" dirty="0">
                <a:solidFill>
                  <a:srgbClr val="00B0F0"/>
                </a:solidFill>
              </a:rPr>
              <a:t>Self-employed</a:t>
            </a:r>
          </a:p>
          <a:p>
            <a:pPr marL="342900" indent="-342900">
              <a:spcBef>
                <a:spcPts val="600"/>
              </a:spcBef>
              <a:spcAft>
                <a:spcPts val="600"/>
              </a:spcAft>
              <a:buFont typeface="Arial" panose="020B0604020202020204" pitchFamily="34" charset="0"/>
              <a:buChar char="•"/>
            </a:pPr>
            <a:r>
              <a:rPr lang="en-GB" altLang="en-US" sz="2400" b="1" dirty="0">
                <a:solidFill>
                  <a:srgbClr val="00B0F0"/>
                </a:solidFill>
              </a:rPr>
              <a:t>Designers</a:t>
            </a:r>
          </a:p>
          <a:p>
            <a:pPr marL="342900" indent="-342900">
              <a:spcBef>
                <a:spcPts val="600"/>
              </a:spcBef>
              <a:spcAft>
                <a:spcPts val="600"/>
              </a:spcAft>
              <a:buFont typeface="Arial" panose="020B0604020202020204" pitchFamily="34" charset="0"/>
              <a:buChar char="•"/>
            </a:pPr>
            <a:r>
              <a:rPr lang="en-GB" altLang="en-US" sz="2400" b="1" dirty="0">
                <a:solidFill>
                  <a:srgbClr val="00B0F0"/>
                </a:solidFill>
              </a:rPr>
              <a:t>Manufacturers</a:t>
            </a:r>
          </a:p>
          <a:p>
            <a:pPr marL="342900" indent="-342900">
              <a:spcBef>
                <a:spcPts val="600"/>
              </a:spcBef>
              <a:spcAft>
                <a:spcPts val="600"/>
              </a:spcAft>
              <a:buFont typeface="Arial" panose="020B0604020202020204" pitchFamily="34" charset="0"/>
              <a:buChar char="•"/>
            </a:pPr>
            <a:r>
              <a:rPr lang="en-GB" altLang="en-US" sz="2400" b="1" dirty="0">
                <a:solidFill>
                  <a:srgbClr val="00B0F0"/>
                </a:solidFill>
              </a:rPr>
              <a:t>Suppliers</a:t>
            </a:r>
          </a:p>
          <a:p>
            <a:pPr marL="342900" indent="-342900">
              <a:spcBef>
                <a:spcPts val="1200"/>
              </a:spcBef>
              <a:spcAft>
                <a:spcPts val="1200"/>
              </a:spcAft>
              <a:buFont typeface="Arial" panose="020B0604020202020204" pitchFamily="34" charset="0"/>
              <a:buChar char="•"/>
            </a:pPr>
            <a:r>
              <a:rPr lang="en-GB" altLang="en-US" sz="2400" b="1" dirty="0">
                <a:solidFill>
                  <a:srgbClr val="00B0F0"/>
                </a:solidFill>
              </a:rPr>
              <a:t>Employees</a:t>
            </a:r>
            <a:endParaRPr lang="en-GB" altLang="en-US" sz="2400" b="1" i="1" dirty="0">
              <a:solidFill>
                <a:srgbClr val="00B0F0"/>
              </a:solidFill>
            </a:endParaRPr>
          </a:p>
        </p:txBody>
      </p:sp>
      <p:sp>
        <p:nvSpPr>
          <p:cNvPr id="3" name="TextBox 2">
            <a:extLst>
              <a:ext uri="{FF2B5EF4-FFF2-40B4-BE49-F238E27FC236}">
                <a16:creationId xmlns:a16="http://schemas.microsoft.com/office/drawing/2014/main" id="{BF613CF0-10EF-4B8D-985C-066AF7C5E546}"/>
              </a:ext>
            </a:extLst>
          </p:cNvPr>
          <p:cNvSpPr txBox="1"/>
          <p:nvPr/>
        </p:nvSpPr>
        <p:spPr>
          <a:xfrm>
            <a:off x="1000071" y="587313"/>
            <a:ext cx="6228821" cy="461665"/>
          </a:xfrm>
          <a:prstGeom prst="rect">
            <a:avLst/>
          </a:prstGeom>
          <a:noFill/>
        </p:spPr>
        <p:txBody>
          <a:bodyPr wrap="none" rtlCol="0">
            <a:spAutoFit/>
          </a:bodyPr>
          <a:lstStyle/>
          <a:p>
            <a:r>
              <a:rPr lang="en-GB" sz="2400" b="1" dirty="0">
                <a:solidFill>
                  <a:srgbClr val="00B0F0"/>
                </a:solidFill>
                <a:latin typeface="Arial" panose="020B0604020202020204" pitchFamily="34" charset="0"/>
                <a:cs typeface="Arial" panose="020B0604020202020204" pitchFamily="34" charset="0"/>
              </a:rPr>
              <a:t>Control of Noise at Work Regulation 2005</a:t>
            </a:r>
          </a:p>
        </p:txBody>
      </p:sp>
      <p:sp>
        <p:nvSpPr>
          <p:cNvPr id="10" name="Rectangle 9">
            <a:extLst>
              <a:ext uri="{FF2B5EF4-FFF2-40B4-BE49-F238E27FC236}">
                <a16:creationId xmlns:a16="http://schemas.microsoft.com/office/drawing/2014/main" id="{BBBB5710-1780-48CD-978E-0F3B008EA520}"/>
              </a:ext>
            </a:extLst>
          </p:cNvPr>
          <p:cNvSpPr/>
          <p:nvPr/>
        </p:nvSpPr>
        <p:spPr>
          <a:xfrm>
            <a:off x="3707904" y="6237312"/>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4" action="ppaction://hlinksldjump"/>
              </a:rPr>
              <a:t>Back</a:t>
            </a:r>
            <a:r>
              <a:rPr lang="en-GB" sz="1400" b="1" dirty="0"/>
              <a:t> to Question</a:t>
            </a:r>
          </a:p>
        </p:txBody>
      </p:sp>
    </p:spTree>
    <p:extLst>
      <p:ext uri="{BB962C8B-B14F-4D97-AF65-F5344CB8AC3E}">
        <p14:creationId xmlns:p14="http://schemas.microsoft.com/office/powerpoint/2010/main" val="4017222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525844"/>
            <a:ext cx="5760640" cy="729506"/>
          </a:xfrm>
        </p:spPr>
        <p:txBody>
          <a:bodyPr>
            <a:normAutofit/>
          </a:bodyPr>
          <a:lstStyle/>
          <a:p>
            <a:pPr marL="182880"/>
            <a:r>
              <a:rPr lang="en-GB" altLang="en-US" sz="3200" b="1" dirty="0">
                <a:solidFill>
                  <a:srgbClr val="00B0F0"/>
                </a:solidFill>
                <a:latin typeface="+mn-lt"/>
              </a:rPr>
              <a:t>Basic Requirements of the Law</a:t>
            </a:r>
            <a:endParaRPr lang="en-GB" sz="3200" b="1" dirty="0">
              <a:ln w="0"/>
              <a:solidFill>
                <a:srgbClr val="00B0F0"/>
              </a:solidFill>
              <a:latin typeface="+mn-lt"/>
              <a:cs typeface="Arial" panose="020B0604020202020204" pitchFamily="34" charset="0"/>
            </a:endParaRPr>
          </a:p>
        </p:txBody>
      </p:sp>
      <p:sp>
        <p:nvSpPr>
          <p:cNvPr id="5" name="Slide Number Placeholder 4">
            <a:extLst>
              <a:ext uri="{FF2B5EF4-FFF2-40B4-BE49-F238E27FC236}">
                <a16:creationId xmlns:a16="http://schemas.microsoft.com/office/drawing/2014/main" id="{61924AA1-8375-465F-B1E9-771AFE697C4C}"/>
              </a:ext>
            </a:extLst>
          </p:cNvPr>
          <p:cNvSpPr>
            <a:spLocks noGrp="1"/>
          </p:cNvSpPr>
          <p:nvPr>
            <p:ph type="sldNum" sz="quarter" idx="12"/>
          </p:nvPr>
        </p:nvSpPr>
        <p:spPr/>
        <p:txBody>
          <a:bodyPr/>
          <a:lstStyle/>
          <a:p>
            <a:fld id="{3DB36CE2-65BA-4721-BB1A-1EDB821F77A6}" type="slidenum">
              <a:rPr lang="en-GB" smtClean="0"/>
              <a:t>51</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0232" y="175230"/>
            <a:ext cx="1504683" cy="1080120"/>
          </a:xfrm>
          <a:prstGeom prst="rect">
            <a:avLst/>
          </a:prstGeom>
        </p:spPr>
      </p:pic>
      <p:sp>
        <p:nvSpPr>
          <p:cNvPr id="3" name="Rectangle 2">
            <a:extLst>
              <a:ext uri="{FF2B5EF4-FFF2-40B4-BE49-F238E27FC236}">
                <a16:creationId xmlns:a16="http://schemas.microsoft.com/office/drawing/2014/main" id="{ACE9CF6C-75CC-4864-830E-5EF6600977E5}"/>
              </a:ext>
            </a:extLst>
          </p:cNvPr>
          <p:cNvSpPr/>
          <p:nvPr/>
        </p:nvSpPr>
        <p:spPr>
          <a:xfrm>
            <a:off x="753728" y="1628800"/>
            <a:ext cx="7418671" cy="2954655"/>
          </a:xfrm>
          <a:prstGeom prst="rect">
            <a:avLst/>
          </a:prstGeom>
        </p:spPr>
        <p:txBody>
          <a:bodyPr wrap="square">
            <a:spAutoFit/>
          </a:bodyPr>
          <a:lstStyle/>
          <a:p>
            <a:pPr lvl="1">
              <a:defRPr/>
            </a:pPr>
            <a:r>
              <a:rPr lang="en-GB" altLang="en-US" sz="2400" b="1" dirty="0">
                <a:solidFill>
                  <a:srgbClr val="C00000"/>
                </a:solidFill>
                <a:latin typeface="Arial" panose="020B0604020202020204" pitchFamily="34" charset="0"/>
                <a:cs typeface="Arial" panose="020B0604020202020204" pitchFamily="34" charset="0"/>
              </a:rPr>
              <a:t>Employers have specified legal duties based on noise levels</a:t>
            </a:r>
            <a:endParaRPr lang="en-GB" altLang="en-US" sz="2400" b="1" dirty="0">
              <a:solidFill>
                <a:srgbClr val="00B0F0"/>
              </a:solidFill>
              <a:latin typeface="Arial" panose="020B0604020202020204" pitchFamily="34" charset="0"/>
              <a:cs typeface="Arial" panose="020B0604020202020204" pitchFamily="34" charset="0"/>
            </a:endParaRPr>
          </a:p>
          <a:p>
            <a:pPr lvl="1">
              <a:defRPr/>
            </a:pPr>
            <a:endParaRPr lang="en-GB" altLang="en-US" sz="2400" b="1" dirty="0">
              <a:solidFill>
                <a:srgbClr val="00B0F0"/>
              </a:solidFill>
            </a:endParaRPr>
          </a:p>
          <a:p>
            <a:pPr lvl="1">
              <a:defRPr/>
            </a:pPr>
            <a:r>
              <a:rPr lang="en-GB" altLang="en-US" sz="1400" b="1" dirty="0">
                <a:solidFill>
                  <a:srgbClr val="00B0F0"/>
                </a:solidFill>
              </a:rPr>
              <a:t>Your employer </a:t>
            </a:r>
            <a:r>
              <a:rPr lang="en-GB" altLang="en-US" sz="1400" b="1" dirty="0">
                <a:solidFill>
                  <a:srgbClr val="C00000"/>
                </a:solidFill>
              </a:rPr>
              <a:t>MUST take </a:t>
            </a:r>
            <a:r>
              <a:rPr lang="en-GB" altLang="en-US" sz="1400" b="1" u="sng" dirty="0">
                <a:solidFill>
                  <a:srgbClr val="C00000"/>
                </a:solidFill>
              </a:rPr>
              <a:t>specific actions</a:t>
            </a:r>
            <a:r>
              <a:rPr lang="en-GB" altLang="en-US" sz="1400" b="1" dirty="0">
                <a:solidFill>
                  <a:srgbClr val="C00000"/>
                </a:solidFill>
              </a:rPr>
              <a:t> </a:t>
            </a:r>
            <a:r>
              <a:rPr lang="en-GB" altLang="en-US" sz="1400" b="1" dirty="0">
                <a:solidFill>
                  <a:srgbClr val="00B0F0"/>
                </a:solidFill>
              </a:rPr>
              <a:t>when: (For information only)</a:t>
            </a:r>
          </a:p>
          <a:p>
            <a:pPr lvl="1">
              <a:defRPr/>
            </a:pPr>
            <a:endParaRPr lang="en-GB" altLang="en-US" sz="1400" b="1" dirty="0">
              <a:solidFill>
                <a:srgbClr val="00B0F0"/>
              </a:solidFill>
            </a:endParaRPr>
          </a:p>
          <a:p>
            <a:pPr lvl="1">
              <a:spcAft>
                <a:spcPts val="1200"/>
              </a:spcAft>
              <a:buFont typeface="Arial" panose="020B0604020202020204" pitchFamily="34" charset="0"/>
              <a:buChar char="•"/>
              <a:defRPr/>
            </a:pPr>
            <a:r>
              <a:rPr lang="en-GB" altLang="en-US" sz="1400" b="1" dirty="0">
                <a:solidFill>
                  <a:srgbClr val="00B0F0"/>
                </a:solidFill>
              </a:rPr>
              <a:t> Daily average exposure is 80 dB Lep,d </a:t>
            </a:r>
            <a:endParaRPr lang="en-GB" altLang="en-US" sz="1400" b="1" i="1" dirty="0">
              <a:solidFill>
                <a:srgbClr val="00B0F0"/>
              </a:solidFill>
            </a:endParaRPr>
          </a:p>
          <a:p>
            <a:pPr lvl="1">
              <a:spcAft>
                <a:spcPts val="1200"/>
              </a:spcAft>
              <a:buFont typeface="Arial" panose="020B0604020202020204" pitchFamily="34" charset="0"/>
              <a:buChar char="•"/>
              <a:defRPr/>
            </a:pPr>
            <a:r>
              <a:rPr lang="en-GB" altLang="en-US" sz="1400" b="1" dirty="0">
                <a:solidFill>
                  <a:srgbClr val="00B0F0"/>
                </a:solidFill>
              </a:rPr>
              <a:t> When daily average exposure is 85 dB Lep,d</a:t>
            </a:r>
          </a:p>
          <a:p>
            <a:pPr lvl="1">
              <a:spcAft>
                <a:spcPts val="1200"/>
              </a:spcAft>
              <a:buFont typeface="Arial" panose="020B0604020202020204" pitchFamily="34" charset="0"/>
              <a:buChar char="•"/>
              <a:defRPr/>
            </a:pPr>
            <a:r>
              <a:rPr lang="en-GB" altLang="en-US" sz="1400" b="1" dirty="0">
                <a:solidFill>
                  <a:srgbClr val="00B0F0"/>
                </a:solidFill>
              </a:rPr>
              <a:t> Exposure limit value (87 dB Lep,d) is reached </a:t>
            </a:r>
          </a:p>
          <a:p>
            <a:pPr lvl="1">
              <a:spcAft>
                <a:spcPts val="1200"/>
              </a:spcAft>
              <a:buFont typeface="Arial" panose="020B0604020202020204" pitchFamily="34" charset="0"/>
              <a:buChar char="•"/>
              <a:defRPr/>
            </a:pPr>
            <a:r>
              <a:rPr lang="en-GB" altLang="en-US" sz="1400" b="1" dirty="0">
                <a:solidFill>
                  <a:srgbClr val="00B0F0"/>
                </a:solidFill>
              </a:rPr>
              <a:t> Peak/Impact noise is 135 dB and 137 dB</a:t>
            </a:r>
            <a:endParaRPr lang="en-GB" altLang="en-US" b="1" i="1" dirty="0">
              <a:solidFill>
                <a:srgbClr val="C00000"/>
              </a:solidFill>
            </a:endParaRPr>
          </a:p>
        </p:txBody>
      </p:sp>
      <p:sp>
        <p:nvSpPr>
          <p:cNvPr id="9" name="Rectangle 8">
            <a:extLst>
              <a:ext uri="{FF2B5EF4-FFF2-40B4-BE49-F238E27FC236}">
                <a16:creationId xmlns:a16="http://schemas.microsoft.com/office/drawing/2014/main" id="{570020AB-A4A2-41F0-9679-FDD837D03895}"/>
              </a:ext>
            </a:extLst>
          </p:cNvPr>
          <p:cNvSpPr/>
          <p:nvPr/>
        </p:nvSpPr>
        <p:spPr>
          <a:xfrm>
            <a:off x="3635896" y="6237312"/>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4" action="ppaction://hlinksldjump"/>
              </a:rPr>
              <a:t>Back</a:t>
            </a:r>
            <a:r>
              <a:rPr lang="en-GB" sz="1400" b="1" dirty="0"/>
              <a:t> to </a:t>
            </a:r>
            <a:r>
              <a:rPr lang="en-GB" sz="1400" b="1" dirty="0">
                <a:hlinkClick r:id="rId4" action="ppaction://hlinksldjump"/>
              </a:rPr>
              <a:t>Question</a:t>
            </a:r>
            <a:endParaRPr lang="en-GB" sz="1400" b="1" dirty="0"/>
          </a:p>
        </p:txBody>
      </p:sp>
    </p:spTree>
    <p:extLst>
      <p:ext uri="{BB962C8B-B14F-4D97-AF65-F5344CB8AC3E}">
        <p14:creationId xmlns:p14="http://schemas.microsoft.com/office/powerpoint/2010/main" val="3296370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74982"/>
            <a:ext cx="6120665" cy="892148"/>
          </a:xfrm>
        </p:spPr>
        <p:txBody>
          <a:bodyPr>
            <a:normAutofit fontScale="90000"/>
          </a:bodyPr>
          <a:lstStyle/>
          <a:p>
            <a:pPr marL="182880"/>
            <a:r>
              <a:rPr lang="en-GB" altLang="en-US" sz="3200" b="1" dirty="0">
                <a:solidFill>
                  <a:srgbClr val="00B0F0"/>
                </a:solidFill>
                <a:latin typeface="Arial" panose="020B0604020202020204" pitchFamily="34" charset="0"/>
                <a:cs typeface="Arial" panose="020B0604020202020204" pitchFamily="34" charset="0"/>
              </a:rPr>
              <a:t>Employers Legal Duties</a:t>
            </a:r>
            <a:br>
              <a:rPr lang="en-GB" altLang="en-US" sz="3200" b="1" dirty="0">
                <a:solidFill>
                  <a:srgbClr val="C00000"/>
                </a:solidFill>
                <a:latin typeface="Arial" panose="020B0604020202020204" pitchFamily="34" charset="0"/>
                <a:cs typeface="Arial" panose="020B0604020202020204" pitchFamily="34" charset="0"/>
              </a:rPr>
            </a:br>
            <a:r>
              <a:rPr lang="en-GB" altLang="en-US" sz="3200" b="1" dirty="0">
                <a:solidFill>
                  <a:srgbClr val="C00000"/>
                </a:solidFill>
                <a:latin typeface="Arial" panose="020B0604020202020204" pitchFamily="34" charset="0"/>
                <a:cs typeface="Arial" panose="020B0604020202020204" pitchFamily="34" charset="0"/>
              </a:rPr>
              <a:t>in simple terms</a:t>
            </a:r>
            <a:endParaRPr lang="en-GB" sz="3200" b="1" dirty="0">
              <a:ln w="0"/>
              <a:solidFill>
                <a:srgbClr val="00B0F0"/>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98F01505-5A5E-4307-BFFE-B56049A0710C}"/>
              </a:ext>
            </a:extLst>
          </p:cNvPr>
          <p:cNvSpPr>
            <a:spLocks noGrp="1"/>
          </p:cNvSpPr>
          <p:nvPr>
            <p:ph type="sldNum" sz="quarter" idx="12"/>
          </p:nvPr>
        </p:nvSpPr>
        <p:spPr/>
        <p:txBody>
          <a:bodyPr/>
          <a:lstStyle/>
          <a:p>
            <a:fld id="{3DB36CE2-65BA-4721-BB1A-1EDB821F77A6}" type="slidenum">
              <a:rPr lang="en-GB" smtClean="0"/>
              <a:t>52</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9420" y="153802"/>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683568" y="1167130"/>
            <a:ext cx="7344813" cy="4278094"/>
          </a:xfrm>
          <a:prstGeom prst="rect">
            <a:avLst/>
          </a:prstGeom>
          <a:noFill/>
        </p:spPr>
        <p:txBody>
          <a:bodyPr wrap="square" rtlCol="0">
            <a:spAutoFit/>
          </a:bodyPr>
          <a:lstStyle/>
          <a:p>
            <a:pPr algn="ctr"/>
            <a:r>
              <a:rPr lang="en-GB" altLang="en-US" sz="2400" b="1" dirty="0">
                <a:solidFill>
                  <a:srgbClr val="C00000"/>
                </a:solidFill>
              </a:rPr>
              <a:t>	</a:t>
            </a:r>
          </a:p>
          <a:p>
            <a:r>
              <a:rPr lang="en-GB" altLang="en-US" sz="2400" b="1" dirty="0">
                <a:solidFill>
                  <a:srgbClr val="00B0F0"/>
                </a:solidFill>
              </a:rPr>
              <a:t>Your employer should be looking at:</a:t>
            </a:r>
          </a:p>
          <a:p>
            <a:endParaRPr lang="en-GB" altLang="en-US" sz="2400" b="1" dirty="0">
              <a:solidFill>
                <a:srgbClr val="00B0F0"/>
              </a:solidFill>
            </a:endParaRPr>
          </a:p>
          <a:p>
            <a:pPr marL="342900" indent="-342900">
              <a:spcAft>
                <a:spcPts val="1200"/>
              </a:spcAft>
              <a:buFont typeface="Arial" panose="020B0604020202020204" pitchFamily="34" charset="0"/>
              <a:buChar char="•"/>
            </a:pPr>
            <a:r>
              <a:rPr lang="en-GB" altLang="en-US" sz="2000" b="1" dirty="0">
                <a:solidFill>
                  <a:srgbClr val="00B0F0"/>
                </a:solidFill>
              </a:rPr>
              <a:t>Using quieter equipment </a:t>
            </a:r>
          </a:p>
          <a:p>
            <a:pPr marL="342900" indent="-342900">
              <a:spcAft>
                <a:spcPts val="1200"/>
              </a:spcAft>
              <a:buFont typeface="Arial" panose="020B0604020202020204" pitchFamily="34" charset="0"/>
              <a:buChar char="•"/>
            </a:pPr>
            <a:r>
              <a:rPr lang="en-GB" altLang="en-US" sz="2000" b="1" dirty="0">
                <a:solidFill>
                  <a:srgbClr val="00B0F0"/>
                </a:solidFill>
              </a:rPr>
              <a:t>Using a different and quieter process  </a:t>
            </a:r>
          </a:p>
          <a:p>
            <a:pPr marL="342900" indent="-342900">
              <a:spcAft>
                <a:spcPts val="1200"/>
              </a:spcAft>
              <a:buFont typeface="Arial" panose="020B0604020202020204" pitchFamily="34" charset="0"/>
              <a:buChar char="•"/>
            </a:pPr>
            <a:r>
              <a:rPr lang="en-GB" altLang="en-US" sz="2000" b="1" dirty="0">
                <a:solidFill>
                  <a:srgbClr val="00B0F0"/>
                </a:solidFill>
              </a:rPr>
              <a:t>Applying engineering/technical noise control solutions</a:t>
            </a:r>
          </a:p>
          <a:p>
            <a:pPr marL="342900" indent="-342900">
              <a:spcAft>
                <a:spcPts val="1200"/>
              </a:spcAft>
              <a:buFont typeface="Arial" panose="020B0604020202020204" pitchFamily="34" charset="0"/>
              <a:buChar char="•"/>
            </a:pPr>
            <a:r>
              <a:rPr lang="en-GB" altLang="en-US" sz="2000" b="1" dirty="0">
                <a:solidFill>
                  <a:srgbClr val="00B0F0"/>
                </a:solidFill>
              </a:rPr>
              <a:t>Laying out of the workplace to create quiet workstations </a:t>
            </a:r>
          </a:p>
          <a:p>
            <a:pPr marL="342900" indent="-342900">
              <a:spcAft>
                <a:spcPts val="1200"/>
              </a:spcAft>
              <a:buFont typeface="Arial" panose="020B0604020202020204" pitchFamily="34" charset="0"/>
              <a:buChar char="•"/>
            </a:pPr>
            <a:r>
              <a:rPr lang="en-GB" altLang="en-US" sz="2000" b="1" dirty="0">
                <a:solidFill>
                  <a:srgbClr val="00B0F0"/>
                </a:solidFill>
              </a:rPr>
              <a:t>Improved ways of working to reduce noise levels </a:t>
            </a:r>
          </a:p>
          <a:p>
            <a:pPr marL="342900" indent="-342900">
              <a:spcAft>
                <a:spcPts val="1200"/>
              </a:spcAft>
              <a:buFont typeface="Arial" panose="020B0604020202020204" pitchFamily="34" charset="0"/>
              <a:buChar char="•"/>
            </a:pPr>
            <a:r>
              <a:rPr lang="en-GB" altLang="en-US" sz="2000" b="1" dirty="0">
                <a:solidFill>
                  <a:srgbClr val="00B0F0"/>
                </a:solidFill>
              </a:rPr>
              <a:t>Limiting the time you spend in noisy areas</a:t>
            </a:r>
          </a:p>
          <a:p>
            <a:pPr marL="342900" indent="-342900">
              <a:spcAft>
                <a:spcPts val="1200"/>
              </a:spcAft>
              <a:buFont typeface="Arial" panose="020B0604020202020204" pitchFamily="34" charset="0"/>
              <a:buChar char="•"/>
            </a:pPr>
            <a:r>
              <a:rPr lang="en-GB" altLang="en-US" sz="2000" b="1" dirty="0">
                <a:solidFill>
                  <a:srgbClr val="00B0F0"/>
                </a:solidFill>
              </a:rPr>
              <a:t>Marking hearing protection zones</a:t>
            </a:r>
          </a:p>
        </p:txBody>
      </p:sp>
      <p:grpSp>
        <p:nvGrpSpPr>
          <p:cNvPr id="5" name="Group 4">
            <a:extLst>
              <a:ext uri="{FF2B5EF4-FFF2-40B4-BE49-F238E27FC236}">
                <a16:creationId xmlns:a16="http://schemas.microsoft.com/office/drawing/2014/main" id="{C574CFAA-D1B1-4DBD-A0AF-34E38F203334}"/>
              </a:ext>
            </a:extLst>
          </p:cNvPr>
          <p:cNvGrpSpPr/>
          <p:nvPr/>
        </p:nvGrpSpPr>
        <p:grpSpPr>
          <a:xfrm>
            <a:off x="6588209" y="4089782"/>
            <a:ext cx="2275894" cy="2136497"/>
            <a:chOff x="6588209" y="4089782"/>
            <a:chExt cx="2275894" cy="2136497"/>
          </a:xfrm>
        </p:grpSpPr>
        <p:pic>
          <p:nvPicPr>
            <p:cNvPr id="9" name="Picture 8" descr="Icon&#10;&#10;Description automatically generated">
              <a:extLst>
                <a:ext uri="{FF2B5EF4-FFF2-40B4-BE49-F238E27FC236}">
                  <a16:creationId xmlns:a16="http://schemas.microsoft.com/office/drawing/2014/main" id="{871EF1B1-22BD-4955-8BDF-95060924B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09" y="4089782"/>
              <a:ext cx="2275894" cy="1931505"/>
            </a:xfrm>
            <a:prstGeom prst="rect">
              <a:avLst/>
            </a:prstGeom>
          </p:spPr>
        </p:pic>
        <p:sp>
          <p:nvSpPr>
            <p:cNvPr id="3" name="TextBox 2">
              <a:extLst>
                <a:ext uri="{FF2B5EF4-FFF2-40B4-BE49-F238E27FC236}">
                  <a16:creationId xmlns:a16="http://schemas.microsoft.com/office/drawing/2014/main" id="{F23D321B-F154-44A4-AC89-3E90416FE177}"/>
                </a:ext>
              </a:extLst>
            </p:cNvPr>
            <p:cNvSpPr txBox="1"/>
            <p:nvPr/>
          </p:nvSpPr>
          <p:spPr>
            <a:xfrm>
              <a:off x="6933567" y="5949280"/>
              <a:ext cx="1585178" cy="276999"/>
            </a:xfrm>
            <a:prstGeom prst="rect">
              <a:avLst/>
            </a:prstGeom>
            <a:noFill/>
          </p:spPr>
          <p:txBody>
            <a:bodyPr wrap="none" rtlCol="0">
              <a:spAutoFit/>
            </a:bodyPr>
            <a:lstStyle/>
            <a:p>
              <a:r>
                <a:rPr lang="en-GB" sz="1200" dirty="0"/>
                <a:t>A mandatory blue sign</a:t>
              </a:r>
            </a:p>
          </p:txBody>
        </p:sp>
      </p:grpSp>
      <p:sp>
        <p:nvSpPr>
          <p:cNvPr id="13" name="Rectangle 12">
            <a:hlinkClick r:id="rId5" action="ppaction://hlinksldjump"/>
            <a:extLst>
              <a:ext uri="{FF2B5EF4-FFF2-40B4-BE49-F238E27FC236}">
                <a16:creationId xmlns:a16="http://schemas.microsoft.com/office/drawing/2014/main" id="{B252D844-D1C5-4EB5-BB59-B22B8B37DAA7}"/>
              </a:ext>
            </a:extLst>
          </p:cNvPr>
          <p:cNvSpPr/>
          <p:nvPr/>
        </p:nvSpPr>
        <p:spPr>
          <a:xfrm>
            <a:off x="3923928" y="6165304"/>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Back to </a:t>
            </a:r>
            <a:r>
              <a:rPr lang="en-GB" sz="1400" b="1" dirty="0">
                <a:hlinkClick r:id="rId5" action="ppaction://hlinksldjump"/>
              </a:rPr>
              <a:t>Question</a:t>
            </a:r>
            <a:endParaRPr lang="en-GB" sz="1400" b="1" dirty="0"/>
          </a:p>
        </p:txBody>
      </p:sp>
    </p:spTree>
    <p:extLst>
      <p:ext uri="{BB962C8B-B14F-4D97-AF65-F5344CB8AC3E}">
        <p14:creationId xmlns:p14="http://schemas.microsoft.com/office/powerpoint/2010/main" val="2969767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34635"/>
            <a:ext cx="6870986" cy="1134125"/>
          </a:xfrm>
        </p:spPr>
        <p:txBody>
          <a:bodyPr>
            <a:normAutofit/>
          </a:bodyPr>
          <a:lstStyle/>
          <a:p>
            <a:pPr marL="182880"/>
            <a:r>
              <a:rPr lang="en-GB" sz="3600" b="1" dirty="0">
                <a:ln w="0"/>
                <a:solidFill>
                  <a:srgbClr val="00B0F0"/>
                </a:solidFill>
                <a:latin typeface="Arial" panose="020B0604020202020204" pitchFamily="34" charset="0"/>
                <a:cs typeface="Arial" panose="020B0604020202020204" pitchFamily="34" charset="0"/>
              </a:rPr>
              <a:t>Selection and Use of </a:t>
            </a:r>
            <a:br>
              <a:rPr lang="en-GB" sz="3600" b="1" dirty="0">
                <a:ln w="0"/>
                <a:solidFill>
                  <a:srgbClr val="00B0F0"/>
                </a:solidFill>
                <a:latin typeface="Arial" panose="020B0604020202020204" pitchFamily="34" charset="0"/>
                <a:cs typeface="Arial" panose="020B0604020202020204" pitchFamily="34" charset="0"/>
              </a:rPr>
            </a:br>
            <a:r>
              <a:rPr lang="en-GB" sz="3600" b="1" dirty="0">
                <a:ln w="0"/>
                <a:solidFill>
                  <a:srgbClr val="00B0F0"/>
                </a:solidFill>
                <a:latin typeface="Arial" panose="020B0604020202020204" pitchFamily="34" charset="0"/>
                <a:cs typeface="Arial" panose="020B0604020202020204" pitchFamily="34" charset="0"/>
              </a:rPr>
              <a:t>Hearing Protectors</a:t>
            </a:r>
            <a:endParaRPr lang="en-GB" sz="3200" b="1" dirty="0">
              <a:ln w="0"/>
              <a:solidFill>
                <a:srgbClr val="00B0F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163B0AC-865E-4D45-A691-FABC1E1D9E79}"/>
              </a:ext>
            </a:extLst>
          </p:cNvPr>
          <p:cNvSpPr>
            <a:spLocks noGrp="1"/>
          </p:cNvSpPr>
          <p:nvPr>
            <p:ph type="sldNum" sz="quarter" idx="12"/>
          </p:nvPr>
        </p:nvSpPr>
        <p:spPr/>
        <p:txBody>
          <a:bodyPr/>
          <a:lstStyle/>
          <a:p>
            <a:fld id="{3DB36CE2-65BA-4721-BB1A-1EDB821F77A6}" type="slidenum">
              <a:rPr lang="en-GB" smtClean="0"/>
              <a:t>53</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80629"/>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899592" y="1988840"/>
            <a:ext cx="7056784" cy="3785652"/>
          </a:xfrm>
          <a:prstGeom prst="rect">
            <a:avLst/>
          </a:prstGeom>
          <a:noFill/>
        </p:spPr>
        <p:txBody>
          <a:bodyPr wrap="square" rtlCol="0">
            <a:spAutoFit/>
          </a:bodyPr>
          <a:lstStyle/>
          <a:p>
            <a:r>
              <a:rPr lang="en-GB" altLang="en-US" sz="2000" b="1" dirty="0">
                <a:solidFill>
                  <a:srgbClr val="00B0F0"/>
                </a:solidFill>
                <a:latin typeface="Arial" panose="020B0604020202020204" pitchFamily="34" charset="0"/>
                <a:cs typeface="Arial" panose="020B0604020202020204" pitchFamily="34" charset="0"/>
              </a:rPr>
              <a:t>The </a:t>
            </a:r>
            <a:r>
              <a:rPr lang="en-GB" altLang="en-US" sz="2000" b="1" dirty="0">
                <a:solidFill>
                  <a:srgbClr val="C00000"/>
                </a:solidFill>
                <a:latin typeface="Arial" panose="020B0604020202020204" pitchFamily="34" charset="0"/>
                <a:cs typeface="Arial" panose="020B0604020202020204" pitchFamily="34" charset="0"/>
              </a:rPr>
              <a:t>role of hearing protection </a:t>
            </a:r>
            <a:r>
              <a:rPr lang="en-GB" altLang="en-US" sz="2000" b="1" dirty="0">
                <a:solidFill>
                  <a:srgbClr val="00B0F0"/>
                </a:solidFill>
                <a:latin typeface="Arial" panose="020B0604020202020204" pitchFamily="34" charset="0"/>
                <a:cs typeface="Arial" panose="020B0604020202020204" pitchFamily="34" charset="0"/>
              </a:rPr>
              <a:t>is:</a:t>
            </a:r>
          </a:p>
          <a:p>
            <a:pPr lvl="1"/>
            <a:endParaRPr lang="en-GB" altLang="en-US" sz="2000" b="1" dirty="0">
              <a:solidFill>
                <a:srgbClr val="00B0F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GB" altLang="en-US" sz="2000" b="1" dirty="0">
                <a:solidFill>
                  <a:srgbClr val="00B0F0"/>
                </a:solidFill>
                <a:latin typeface="Arial" panose="020B0604020202020204" pitchFamily="34" charset="0"/>
                <a:cs typeface="Arial" panose="020B0604020202020204" pitchFamily="34" charset="0"/>
              </a:rPr>
              <a:t>As </a:t>
            </a:r>
            <a:r>
              <a:rPr lang="en-GB" altLang="en-US" sz="2000" b="1" dirty="0">
                <a:solidFill>
                  <a:srgbClr val="C00000"/>
                </a:solidFill>
                <a:latin typeface="Arial" panose="020B0604020202020204" pitchFamily="34" charset="0"/>
                <a:cs typeface="Arial" panose="020B0604020202020204" pitchFamily="34" charset="0"/>
              </a:rPr>
              <a:t>a</a:t>
            </a:r>
            <a:r>
              <a:rPr lang="en-GB" altLang="en-US" sz="2000" b="1" dirty="0">
                <a:solidFill>
                  <a:srgbClr val="00B0F0"/>
                </a:solidFill>
                <a:latin typeface="Arial" panose="020B0604020202020204" pitchFamily="34" charset="0"/>
                <a:cs typeface="Arial" panose="020B0604020202020204" pitchFamily="34" charset="0"/>
              </a:rPr>
              <a:t> </a:t>
            </a:r>
            <a:r>
              <a:rPr lang="en-GB" altLang="en-US" sz="2000" b="1" dirty="0">
                <a:solidFill>
                  <a:srgbClr val="C00000"/>
                </a:solidFill>
                <a:latin typeface="Arial" panose="020B0604020202020204" pitchFamily="34" charset="0"/>
                <a:cs typeface="Arial" panose="020B0604020202020204" pitchFamily="34" charset="0"/>
              </a:rPr>
              <a:t>temporary measure</a:t>
            </a:r>
            <a:r>
              <a:rPr lang="en-GB" altLang="en-US" sz="2000" b="1" dirty="0">
                <a:solidFill>
                  <a:srgbClr val="00B0F0"/>
                </a:solidFill>
                <a:latin typeface="Arial" panose="020B0604020202020204" pitchFamily="34" charset="0"/>
                <a:cs typeface="Arial" panose="020B0604020202020204" pitchFamily="34" charset="0"/>
              </a:rPr>
              <a:t> while noise control is being implemented.</a:t>
            </a:r>
          </a:p>
          <a:p>
            <a:pPr marL="800100" lvl="1" indent="-342900">
              <a:buFont typeface="Wingdings" panose="05000000000000000000" pitchFamily="2" charset="2"/>
              <a:buChar char="§"/>
            </a:pPr>
            <a:endParaRPr lang="en-GB" altLang="en-US" sz="2000" b="1" dirty="0">
              <a:solidFill>
                <a:srgbClr val="00B0F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GB" altLang="en-US" sz="2000" b="1" dirty="0">
                <a:solidFill>
                  <a:srgbClr val="C00000"/>
                </a:solidFill>
                <a:latin typeface="Arial" panose="020B0604020202020204" pitchFamily="34" charset="0"/>
                <a:cs typeface="Arial" panose="020B0604020202020204" pitchFamily="34" charset="0"/>
              </a:rPr>
              <a:t>To reduce residual noise exposure risk  </a:t>
            </a:r>
            <a:r>
              <a:rPr lang="en-GB" altLang="en-US" sz="2000" b="1" dirty="0">
                <a:solidFill>
                  <a:srgbClr val="00B0F0"/>
                </a:solidFill>
                <a:latin typeface="Arial" panose="020B0604020202020204" pitchFamily="34" charset="0"/>
                <a:cs typeface="Arial" panose="020B0604020202020204" pitchFamily="34" charset="0"/>
              </a:rPr>
              <a:t>that is present after implementing noise control measures</a:t>
            </a:r>
          </a:p>
          <a:p>
            <a:pPr marL="800100" lvl="1" indent="-342900">
              <a:buFont typeface="Wingdings" panose="05000000000000000000" pitchFamily="2" charset="2"/>
              <a:buChar char="§"/>
            </a:pPr>
            <a:endParaRPr lang="en-GB" altLang="en-US" sz="2000" b="1" dirty="0">
              <a:solidFill>
                <a:srgbClr val="00B0F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GB" altLang="en-US" sz="2000" b="1" dirty="0">
                <a:solidFill>
                  <a:srgbClr val="C00000"/>
                </a:solidFill>
                <a:latin typeface="Arial" panose="020B0604020202020204" pitchFamily="34" charset="0"/>
                <a:cs typeface="Arial" panose="020B0604020202020204" pitchFamily="34" charset="0"/>
              </a:rPr>
              <a:t>where noise exposure </a:t>
            </a:r>
            <a:r>
              <a:rPr lang="en-GB" altLang="en-US" sz="2000" b="1" dirty="0">
                <a:solidFill>
                  <a:srgbClr val="00B0F0"/>
                </a:solidFill>
                <a:latin typeface="Arial" panose="020B0604020202020204" pitchFamily="34" charset="0"/>
                <a:cs typeface="Arial" panose="020B0604020202020204" pitchFamily="34" charset="0"/>
              </a:rPr>
              <a:t>is as low as reasonably practicable but still </a:t>
            </a:r>
            <a:r>
              <a:rPr lang="en-GB" altLang="en-US" sz="2000" b="1" dirty="0">
                <a:solidFill>
                  <a:srgbClr val="C00000"/>
                </a:solidFill>
                <a:latin typeface="Arial" panose="020B0604020202020204" pitchFamily="34" charset="0"/>
                <a:cs typeface="Arial" panose="020B0604020202020204" pitchFamily="34" charset="0"/>
              </a:rPr>
              <a:t>above the upper exposure action value.</a:t>
            </a:r>
          </a:p>
        </p:txBody>
      </p:sp>
      <p:grpSp>
        <p:nvGrpSpPr>
          <p:cNvPr id="9" name="Group 8">
            <a:extLst>
              <a:ext uri="{FF2B5EF4-FFF2-40B4-BE49-F238E27FC236}">
                <a16:creationId xmlns:a16="http://schemas.microsoft.com/office/drawing/2014/main" id="{31FA708B-5514-4F9C-BB74-3A66A07BD0C8}"/>
              </a:ext>
            </a:extLst>
          </p:cNvPr>
          <p:cNvGrpSpPr/>
          <p:nvPr/>
        </p:nvGrpSpPr>
        <p:grpSpPr>
          <a:xfrm>
            <a:off x="7513340" y="3933888"/>
            <a:ext cx="1351652" cy="1401493"/>
            <a:chOff x="6588209" y="4089782"/>
            <a:chExt cx="2373358" cy="2310149"/>
          </a:xfrm>
        </p:grpSpPr>
        <p:pic>
          <p:nvPicPr>
            <p:cNvPr id="10" name="Picture 9" descr="Icon&#10;&#10;Description automatically generated">
              <a:extLst>
                <a:ext uri="{FF2B5EF4-FFF2-40B4-BE49-F238E27FC236}">
                  <a16:creationId xmlns:a16="http://schemas.microsoft.com/office/drawing/2014/main" id="{54901C08-A511-4AF1-82AB-FEB376C9C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09" y="4089782"/>
              <a:ext cx="2275894" cy="1931505"/>
            </a:xfrm>
            <a:prstGeom prst="rect">
              <a:avLst/>
            </a:prstGeom>
          </p:spPr>
        </p:pic>
        <p:sp>
          <p:nvSpPr>
            <p:cNvPr id="11" name="TextBox 10">
              <a:extLst>
                <a:ext uri="{FF2B5EF4-FFF2-40B4-BE49-F238E27FC236}">
                  <a16:creationId xmlns:a16="http://schemas.microsoft.com/office/drawing/2014/main" id="{8D1AC648-313C-4A1B-8F2B-E9452A920DAA}"/>
                </a:ext>
              </a:extLst>
            </p:cNvPr>
            <p:cNvSpPr txBox="1"/>
            <p:nvPr/>
          </p:nvSpPr>
          <p:spPr>
            <a:xfrm>
              <a:off x="6588209" y="5994073"/>
              <a:ext cx="2373358" cy="405858"/>
            </a:xfrm>
            <a:prstGeom prst="rect">
              <a:avLst/>
            </a:prstGeom>
            <a:noFill/>
          </p:spPr>
          <p:txBody>
            <a:bodyPr wrap="none" rtlCol="0">
              <a:spAutoFit/>
            </a:bodyPr>
            <a:lstStyle/>
            <a:p>
              <a:r>
                <a:rPr lang="en-GB" sz="1000" dirty="0"/>
                <a:t>A mandatory blue sign</a:t>
              </a:r>
            </a:p>
          </p:txBody>
        </p:sp>
      </p:grpSp>
      <p:sp>
        <p:nvSpPr>
          <p:cNvPr id="12" name="Rectangle 11">
            <a:extLst>
              <a:ext uri="{FF2B5EF4-FFF2-40B4-BE49-F238E27FC236}">
                <a16:creationId xmlns:a16="http://schemas.microsoft.com/office/drawing/2014/main" id="{8A9D9698-45D8-4D1F-8971-7269D454D2FE}"/>
              </a:ext>
            </a:extLst>
          </p:cNvPr>
          <p:cNvSpPr/>
          <p:nvPr/>
        </p:nvSpPr>
        <p:spPr>
          <a:xfrm>
            <a:off x="4067944" y="6237312"/>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5" action="ppaction://hlinksldjump"/>
              </a:rPr>
              <a:t>Back</a:t>
            </a:r>
            <a:r>
              <a:rPr lang="en-GB" sz="1400" b="1" dirty="0"/>
              <a:t> to </a:t>
            </a:r>
            <a:r>
              <a:rPr lang="en-GB" sz="1400" b="1" dirty="0">
                <a:hlinkClick r:id="rId5" action="ppaction://hlinksldjump"/>
              </a:rPr>
              <a:t>Question</a:t>
            </a:r>
            <a:endParaRPr lang="en-GB" sz="1400" b="1" dirty="0"/>
          </a:p>
        </p:txBody>
      </p:sp>
    </p:spTree>
    <p:extLst>
      <p:ext uri="{BB962C8B-B14F-4D97-AF65-F5344CB8AC3E}">
        <p14:creationId xmlns:p14="http://schemas.microsoft.com/office/powerpoint/2010/main" val="4231270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815906"/>
          </a:xfrm>
        </p:spPr>
        <p:txBody>
          <a:bodyPr>
            <a:normAutofit/>
          </a:bodyPr>
          <a:lstStyle/>
          <a:p>
            <a:pPr marL="182880"/>
            <a:r>
              <a:rPr lang="en-GB" sz="3100" b="1" dirty="0">
                <a:ln w="0"/>
                <a:solidFill>
                  <a:srgbClr val="00B0F0"/>
                </a:solidFill>
                <a:latin typeface="+mn-lt"/>
                <a:cs typeface="Arial" panose="020B0604020202020204" pitchFamily="34" charset="0"/>
              </a:rPr>
              <a:t>Incorrect Use of Hearing Protectors</a:t>
            </a:r>
            <a:endParaRPr lang="en-GB" sz="3200" b="1" dirty="0">
              <a:ln w="0"/>
              <a:solidFill>
                <a:srgbClr val="00B0F0"/>
              </a:solidFill>
              <a:latin typeface="Arial" panose="020B0604020202020204" pitchFamily="34" charset="0"/>
              <a:cs typeface="Arial" panose="020B0604020202020204" pitchFamily="34" charset="0"/>
            </a:endParaRPr>
          </a:p>
        </p:txBody>
      </p:sp>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54</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72220"/>
            <a:ext cx="1504683" cy="1080120"/>
          </a:xfrm>
          <a:prstGeom prst="rect">
            <a:avLst/>
          </a:prstGeom>
        </p:spPr>
      </p:pic>
      <p:sp>
        <p:nvSpPr>
          <p:cNvPr id="3" name="TextBox 2">
            <a:extLst>
              <a:ext uri="{FF2B5EF4-FFF2-40B4-BE49-F238E27FC236}">
                <a16:creationId xmlns:a16="http://schemas.microsoft.com/office/drawing/2014/main" id="{CFC0C54A-09A2-467A-8D3E-BB065BBA055D}"/>
              </a:ext>
            </a:extLst>
          </p:cNvPr>
          <p:cNvSpPr txBox="1"/>
          <p:nvPr/>
        </p:nvSpPr>
        <p:spPr>
          <a:xfrm>
            <a:off x="1200037" y="5397369"/>
            <a:ext cx="6150035" cy="677108"/>
          </a:xfrm>
          <a:prstGeom prst="rect">
            <a:avLst/>
          </a:prstGeom>
          <a:noFill/>
        </p:spPr>
        <p:txBody>
          <a:bodyPr wrap="square" rtlCol="0">
            <a:spAutoFit/>
          </a:bodyPr>
          <a:lstStyle/>
          <a:p>
            <a:r>
              <a:rPr lang="en-GB" sz="2000" dirty="0">
                <a:solidFill>
                  <a:srgbClr val="00B0F0"/>
                </a:solidFill>
              </a:rPr>
              <a:t>What are the incorrect use issues here?</a:t>
            </a:r>
          </a:p>
          <a:p>
            <a:r>
              <a:rPr lang="en-GB" dirty="0">
                <a:solidFill>
                  <a:srgbClr val="00B0F0"/>
                </a:solidFill>
              </a:rPr>
              <a:t>See more examples in HSE research Report 720  </a:t>
            </a:r>
          </a:p>
        </p:txBody>
      </p:sp>
      <p:grpSp>
        <p:nvGrpSpPr>
          <p:cNvPr id="8" name="Group 7">
            <a:extLst>
              <a:ext uri="{FF2B5EF4-FFF2-40B4-BE49-F238E27FC236}">
                <a16:creationId xmlns:a16="http://schemas.microsoft.com/office/drawing/2014/main" id="{8DE03B4B-37DA-4B62-8CB2-B53BCE6DA5E2}"/>
              </a:ext>
            </a:extLst>
          </p:cNvPr>
          <p:cNvGrpSpPr/>
          <p:nvPr/>
        </p:nvGrpSpPr>
        <p:grpSpPr>
          <a:xfrm>
            <a:off x="539552" y="1662614"/>
            <a:ext cx="7920877" cy="3754684"/>
            <a:chOff x="539552" y="1662614"/>
            <a:chExt cx="7920877" cy="3754684"/>
          </a:xfrm>
        </p:grpSpPr>
        <p:grpSp>
          <p:nvGrpSpPr>
            <p:cNvPr id="9" name="Group 8">
              <a:extLst>
                <a:ext uri="{FF2B5EF4-FFF2-40B4-BE49-F238E27FC236}">
                  <a16:creationId xmlns:a16="http://schemas.microsoft.com/office/drawing/2014/main" id="{74A6DE4D-65C4-4C56-86EC-75BAF2F39207}"/>
                </a:ext>
              </a:extLst>
            </p:cNvPr>
            <p:cNvGrpSpPr/>
            <p:nvPr/>
          </p:nvGrpSpPr>
          <p:grpSpPr>
            <a:xfrm>
              <a:off x="539552" y="1662614"/>
              <a:ext cx="7920877" cy="3754684"/>
              <a:chOff x="395288" y="1787313"/>
              <a:chExt cx="8251316" cy="3754684"/>
            </a:xfrm>
          </p:grpSpPr>
          <p:pic>
            <p:nvPicPr>
              <p:cNvPr id="11" name="Picture 5">
                <a:extLst>
                  <a:ext uri="{FF2B5EF4-FFF2-40B4-BE49-F238E27FC236}">
                    <a16:creationId xmlns:a16="http://schemas.microsoft.com/office/drawing/2014/main" id="{6F25A5AB-FCC8-4BAF-8FCD-CA0DD566D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223" y="2662272"/>
                <a:ext cx="2424079"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4">
                <a:extLst>
                  <a:ext uri="{FF2B5EF4-FFF2-40B4-BE49-F238E27FC236}">
                    <a16:creationId xmlns:a16="http://schemas.microsoft.com/office/drawing/2014/main" id="{0C8A972C-FAFD-455B-A85D-BF34A82C803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95288" y="1795621"/>
                <a:ext cx="1366935" cy="1721405"/>
              </a:xfrm>
              <a:prstGeom prst="rect">
                <a:avLst/>
              </a:prstGeom>
            </p:spPr>
          </p:pic>
          <p:pic>
            <p:nvPicPr>
              <p:cNvPr id="14" name="Picture 6">
                <a:extLst>
                  <a:ext uri="{FF2B5EF4-FFF2-40B4-BE49-F238E27FC236}">
                    <a16:creationId xmlns:a16="http://schemas.microsoft.com/office/drawing/2014/main" id="{76E31CE1-CD09-4BAC-87F6-57F4B50CE5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4463" y="1787313"/>
                <a:ext cx="4192141" cy="344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a:extLst>
                <a:ext uri="{FF2B5EF4-FFF2-40B4-BE49-F238E27FC236}">
                  <a16:creationId xmlns:a16="http://schemas.microsoft.com/office/drawing/2014/main" id="{9339164E-F9D4-40B8-AB4D-CFD8DC4126E5}"/>
                </a:ext>
              </a:extLst>
            </p:cNvPr>
            <p:cNvSpPr txBox="1"/>
            <p:nvPr/>
          </p:nvSpPr>
          <p:spPr>
            <a:xfrm>
              <a:off x="1287887" y="2020707"/>
              <a:ext cx="333746" cy="400110"/>
            </a:xfrm>
            <a:prstGeom prst="rect">
              <a:avLst/>
            </a:prstGeom>
            <a:noFill/>
          </p:spPr>
          <p:txBody>
            <a:bodyPr wrap="none" rtlCol="0">
              <a:spAutoFit/>
            </a:bodyPr>
            <a:lstStyle/>
            <a:p>
              <a:r>
                <a:rPr lang="en-GB" sz="2000" dirty="0"/>
                <a:t>A</a:t>
              </a:r>
            </a:p>
          </p:txBody>
        </p:sp>
        <p:sp>
          <p:nvSpPr>
            <p:cNvPr id="6" name="TextBox 5">
              <a:extLst>
                <a:ext uri="{FF2B5EF4-FFF2-40B4-BE49-F238E27FC236}">
                  <a16:creationId xmlns:a16="http://schemas.microsoft.com/office/drawing/2014/main" id="{4CA0354C-207B-4DEB-842D-7F4209FD9849}"/>
                </a:ext>
              </a:extLst>
            </p:cNvPr>
            <p:cNvSpPr txBox="1"/>
            <p:nvPr/>
          </p:nvSpPr>
          <p:spPr>
            <a:xfrm>
              <a:off x="3161168" y="2531624"/>
              <a:ext cx="309700" cy="369332"/>
            </a:xfrm>
            <a:prstGeom prst="rect">
              <a:avLst/>
            </a:prstGeom>
            <a:noFill/>
          </p:spPr>
          <p:txBody>
            <a:bodyPr wrap="none" rtlCol="0">
              <a:spAutoFit/>
            </a:bodyPr>
            <a:lstStyle/>
            <a:p>
              <a:r>
                <a:rPr lang="en-GB" dirty="0"/>
                <a:t>B</a:t>
              </a:r>
            </a:p>
          </p:txBody>
        </p:sp>
        <p:sp>
          <p:nvSpPr>
            <p:cNvPr id="7" name="TextBox 6">
              <a:extLst>
                <a:ext uri="{FF2B5EF4-FFF2-40B4-BE49-F238E27FC236}">
                  <a16:creationId xmlns:a16="http://schemas.microsoft.com/office/drawing/2014/main" id="{77031BA8-05CC-45EA-9CC4-FAAD84A5D6B2}"/>
                </a:ext>
              </a:extLst>
            </p:cNvPr>
            <p:cNvSpPr txBox="1"/>
            <p:nvPr/>
          </p:nvSpPr>
          <p:spPr>
            <a:xfrm>
              <a:off x="5004048" y="1711685"/>
              <a:ext cx="308098" cy="369332"/>
            </a:xfrm>
            <a:prstGeom prst="rect">
              <a:avLst/>
            </a:prstGeom>
            <a:noFill/>
          </p:spPr>
          <p:txBody>
            <a:bodyPr wrap="none" rtlCol="0">
              <a:spAutoFit/>
            </a:bodyPr>
            <a:lstStyle/>
            <a:p>
              <a:r>
                <a:rPr lang="en-GB" dirty="0"/>
                <a:t>C</a:t>
              </a:r>
            </a:p>
          </p:txBody>
        </p:sp>
      </p:grpSp>
      <p:sp>
        <p:nvSpPr>
          <p:cNvPr id="19" name="Rectangle 18">
            <a:hlinkClick r:id="rId7" action="ppaction://hlinksldjump"/>
            <a:extLst>
              <a:ext uri="{FF2B5EF4-FFF2-40B4-BE49-F238E27FC236}">
                <a16:creationId xmlns:a16="http://schemas.microsoft.com/office/drawing/2014/main" id="{838735FA-F80D-4CBA-A03D-349D0344214E}"/>
              </a:ext>
            </a:extLst>
          </p:cNvPr>
          <p:cNvSpPr/>
          <p:nvPr/>
        </p:nvSpPr>
        <p:spPr>
          <a:xfrm>
            <a:off x="3851920" y="6237312"/>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7" action="ppaction://hlinksldjump"/>
              </a:rPr>
              <a:t>Back</a:t>
            </a:r>
            <a:r>
              <a:rPr lang="en-GB" sz="1400" b="1" dirty="0"/>
              <a:t> </a:t>
            </a:r>
            <a:r>
              <a:rPr lang="en-GB" sz="1400" b="1" dirty="0">
                <a:hlinkClick r:id="rId7" action="ppaction://hlinksldjump"/>
              </a:rPr>
              <a:t>to</a:t>
            </a:r>
            <a:r>
              <a:rPr lang="en-GB" sz="1400" b="1" dirty="0"/>
              <a:t> </a:t>
            </a:r>
            <a:r>
              <a:rPr lang="en-GB" sz="1400" b="1" dirty="0">
                <a:hlinkClick r:id="rId7" action="ppaction://hlinksldjump"/>
              </a:rPr>
              <a:t>Question</a:t>
            </a:r>
            <a:endParaRPr lang="en-GB" sz="1400" b="1" dirty="0"/>
          </a:p>
        </p:txBody>
      </p:sp>
    </p:spTree>
    <p:extLst>
      <p:ext uri="{BB962C8B-B14F-4D97-AF65-F5344CB8AC3E}">
        <p14:creationId xmlns:p14="http://schemas.microsoft.com/office/powerpoint/2010/main" val="2441346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454DD527-68DE-4A92-888B-6C442F8D269E}" type="datetime8">
              <a:rPr lang="en-GB" smtClean="0"/>
              <a:t>26/04/2021 16:41</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55</a:t>
            </a:fld>
            <a:endParaRPr lang="en-GB" dirty="0"/>
          </a:p>
        </p:txBody>
      </p:sp>
      <p:sp>
        <p:nvSpPr>
          <p:cNvPr id="4" name="TextBox 3">
            <a:extLst>
              <a:ext uri="{FF2B5EF4-FFF2-40B4-BE49-F238E27FC236}">
                <a16:creationId xmlns:a16="http://schemas.microsoft.com/office/drawing/2014/main" id="{5F56900B-2548-4391-B6D6-C04FCC06639D}"/>
              </a:ext>
            </a:extLst>
          </p:cNvPr>
          <p:cNvSpPr txBox="1"/>
          <p:nvPr/>
        </p:nvSpPr>
        <p:spPr>
          <a:xfrm>
            <a:off x="4283968" y="2204864"/>
            <a:ext cx="4310539" cy="1015663"/>
          </a:xfrm>
          <a:prstGeom prst="rect">
            <a:avLst/>
          </a:prstGeom>
          <a:noFill/>
        </p:spPr>
        <p:txBody>
          <a:bodyPr wrap="none" rtlCol="0">
            <a:spAutoFit/>
          </a:bodyPr>
          <a:lstStyle/>
          <a:p>
            <a:r>
              <a:rPr lang="en-GB" sz="1400" dirty="0"/>
              <a:t>Note to Lecturers</a:t>
            </a:r>
          </a:p>
          <a:p>
            <a:r>
              <a:rPr lang="en-GB" sz="1400" dirty="0"/>
              <a:t>For SGUK certificate Word template please contact</a:t>
            </a:r>
          </a:p>
          <a:p>
            <a:r>
              <a:rPr lang="en-GB" sz="1400" dirty="0">
                <a:hlinkClick r:id="rId3"/>
              </a:rPr>
              <a:t>contact@safetygroupsuk.org.uk</a:t>
            </a:r>
            <a:endParaRPr lang="en-GB" sz="1400" dirty="0"/>
          </a:p>
          <a:p>
            <a:endParaRPr lang="en-GB" dirty="0"/>
          </a:p>
        </p:txBody>
      </p:sp>
      <p:pic>
        <p:nvPicPr>
          <p:cNvPr id="6" name="Picture 5">
            <a:extLst>
              <a:ext uri="{FF2B5EF4-FFF2-40B4-BE49-F238E27FC236}">
                <a16:creationId xmlns:a16="http://schemas.microsoft.com/office/drawing/2014/main" id="{BDB2D341-D6B5-48B9-B3F7-31F94CEE8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pic>
        <p:nvPicPr>
          <p:cNvPr id="8" name="Picture 7">
            <a:extLst>
              <a:ext uri="{FF2B5EF4-FFF2-40B4-BE49-F238E27FC236}">
                <a16:creationId xmlns:a16="http://schemas.microsoft.com/office/drawing/2014/main" id="{5D7A39F1-AF85-41B8-9946-ABB1920BD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476672"/>
            <a:ext cx="3312368" cy="4608512"/>
          </a:xfrm>
          <a:prstGeom prst="rect">
            <a:avLst/>
          </a:prstGeom>
        </p:spPr>
      </p:pic>
    </p:spTree>
    <p:extLst>
      <p:ext uri="{BB962C8B-B14F-4D97-AF65-F5344CB8AC3E}">
        <p14:creationId xmlns:p14="http://schemas.microsoft.com/office/powerpoint/2010/main" val="753151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454DD527-68DE-4A92-888B-6C442F8D269E}" type="datetime8">
              <a:rPr lang="en-GB" smtClean="0"/>
              <a:t>26/04/2021 16:41</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56</a:t>
            </a:fld>
            <a:endParaRPr lang="en-GB" dirty="0"/>
          </a:p>
        </p:txBody>
      </p:sp>
      <p:pic>
        <p:nvPicPr>
          <p:cNvPr id="6" name="Picture 5">
            <a:extLst>
              <a:ext uri="{FF2B5EF4-FFF2-40B4-BE49-F238E27FC236}">
                <a16:creationId xmlns:a16="http://schemas.microsoft.com/office/drawing/2014/main" id="{D43BAE23-4E6E-433B-9099-D811F7CF3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pic>
        <p:nvPicPr>
          <p:cNvPr id="9" name="Picture 8" descr="Text&#10;&#10;Description automatically generated">
            <a:extLst>
              <a:ext uri="{FF2B5EF4-FFF2-40B4-BE49-F238E27FC236}">
                <a16:creationId xmlns:a16="http://schemas.microsoft.com/office/drawing/2014/main" id="{88FD1A71-6170-4C82-BF6C-C5E59CB13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76672"/>
            <a:ext cx="6552727" cy="5832648"/>
          </a:xfrm>
          <a:prstGeom prst="rect">
            <a:avLst/>
          </a:prstGeom>
        </p:spPr>
      </p:pic>
    </p:spTree>
    <p:extLst>
      <p:ext uri="{BB962C8B-B14F-4D97-AF65-F5344CB8AC3E}">
        <p14:creationId xmlns:p14="http://schemas.microsoft.com/office/powerpoint/2010/main" val="153555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6120665" cy="708078"/>
          </a:xfrm>
        </p:spPr>
        <p:txBody>
          <a:bodyPr/>
          <a:lstStyle/>
          <a:p>
            <a:pPr marL="182880"/>
            <a:r>
              <a:rPr lang="en-GB" sz="3200" b="1" dirty="0">
                <a:ln w="0"/>
                <a:solidFill>
                  <a:srgbClr val="0070C0"/>
                </a:solidFill>
                <a:latin typeface="Arial" panose="020B0604020202020204" pitchFamily="34" charset="0"/>
                <a:cs typeface="Arial" panose="020B0604020202020204" pitchFamily="34" charset="0"/>
              </a:rPr>
              <a:t>Sound and Noise</a:t>
            </a:r>
          </a:p>
        </p:txBody>
      </p:sp>
      <p:sp>
        <p:nvSpPr>
          <p:cNvPr id="3" name="Slide Number Placeholder 2">
            <a:extLst>
              <a:ext uri="{FF2B5EF4-FFF2-40B4-BE49-F238E27FC236}">
                <a16:creationId xmlns:a16="http://schemas.microsoft.com/office/drawing/2014/main" id="{056124B6-9BB7-4477-B90E-300A87B9E981}"/>
              </a:ext>
            </a:extLst>
          </p:cNvPr>
          <p:cNvSpPr>
            <a:spLocks noGrp="1"/>
          </p:cNvSpPr>
          <p:nvPr>
            <p:ph type="sldNum" sz="quarter" idx="12"/>
          </p:nvPr>
        </p:nvSpPr>
        <p:spPr/>
        <p:txBody>
          <a:bodyPr/>
          <a:lstStyle/>
          <a:p>
            <a:fld id="{3DB36CE2-65BA-4721-BB1A-1EDB821F77A6}" type="slidenum">
              <a:rPr lang="en-GB" smtClean="0"/>
              <a:t>6</a:t>
            </a:fld>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317" y="4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755576" y="1772816"/>
            <a:ext cx="5544616" cy="412420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altLang="en-US" sz="2800" b="1" dirty="0">
                <a:solidFill>
                  <a:srgbClr val="0070C0"/>
                </a:solidFill>
                <a:latin typeface="Arial" panose="020B0604020202020204" pitchFamily="34" charset="0"/>
                <a:cs typeface="Arial" panose="020B0604020202020204" pitchFamily="34" charset="0"/>
              </a:rPr>
              <a:t>Sound is what we hear </a:t>
            </a:r>
          </a:p>
          <a:p>
            <a:pPr marL="342900" indent="-342900">
              <a:buFont typeface="Arial" panose="020B0604020202020204" pitchFamily="34" charset="0"/>
              <a:buChar char="•"/>
            </a:pPr>
            <a:r>
              <a:rPr lang="en-GB" altLang="en-US" sz="2800" b="1" dirty="0">
                <a:solidFill>
                  <a:srgbClr val="C00000"/>
                </a:solidFill>
                <a:latin typeface="Arial" panose="020B0604020202020204" pitchFamily="34" charset="0"/>
                <a:cs typeface="Arial" panose="020B0604020202020204" pitchFamily="34" charset="0"/>
              </a:rPr>
              <a:t>Noise</a:t>
            </a:r>
            <a:r>
              <a:rPr lang="en-GB" altLang="en-US" sz="2800" b="1" dirty="0">
                <a:solidFill>
                  <a:srgbClr val="00B0F0"/>
                </a:solidFill>
                <a:latin typeface="Arial" panose="020B0604020202020204" pitchFamily="34" charset="0"/>
                <a:cs typeface="Arial" panose="020B0604020202020204" pitchFamily="34" charset="0"/>
              </a:rPr>
              <a:t> </a:t>
            </a:r>
            <a:r>
              <a:rPr lang="en-GB" altLang="en-US" sz="2800" b="1" dirty="0">
                <a:solidFill>
                  <a:srgbClr val="0070C0"/>
                </a:solidFill>
                <a:latin typeface="Arial" panose="020B0604020202020204" pitchFamily="34" charset="0"/>
                <a:cs typeface="Arial" panose="020B0604020202020204" pitchFamily="34" charset="0"/>
              </a:rPr>
              <a:t>is</a:t>
            </a:r>
            <a:r>
              <a:rPr lang="en-GB" altLang="en-US" sz="2800" b="1" dirty="0">
                <a:solidFill>
                  <a:srgbClr val="00B0F0"/>
                </a:solidFill>
                <a:latin typeface="Arial" panose="020B0604020202020204" pitchFamily="34" charset="0"/>
                <a:cs typeface="Arial" panose="020B0604020202020204" pitchFamily="34" charset="0"/>
              </a:rPr>
              <a:t> </a:t>
            </a:r>
            <a:r>
              <a:rPr lang="en-GB" altLang="en-US" sz="2800" b="1" dirty="0">
                <a:solidFill>
                  <a:srgbClr val="C00000"/>
                </a:solidFill>
                <a:latin typeface="Arial" panose="020B0604020202020204" pitchFamily="34" charset="0"/>
                <a:cs typeface="Arial" panose="020B0604020202020204" pitchFamily="34" charset="0"/>
              </a:rPr>
              <a:t>unwanted sound</a:t>
            </a:r>
          </a:p>
          <a:p>
            <a:r>
              <a:rPr lang="en-GB" sz="2800" b="1" dirty="0">
                <a:solidFill>
                  <a:srgbClr val="00B0F0"/>
                </a:solidFill>
                <a:latin typeface="Arial" panose="020B0604020202020204" pitchFamily="34" charset="0"/>
                <a:cs typeface="Arial" panose="020B0604020202020204" pitchFamily="34" charset="0"/>
              </a:rPr>
              <a:t>	</a:t>
            </a:r>
            <a:r>
              <a:rPr lang="en-GB" altLang="en-US" sz="2800" b="1" dirty="0">
                <a:solidFill>
                  <a:srgbClr val="00B0F0"/>
                </a:solidFill>
                <a:latin typeface="Arial" panose="020B0604020202020204" pitchFamily="34" charset="0"/>
                <a:cs typeface="Arial" panose="020B0604020202020204" pitchFamily="34" charset="0"/>
              </a:rPr>
              <a:t> </a:t>
            </a:r>
            <a:r>
              <a:rPr lang="en-GB" altLang="en-US" sz="2800" b="1" dirty="0">
                <a:solidFill>
                  <a:srgbClr val="FF0000"/>
                </a:solidFill>
                <a:latin typeface="Arial" panose="020B0604020202020204" pitchFamily="34" charset="0"/>
                <a:cs typeface="Arial" panose="020B0604020202020204" pitchFamily="34" charset="0"/>
              </a:rPr>
              <a:t>- </a:t>
            </a:r>
            <a:r>
              <a:rPr lang="en-GB" altLang="en-US" sz="2800" b="1" dirty="0">
                <a:solidFill>
                  <a:srgbClr val="C00000"/>
                </a:solidFill>
                <a:latin typeface="Arial" panose="020B0604020202020204" pitchFamily="34" charset="0"/>
                <a:cs typeface="Arial" panose="020B0604020202020204" pitchFamily="34" charset="0"/>
              </a:rPr>
              <a:t>it can be damaging to hearing</a:t>
            </a:r>
          </a:p>
          <a:p>
            <a:pPr marL="342900" indent="-342900">
              <a:spcAft>
                <a:spcPts val="600"/>
              </a:spcAft>
              <a:buFont typeface="Arial" panose="020B0604020202020204" pitchFamily="34" charset="0"/>
              <a:buChar char="•"/>
            </a:pPr>
            <a:endParaRPr lang="en-GB" altLang="en-US" sz="2800" b="1" i="1" dirty="0">
              <a:solidFill>
                <a:srgbClr val="00B0F0"/>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GB" altLang="en-US" sz="2800" b="1" dirty="0">
                <a:solidFill>
                  <a:srgbClr val="0070C0"/>
                </a:solidFill>
                <a:latin typeface="Arial" panose="020B0604020202020204" pitchFamily="34" charset="0"/>
                <a:cs typeface="Arial" panose="020B0604020202020204" pitchFamily="34" charset="0"/>
              </a:rPr>
              <a:t>The differentiation between sound and noise depends on </a:t>
            </a:r>
            <a:r>
              <a:rPr lang="en-GB" altLang="en-US" sz="2800" b="1" i="1" dirty="0">
                <a:solidFill>
                  <a:srgbClr val="0070C0"/>
                </a:solidFill>
                <a:latin typeface="Arial" panose="020B0604020202020204" pitchFamily="34" charset="0"/>
                <a:cs typeface="Arial" panose="020B0604020202020204" pitchFamily="34" charset="0"/>
              </a:rPr>
              <a:t>the listener </a:t>
            </a:r>
            <a:r>
              <a:rPr lang="en-GB" altLang="en-US" sz="2800" b="1" dirty="0">
                <a:solidFill>
                  <a:srgbClr val="0070C0"/>
                </a:solidFill>
                <a:latin typeface="Arial" panose="020B0604020202020204" pitchFamily="34" charset="0"/>
                <a:cs typeface="Arial" panose="020B0604020202020204" pitchFamily="34" charset="0"/>
              </a:rPr>
              <a:t>and</a:t>
            </a:r>
            <a:r>
              <a:rPr lang="en-GB" altLang="en-US" sz="2800" b="1" i="1" dirty="0">
                <a:solidFill>
                  <a:srgbClr val="0070C0"/>
                </a:solidFill>
                <a:latin typeface="Arial" panose="020B0604020202020204" pitchFamily="34" charset="0"/>
                <a:cs typeface="Arial" panose="020B0604020202020204" pitchFamily="34" charset="0"/>
              </a:rPr>
              <a:t> the circumstance </a:t>
            </a:r>
            <a:endParaRPr lang="en-GB" sz="2800" b="1" dirty="0">
              <a:solidFill>
                <a:srgbClr val="0070C0"/>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E7287839-6869-41BF-A206-83A42AD13CDC}"/>
              </a:ext>
            </a:extLst>
          </p:cNvPr>
          <p:cNvGrpSpPr/>
          <p:nvPr/>
        </p:nvGrpSpPr>
        <p:grpSpPr>
          <a:xfrm>
            <a:off x="6300192" y="3933056"/>
            <a:ext cx="2376264" cy="1272678"/>
            <a:chOff x="3131844" y="4740143"/>
            <a:chExt cx="2664290" cy="1344686"/>
          </a:xfrm>
        </p:grpSpPr>
        <p:pic>
          <p:nvPicPr>
            <p:cNvPr id="5" name="Picture 4" descr="A picture containing diagram&#10;&#10;Description automatically generated">
              <a:extLst>
                <a:ext uri="{FF2B5EF4-FFF2-40B4-BE49-F238E27FC236}">
                  <a16:creationId xmlns:a16="http://schemas.microsoft.com/office/drawing/2014/main" id="{7482392F-DD6C-4199-AD98-6AC5E9398D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844" y="4740143"/>
              <a:ext cx="2664290" cy="1344686"/>
            </a:xfrm>
            <a:prstGeom prst="rect">
              <a:avLst/>
            </a:prstGeom>
          </p:spPr>
        </p:pic>
        <p:sp>
          <p:nvSpPr>
            <p:cNvPr id="6" name="TextBox 5">
              <a:extLst>
                <a:ext uri="{FF2B5EF4-FFF2-40B4-BE49-F238E27FC236}">
                  <a16:creationId xmlns:a16="http://schemas.microsoft.com/office/drawing/2014/main" id="{7DE3DBC3-3647-4173-908B-83AC0B70951E}"/>
                </a:ext>
              </a:extLst>
            </p:cNvPr>
            <p:cNvSpPr txBox="1"/>
            <p:nvPr/>
          </p:nvSpPr>
          <p:spPr>
            <a:xfrm>
              <a:off x="4788024" y="5688963"/>
              <a:ext cx="444352" cy="276999"/>
            </a:xfrm>
            <a:prstGeom prst="rect">
              <a:avLst/>
            </a:prstGeom>
            <a:noFill/>
          </p:spPr>
          <p:txBody>
            <a:bodyPr wrap="none" rtlCol="0">
              <a:spAutoFit/>
            </a:bodyPr>
            <a:lstStyle/>
            <a:p>
              <a:r>
                <a:rPr lang="en-GB" sz="1200" dirty="0"/>
                <a:t>KPN</a:t>
              </a:r>
            </a:p>
          </p:txBody>
        </p:sp>
      </p:grpSp>
    </p:spTree>
    <p:extLst>
      <p:ext uri="{BB962C8B-B14F-4D97-AF65-F5344CB8AC3E}">
        <p14:creationId xmlns:p14="http://schemas.microsoft.com/office/powerpoint/2010/main" val="755353752"/>
      </p:ext>
    </p:extLst>
  </p:cSld>
  <p:clrMapOvr>
    <a:masterClrMapping/>
  </p:clrMapOvr>
  <mc:AlternateContent xmlns:mc="http://schemas.openxmlformats.org/markup-compatibility/2006" xmlns:p14="http://schemas.microsoft.com/office/powerpoint/2010/main">
    <mc:Choice Requires="p14">
      <p:transition spd="slow" p14:dur="54000" advClick="0">
        <p:sndAc>
          <p:stSnd>
            <p:snd r:embed="rId3" name="explode.wav"/>
          </p:stSnd>
        </p:sndAc>
      </p:transition>
    </mc:Choice>
    <mc:Fallback xmlns="">
      <p:transition spd="slow" advClick="0">
        <p:sndAc>
          <p:stSnd>
            <p:snd r:embed="rId6" name="explode.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188640"/>
            <a:ext cx="5209193" cy="576064"/>
          </a:xfrm>
        </p:spPr>
        <p:txBody>
          <a:bodyPr/>
          <a:lstStyle/>
          <a:p>
            <a:pPr marL="182880"/>
            <a:r>
              <a:rPr lang="en-GB" sz="3200" b="1" dirty="0">
                <a:ln w="0"/>
                <a:solidFill>
                  <a:srgbClr val="0070C0"/>
                </a:solidFill>
                <a:latin typeface="Arial" panose="020B0604020202020204" pitchFamily="34" charset="0"/>
                <a:cs typeface="Arial" panose="020B0604020202020204" pitchFamily="34" charset="0"/>
              </a:rPr>
              <a:t>Sound</a:t>
            </a:r>
          </a:p>
        </p:txBody>
      </p:sp>
      <p:sp>
        <p:nvSpPr>
          <p:cNvPr id="3" name="Slide Number Placeholder 2">
            <a:extLst>
              <a:ext uri="{FF2B5EF4-FFF2-40B4-BE49-F238E27FC236}">
                <a16:creationId xmlns:a16="http://schemas.microsoft.com/office/drawing/2014/main" id="{63F514D5-F7E6-4140-A8E3-1A65FB3D3636}"/>
              </a:ext>
            </a:extLst>
          </p:cNvPr>
          <p:cNvSpPr>
            <a:spLocks noGrp="1"/>
          </p:cNvSpPr>
          <p:nvPr>
            <p:ph type="sldNum" sz="quarter" idx="12"/>
          </p:nvPr>
        </p:nvSpPr>
        <p:spPr/>
        <p:txBody>
          <a:bodyPr/>
          <a:lstStyle/>
          <a:p>
            <a:fld id="{3DB36CE2-65BA-4721-BB1A-1EDB821F77A6}" type="slidenum">
              <a:rPr lang="en-GB" smtClean="0"/>
              <a:t>7</a:t>
            </a:fld>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317" y="23922"/>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179512" y="836712"/>
            <a:ext cx="6264681" cy="5262979"/>
          </a:xfrm>
          <a:prstGeom prst="rect">
            <a:avLst/>
          </a:prstGeom>
          <a:noFill/>
        </p:spPr>
        <p:txBody>
          <a:bodyPr wrap="square" rtlCol="0">
            <a:spAutoFit/>
          </a:bodyPr>
          <a:lstStyle/>
          <a:p>
            <a:pPr lvl="1">
              <a:buFont typeface="Arial" panose="020B0604020202020204" pitchFamily="34" charset="0"/>
              <a:buChar char="•"/>
              <a:defRPr/>
            </a:pPr>
            <a:r>
              <a:rPr lang="en-GB" altLang="en-US" sz="2400" i="1" dirty="0">
                <a:solidFill>
                  <a:srgbClr val="C00000"/>
                </a:solidFill>
              </a:rPr>
              <a:t> </a:t>
            </a:r>
            <a:r>
              <a:rPr lang="en-GB" altLang="en-US" sz="2400" b="1" dirty="0">
                <a:solidFill>
                  <a:srgbClr val="C00000"/>
                </a:solidFill>
                <a:latin typeface="Arial" panose="020B0604020202020204" pitchFamily="34" charset="0"/>
                <a:cs typeface="Arial" panose="020B0604020202020204" pitchFamily="34" charset="0"/>
              </a:rPr>
              <a:t>Sound energy </a:t>
            </a:r>
            <a:r>
              <a:rPr lang="en-GB" altLang="en-US" sz="2400" dirty="0">
                <a:solidFill>
                  <a:srgbClr val="C00000"/>
                </a:solidFill>
                <a:latin typeface="Arial" panose="020B0604020202020204" pitchFamily="34" charset="0"/>
                <a:cs typeface="Arial" panose="020B0604020202020204" pitchFamily="34" charset="0"/>
              </a:rPr>
              <a:t>travels in waves</a:t>
            </a:r>
          </a:p>
          <a:p>
            <a:pPr lvl="1">
              <a:buFontTx/>
              <a:buChar char="-"/>
              <a:defRPr/>
            </a:pPr>
            <a:r>
              <a:rPr lang="en-GB" altLang="en-US" sz="2400" b="1" dirty="0">
                <a:solidFill>
                  <a:srgbClr val="0070C0"/>
                </a:solidFill>
                <a:latin typeface="Arial" panose="020B0604020202020204" pitchFamily="34" charset="0"/>
                <a:cs typeface="Arial" panose="020B0604020202020204" pitchFamily="34" charset="0"/>
              </a:rPr>
              <a:t>It can be measured in frequency and amplitude</a:t>
            </a:r>
          </a:p>
          <a:p>
            <a:pPr lvl="1">
              <a:buFontTx/>
              <a:buChar char="-"/>
              <a:defRPr/>
            </a:pPr>
            <a:endParaRPr lang="en-GB" altLang="en-US" sz="2400" dirty="0">
              <a:solidFill>
                <a:srgbClr val="00B0F0"/>
              </a:solidFill>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GB" altLang="en-US" sz="2400" b="1" dirty="0">
                <a:solidFill>
                  <a:srgbClr val="00B0F0"/>
                </a:solidFill>
                <a:latin typeface="Arial" panose="020B0604020202020204" pitchFamily="34" charset="0"/>
                <a:cs typeface="Arial" panose="020B0604020202020204" pitchFamily="34" charset="0"/>
              </a:rPr>
              <a:t> </a:t>
            </a:r>
            <a:r>
              <a:rPr lang="en-GB" altLang="en-US" sz="2400" b="1" dirty="0">
                <a:solidFill>
                  <a:srgbClr val="C00000"/>
                </a:solidFill>
                <a:latin typeface="Arial" panose="020B0604020202020204" pitchFamily="34" charset="0"/>
                <a:cs typeface="Arial" panose="020B0604020202020204" pitchFamily="34" charset="0"/>
              </a:rPr>
              <a:t>Frequency</a:t>
            </a:r>
            <a:r>
              <a:rPr lang="en-GB" altLang="en-US" sz="2400" dirty="0">
                <a:solidFill>
                  <a:srgbClr val="C00000"/>
                </a:solidFill>
                <a:latin typeface="Arial" panose="020B0604020202020204" pitchFamily="34" charset="0"/>
                <a:cs typeface="Arial" panose="020B0604020202020204" pitchFamily="34" charset="0"/>
              </a:rPr>
              <a:t> </a:t>
            </a:r>
            <a:r>
              <a:rPr lang="en-GB" altLang="en-US" sz="2400" b="1" dirty="0">
                <a:solidFill>
                  <a:srgbClr val="0070C0"/>
                </a:solidFill>
                <a:latin typeface="Arial" panose="020B0604020202020204" pitchFamily="34" charset="0"/>
                <a:cs typeface="Arial" panose="020B0604020202020204" pitchFamily="34" charset="0"/>
              </a:rPr>
              <a:t>(</a:t>
            </a:r>
            <a:r>
              <a:rPr lang="el-GR" altLang="en-US" sz="2400" b="1" dirty="0">
                <a:solidFill>
                  <a:srgbClr val="0070C0"/>
                </a:solidFill>
                <a:latin typeface="Arial" panose="020B0604020202020204" pitchFamily="34" charset="0"/>
                <a:cs typeface="Arial" panose="020B0604020202020204" pitchFamily="34" charset="0"/>
              </a:rPr>
              <a:t>λ</a:t>
            </a:r>
            <a:r>
              <a:rPr lang="en-GB" altLang="en-US" sz="2400" b="1" dirty="0">
                <a:solidFill>
                  <a:srgbClr val="0070C0"/>
                </a:solidFill>
                <a:latin typeface="Arial" panose="020B0604020202020204" pitchFamily="34" charset="0"/>
                <a:cs typeface="Arial" panose="020B0604020202020204" pitchFamily="34" charset="0"/>
              </a:rPr>
              <a:t>)</a:t>
            </a:r>
            <a:r>
              <a:rPr lang="en-GB" altLang="en-US" sz="2400" dirty="0">
                <a:solidFill>
                  <a:srgbClr val="00B0F0"/>
                </a:solidFill>
                <a:latin typeface="Arial" panose="020B0604020202020204" pitchFamily="34" charset="0"/>
                <a:cs typeface="Arial" panose="020B0604020202020204" pitchFamily="34" charset="0"/>
              </a:rPr>
              <a:t> </a:t>
            </a:r>
            <a:r>
              <a:rPr lang="en-GB" altLang="en-US" sz="2400" b="1" dirty="0">
                <a:solidFill>
                  <a:srgbClr val="0070C0"/>
                </a:solidFill>
                <a:latin typeface="Arial" panose="020B0604020202020204" pitchFamily="34" charset="0"/>
                <a:cs typeface="Arial" panose="020B0604020202020204" pitchFamily="34" charset="0"/>
              </a:rPr>
              <a:t>is number of wave cycles/unit time</a:t>
            </a:r>
          </a:p>
          <a:p>
            <a:pPr marL="800100" lvl="1" indent="-342900">
              <a:buFontTx/>
              <a:buChar char="-"/>
              <a:defRPr/>
            </a:pPr>
            <a:r>
              <a:rPr lang="en-GB" altLang="en-US" sz="2400" b="1" dirty="0">
                <a:solidFill>
                  <a:srgbClr val="C00000"/>
                </a:solidFill>
                <a:latin typeface="Arial" panose="020B0604020202020204" pitchFamily="34" charset="0"/>
                <a:cs typeface="Arial" panose="020B0604020202020204" pitchFamily="34" charset="0"/>
              </a:rPr>
              <a:t>E.g. measured in cycles/sec (Hz)</a:t>
            </a:r>
          </a:p>
          <a:p>
            <a:pPr marL="800100" lvl="1" indent="-342900">
              <a:buFontTx/>
              <a:buChar char="-"/>
              <a:defRPr/>
            </a:pPr>
            <a:endParaRPr lang="en-GB" altLang="en-US" sz="2400" b="1" dirty="0">
              <a:solidFill>
                <a:srgbClr val="C00000"/>
              </a:solidFill>
              <a:latin typeface="Arial" panose="020B0604020202020204" pitchFamily="34" charset="0"/>
              <a:cs typeface="Arial" panose="020B0604020202020204" pitchFamily="34" charset="0"/>
            </a:endParaRPr>
          </a:p>
          <a:p>
            <a:pPr lvl="1">
              <a:defRPr/>
            </a:pPr>
            <a:endParaRPr lang="en-GB" altLang="en-US" sz="2400" b="1" dirty="0">
              <a:solidFill>
                <a:srgbClr val="C00000"/>
              </a:solidFill>
              <a:latin typeface="Arial" panose="020B0604020202020204" pitchFamily="34" charset="0"/>
              <a:cs typeface="Arial" panose="020B0604020202020204" pitchFamily="34" charset="0"/>
            </a:endParaRPr>
          </a:p>
          <a:p>
            <a:pPr marL="800100" lvl="1" indent="-342900">
              <a:buFontTx/>
              <a:buChar char="-"/>
              <a:defRPr/>
            </a:pPr>
            <a:endParaRPr lang="en-GB" altLang="en-US" sz="2400" dirty="0">
              <a:solidFill>
                <a:srgbClr val="00B0F0"/>
              </a:solidFill>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GB" altLang="en-US" sz="2400" b="1" dirty="0">
                <a:solidFill>
                  <a:srgbClr val="00B0F0"/>
                </a:solidFill>
                <a:latin typeface="Arial" panose="020B0604020202020204" pitchFamily="34" charset="0"/>
                <a:cs typeface="Arial" panose="020B0604020202020204" pitchFamily="34" charset="0"/>
              </a:rPr>
              <a:t> </a:t>
            </a:r>
            <a:r>
              <a:rPr lang="en-GB" altLang="en-US" sz="2400" b="1" dirty="0">
                <a:solidFill>
                  <a:srgbClr val="C00000"/>
                </a:solidFill>
                <a:latin typeface="Arial" panose="020B0604020202020204" pitchFamily="34" charset="0"/>
                <a:cs typeface="Arial" panose="020B0604020202020204" pitchFamily="34" charset="0"/>
              </a:rPr>
              <a:t>Amplitude</a:t>
            </a:r>
            <a:r>
              <a:rPr lang="en-GB" altLang="en-US" sz="2400" b="1" dirty="0">
                <a:solidFill>
                  <a:srgbClr val="00B0F0"/>
                </a:solidFill>
                <a:latin typeface="Arial" panose="020B0604020202020204" pitchFamily="34" charset="0"/>
                <a:cs typeface="Arial" panose="020B0604020202020204" pitchFamily="34" charset="0"/>
              </a:rPr>
              <a:t> </a:t>
            </a:r>
            <a:r>
              <a:rPr lang="en-GB" altLang="en-US" sz="2400" b="1" dirty="0">
                <a:solidFill>
                  <a:srgbClr val="0070C0"/>
                </a:solidFill>
                <a:latin typeface="Arial" panose="020B0604020202020204" pitchFamily="34" charset="0"/>
                <a:cs typeface="Arial" panose="020B0604020202020204" pitchFamily="34" charset="0"/>
              </a:rPr>
              <a:t>(y) measures loudness of the wave </a:t>
            </a:r>
          </a:p>
          <a:p>
            <a:pPr lvl="1">
              <a:defRPr/>
            </a:pPr>
            <a:r>
              <a:rPr lang="en-GB" altLang="en-US" sz="2400" b="1" dirty="0">
                <a:solidFill>
                  <a:srgbClr val="0070C0"/>
                </a:solidFill>
                <a:latin typeface="Arial" panose="020B0604020202020204" pitchFamily="34" charset="0"/>
                <a:cs typeface="Arial" panose="020B0604020202020204" pitchFamily="34" charset="0"/>
              </a:rPr>
              <a:t> - </a:t>
            </a:r>
            <a:r>
              <a:rPr lang="en-GB" altLang="en-US" sz="2400" b="1" dirty="0">
                <a:solidFill>
                  <a:srgbClr val="C00000"/>
                </a:solidFill>
                <a:latin typeface="Arial" panose="020B0604020202020204" pitchFamily="34" charset="0"/>
                <a:cs typeface="Arial" panose="020B0604020202020204" pitchFamily="34" charset="0"/>
              </a:rPr>
              <a:t>It is measured in decibels (dB) of sound pressure</a:t>
            </a:r>
            <a:endParaRPr lang="en-GB" sz="2400" b="1" dirty="0">
              <a:solidFill>
                <a:srgbClr val="C00000"/>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F79395B6-B104-4B53-B219-28E6E8CB051B}"/>
              </a:ext>
            </a:extLst>
          </p:cNvPr>
          <p:cNvGrpSpPr/>
          <p:nvPr/>
        </p:nvGrpSpPr>
        <p:grpSpPr>
          <a:xfrm>
            <a:off x="6156176" y="1679420"/>
            <a:ext cx="2808311" cy="2109620"/>
            <a:chOff x="2370164" y="1507920"/>
            <a:chExt cx="4578093" cy="1705055"/>
          </a:xfrm>
        </p:grpSpPr>
        <p:pic>
          <p:nvPicPr>
            <p:cNvPr id="7" name="Picture 6" descr="Chart, line chart&#10;&#10;Description automatically generated">
              <a:extLst>
                <a:ext uri="{FF2B5EF4-FFF2-40B4-BE49-F238E27FC236}">
                  <a16:creationId xmlns:a16="http://schemas.microsoft.com/office/drawing/2014/main" id="{9FF395C8-CAA3-4770-BD24-0AC1E89BF4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0164" y="1507920"/>
              <a:ext cx="4578093" cy="1705055"/>
            </a:xfrm>
            <a:prstGeom prst="rect">
              <a:avLst/>
            </a:prstGeom>
          </p:spPr>
        </p:pic>
        <p:sp>
          <p:nvSpPr>
            <p:cNvPr id="8" name="TextBox 7">
              <a:extLst>
                <a:ext uri="{FF2B5EF4-FFF2-40B4-BE49-F238E27FC236}">
                  <a16:creationId xmlns:a16="http://schemas.microsoft.com/office/drawing/2014/main" id="{7867AD66-F318-4808-9C73-4546756E122F}"/>
                </a:ext>
              </a:extLst>
            </p:cNvPr>
            <p:cNvSpPr txBox="1"/>
            <p:nvPr/>
          </p:nvSpPr>
          <p:spPr>
            <a:xfrm>
              <a:off x="6053214" y="2966754"/>
              <a:ext cx="625492" cy="246221"/>
            </a:xfrm>
            <a:prstGeom prst="rect">
              <a:avLst/>
            </a:prstGeom>
            <a:noFill/>
          </p:spPr>
          <p:txBody>
            <a:bodyPr wrap="none" rtlCol="0">
              <a:spAutoFit/>
            </a:bodyPr>
            <a:lstStyle/>
            <a:p>
              <a:r>
                <a:rPr lang="en-GB" sz="1000" dirty="0"/>
                <a:t>Egg.com</a:t>
              </a:r>
            </a:p>
          </p:txBody>
        </p:sp>
      </p:grpSp>
    </p:spTree>
    <p:extLst>
      <p:ext uri="{BB962C8B-B14F-4D97-AF65-F5344CB8AC3E}">
        <p14:creationId xmlns:p14="http://schemas.microsoft.com/office/powerpoint/2010/main" val="3665277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sndAc>
          <p:stSnd>
            <p:snd r:embed="rId3" name="voltage.wav"/>
          </p:stSnd>
        </p:sndAc>
      </p:transition>
    </mc:Choice>
    <mc:Fallback xmlns="">
      <p:transition spd="slow" advTm="2000">
        <p:fade/>
        <p:sndAc>
          <p:stSnd>
            <p:snd r:embed="rId6"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4.72222E-6 -2.96296E-6 L 4.72222E-6 -0.07222 " pathEditMode="relative" rAng="0" ptsTypes="AA">
                                      <p:cBhvr>
                                        <p:cTn id="6" dur="1125" accel="50000" decel="50000" autoRev="1" fill="hold">
                                          <p:stCondLst>
                                            <p:cond delay="0"/>
                                          </p:stCondLst>
                                        </p:cTn>
                                        <p:tgtEl>
                                          <p:spTgt spid="15">
                                            <p:txEl>
                                              <p:pRg st="1" end="1"/>
                                            </p:txEl>
                                          </p:spTgt>
                                        </p:tgtEl>
                                        <p:attrNameLst>
                                          <p:attrName>ppt_x</p:attrName>
                                          <p:attrName>ppt_y</p:attrName>
                                        </p:attrNameLst>
                                      </p:cBhvr>
                                      <p:rCtr x="0" y="-3611"/>
                                    </p:animMotion>
                                    <p:animRot by="1500000">
                                      <p:cBhvr>
                                        <p:cTn id="7" dur="563" fill="hold">
                                          <p:stCondLst>
                                            <p:cond delay="0"/>
                                          </p:stCondLst>
                                        </p:cTn>
                                        <p:tgtEl>
                                          <p:spTgt spid="15">
                                            <p:txEl>
                                              <p:pRg st="1" end="1"/>
                                            </p:txEl>
                                          </p:spTgt>
                                        </p:tgtEl>
                                        <p:attrNameLst>
                                          <p:attrName>r</p:attrName>
                                        </p:attrNameLst>
                                      </p:cBhvr>
                                    </p:animRot>
                                    <p:animRot by="-1500000">
                                      <p:cBhvr>
                                        <p:cTn id="8" dur="563" fill="hold">
                                          <p:stCondLst>
                                            <p:cond delay="563"/>
                                          </p:stCondLst>
                                        </p:cTn>
                                        <p:tgtEl>
                                          <p:spTgt spid="15">
                                            <p:txEl>
                                              <p:pRg st="1" end="1"/>
                                            </p:txEl>
                                          </p:spTgt>
                                        </p:tgtEl>
                                        <p:attrNameLst>
                                          <p:attrName>r</p:attrName>
                                        </p:attrNameLst>
                                      </p:cBhvr>
                                    </p:animRot>
                                    <p:animRot by="-1500000">
                                      <p:cBhvr>
                                        <p:cTn id="9" dur="563" fill="hold">
                                          <p:stCondLst>
                                            <p:cond delay="1125"/>
                                          </p:stCondLst>
                                        </p:cTn>
                                        <p:tgtEl>
                                          <p:spTgt spid="15">
                                            <p:txEl>
                                              <p:pRg st="1" end="1"/>
                                            </p:txEl>
                                          </p:spTgt>
                                        </p:tgtEl>
                                        <p:attrNameLst>
                                          <p:attrName>r</p:attrName>
                                        </p:attrNameLst>
                                      </p:cBhvr>
                                    </p:animRot>
                                    <p:animRot by="1500000">
                                      <p:cBhvr>
                                        <p:cTn id="10" dur="563" fill="hold">
                                          <p:stCondLst>
                                            <p:cond delay="1688"/>
                                          </p:stCondLst>
                                        </p:cTn>
                                        <p:tgtEl>
                                          <p:spTgt spid="1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188640"/>
            <a:ext cx="5040545" cy="708078"/>
          </a:xfrm>
        </p:spPr>
        <p:txBody>
          <a:bodyPr/>
          <a:lstStyle/>
          <a:p>
            <a:pPr marL="182880"/>
            <a:r>
              <a:rPr lang="en-GB" sz="3200" b="1" dirty="0">
                <a:ln w="0"/>
                <a:solidFill>
                  <a:srgbClr val="0070C0"/>
                </a:solidFill>
                <a:latin typeface="Arial" panose="020B0604020202020204" pitchFamily="34" charset="0"/>
                <a:cs typeface="Arial" panose="020B0604020202020204" pitchFamily="34" charset="0"/>
              </a:rPr>
              <a:t>Sound Levels</a:t>
            </a:r>
          </a:p>
        </p:txBody>
      </p:sp>
      <p:sp>
        <p:nvSpPr>
          <p:cNvPr id="7" name="Slide Number Placeholder 6">
            <a:extLst>
              <a:ext uri="{FF2B5EF4-FFF2-40B4-BE49-F238E27FC236}">
                <a16:creationId xmlns:a16="http://schemas.microsoft.com/office/drawing/2014/main" id="{5CF78AC2-53F4-4529-BA0F-77E1481B0294}"/>
              </a:ext>
            </a:extLst>
          </p:cNvPr>
          <p:cNvSpPr>
            <a:spLocks noGrp="1"/>
          </p:cNvSpPr>
          <p:nvPr>
            <p:ph type="sldNum" sz="quarter" idx="12"/>
          </p:nvPr>
        </p:nvSpPr>
        <p:spPr/>
        <p:txBody>
          <a:bodyPr/>
          <a:lstStyle/>
          <a:p>
            <a:fld id="{3DB36CE2-65BA-4721-BB1A-1EDB821F77A6}" type="slidenum">
              <a:rPr lang="en-GB" smtClean="0"/>
              <a:t>8</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0"/>
            <a:ext cx="1504683" cy="1080120"/>
          </a:xfrm>
          <a:prstGeom prst="rect">
            <a:avLst/>
          </a:prstGeom>
        </p:spPr>
      </p:pic>
      <p:grpSp>
        <p:nvGrpSpPr>
          <p:cNvPr id="6" name="Group 5">
            <a:extLst>
              <a:ext uri="{FF2B5EF4-FFF2-40B4-BE49-F238E27FC236}">
                <a16:creationId xmlns:a16="http://schemas.microsoft.com/office/drawing/2014/main" id="{4AB238A6-35B1-41B4-8CDF-A4E5E7AA1DC0}"/>
              </a:ext>
            </a:extLst>
          </p:cNvPr>
          <p:cNvGrpSpPr/>
          <p:nvPr/>
        </p:nvGrpSpPr>
        <p:grpSpPr>
          <a:xfrm>
            <a:off x="1115616" y="2852936"/>
            <a:ext cx="6166784" cy="2664296"/>
            <a:chOff x="2006489" y="2654391"/>
            <a:chExt cx="4986404" cy="2243646"/>
          </a:xfrm>
        </p:grpSpPr>
        <p:pic>
          <p:nvPicPr>
            <p:cNvPr id="9" name="Picture 2">
              <a:extLst>
                <a:ext uri="{FF2B5EF4-FFF2-40B4-BE49-F238E27FC236}">
                  <a16:creationId xmlns:a16="http://schemas.microsoft.com/office/drawing/2014/main" id="{598A9D9D-1CE6-4D78-9CEF-87095802D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489" y="2654391"/>
              <a:ext cx="4986404" cy="224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FE4F85F3-1351-423C-B212-CAA5EC6FCB21}"/>
                </a:ext>
              </a:extLst>
            </p:cNvPr>
            <p:cNvSpPr txBox="1"/>
            <p:nvPr/>
          </p:nvSpPr>
          <p:spPr>
            <a:xfrm>
              <a:off x="4113047" y="4608549"/>
              <a:ext cx="386644" cy="246221"/>
            </a:xfrm>
            <a:prstGeom prst="rect">
              <a:avLst/>
            </a:prstGeom>
            <a:noFill/>
          </p:spPr>
          <p:txBody>
            <a:bodyPr wrap="none" rtlCol="0">
              <a:spAutoFit/>
            </a:bodyPr>
            <a:lstStyle/>
            <a:p>
              <a:r>
                <a:rPr lang="en-GB" sz="1000" dirty="0"/>
                <a:t>HSE</a:t>
              </a:r>
            </a:p>
          </p:txBody>
        </p:sp>
      </p:grpSp>
      <p:sp>
        <p:nvSpPr>
          <p:cNvPr id="5" name="TextBox 4">
            <a:extLst>
              <a:ext uri="{FF2B5EF4-FFF2-40B4-BE49-F238E27FC236}">
                <a16:creationId xmlns:a16="http://schemas.microsoft.com/office/drawing/2014/main" id="{D98BFD5D-9EB2-4ECB-B4BD-24F56BBFE259}"/>
              </a:ext>
            </a:extLst>
          </p:cNvPr>
          <p:cNvSpPr txBox="1"/>
          <p:nvPr/>
        </p:nvSpPr>
        <p:spPr>
          <a:xfrm>
            <a:off x="827584" y="1124744"/>
            <a:ext cx="7431843" cy="1569660"/>
          </a:xfrm>
          <a:prstGeom prst="rect">
            <a:avLst/>
          </a:prstGeom>
          <a:noFill/>
        </p:spPr>
        <p:txBody>
          <a:bodyPr wrap="none" rtlCol="0">
            <a:spAutoFit/>
          </a:bodyPr>
          <a:lstStyle/>
          <a:p>
            <a:pPr marL="285750" indent="-285750">
              <a:buFont typeface="Arial" panose="020B0604020202020204" pitchFamily="34" charset="0"/>
              <a:buChar char="•"/>
            </a:pPr>
            <a:r>
              <a:rPr lang="en-GB" sz="2400" b="1" dirty="0">
                <a:ln w="0"/>
                <a:solidFill>
                  <a:srgbClr val="0070C0"/>
                </a:solidFill>
                <a:latin typeface="Arial" panose="020B0604020202020204" pitchFamily="34" charset="0"/>
                <a:cs typeface="Arial" panose="020B0604020202020204" pitchFamily="34" charset="0"/>
              </a:rPr>
              <a:t>Measured in unit known as </a:t>
            </a:r>
            <a:r>
              <a:rPr lang="en-GB" sz="2400" b="1" dirty="0">
                <a:ln w="0"/>
                <a:solidFill>
                  <a:srgbClr val="C00000"/>
                </a:solidFill>
                <a:latin typeface="Arial" panose="020B0604020202020204" pitchFamily="34" charset="0"/>
                <a:cs typeface="Arial" panose="020B0604020202020204" pitchFamily="34" charset="0"/>
              </a:rPr>
              <a:t>decibels (dB)</a:t>
            </a:r>
          </a:p>
          <a:p>
            <a:pPr marL="285750" indent="-285750">
              <a:buFont typeface="Arial" panose="020B0604020202020204" pitchFamily="34" charset="0"/>
              <a:buChar char="•"/>
            </a:pPr>
            <a:endParaRPr lang="en-GB" sz="2400" b="1" dirty="0">
              <a:ln w="0"/>
              <a:solidFill>
                <a:srgbClr val="00B0F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b="1" dirty="0">
                <a:ln w="0"/>
                <a:solidFill>
                  <a:srgbClr val="C00000"/>
                </a:solidFill>
                <a:latin typeface="Arial" panose="020B0604020202020204" pitchFamily="34" charset="0"/>
                <a:cs typeface="Arial" panose="020B0604020202020204" pitchFamily="34" charset="0"/>
              </a:rPr>
              <a:t>Many machines associated with work activities </a:t>
            </a:r>
          </a:p>
          <a:p>
            <a:r>
              <a:rPr lang="en-GB" sz="2400" b="1" dirty="0">
                <a:ln w="0"/>
                <a:solidFill>
                  <a:srgbClr val="C00000"/>
                </a:solidFill>
                <a:latin typeface="Arial" panose="020B0604020202020204" pitchFamily="34" charset="0"/>
                <a:cs typeface="Arial" panose="020B0604020202020204" pitchFamily="34" charset="0"/>
              </a:rPr>
              <a:t>create noise above 80dB </a:t>
            </a:r>
            <a:endParaRPr lang="en-GB" sz="2400" dirty="0">
              <a:solidFill>
                <a:srgbClr val="C00000"/>
              </a:solidFill>
            </a:endParaRPr>
          </a:p>
        </p:txBody>
      </p:sp>
      <p:sp>
        <p:nvSpPr>
          <p:cNvPr id="8" name="TextBox 7">
            <a:extLst>
              <a:ext uri="{FF2B5EF4-FFF2-40B4-BE49-F238E27FC236}">
                <a16:creationId xmlns:a16="http://schemas.microsoft.com/office/drawing/2014/main" id="{A92EBC29-CC82-412D-9090-3D51F857680B}"/>
              </a:ext>
            </a:extLst>
          </p:cNvPr>
          <p:cNvSpPr txBox="1"/>
          <p:nvPr/>
        </p:nvSpPr>
        <p:spPr>
          <a:xfrm>
            <a:off x="1763688" y="5445224"/>
            <a:ext cx="5040561" cy="1200329"/>
          </a:xfrm>
          <a:prstGeom prst="rect">
            <a:avLst/>
          </a:prstGeom>
          <a:noFill/>
        </p:spPr>
        <p:txBody>
          <a:bodyPr wrap="square" rtlCol="0">
            <a:spAutoFit/>
          </a:bodyPr>
          <a:lstStyle/>
          <a:p>
            <a:pPr algn="ctr"/>
            <a:r>
              <a:rPr lang="en-GB" sz="2400" b="1" dirty="0"/>
              <a:t>Above 80dB exposure over a day, </a:t>
            </a:r>
          </a:p>
          <a:p>
            <a:pPr algn="ctr"/>
            <a:r>
              <a:rPr lang="en-GB" sz="2400" b="1" dirty="0"/>
              <a:t>employers have to take specific actions to protect your hearing </a:t>
            </a:r>
          </a:p>
        </p:txBody>
      </p:sp>
    </p:spTree>
    <p:extLst>
      <p:ext uri="{BB962C8B-B14F-4D97-AF65-F5344CB8AC3E}">
        <p14:creationId xmlns:p14="http://schemas.microsoft.com/office/powerpoint/2010/main" val="39259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17" y="0"/>
            <a:ext cx="1504683" cy="1080120"/>
          </a:xfrm>
          <a:prstGeom prst="rect">
            <a:avLst/>
          </a:prstGeom>
        </p:spPr>
      </p:pic>
      <p:sp>
        <p:nvSpPr>
          <p:cNvPr id="6" name="Rectangle 5">
            <a:extLst>
              <a:ext uri="{FF2B5EF4-FFF2-40B4-BE49-F238E27FC236}">
                <a16:creationId xmlns:a16="http://schemas.microsoft.com/office/drawing/2014/main" id="{C5F21211-DC16-4676-BB85-B1A5ACCF3A1A}"/>
              </a:ext>
            </a:extLst>
          </p:cNvPr>
          <p:cNvSpPr/>
          <p:nvPr/>
        </p:nvSpPr>
        <p:spPr>
          <a:xfrm>
            <a:off x="2051720" y="188640"/>
            <a:ext cx="4572000" cy="1077218"/>
          </a:xfrm>
          <a:prstGeom prst="rect">
            <a:avLst/>
          </a:prstGeom>
        </p:spPr>
        <p:txBody>
          <a:bodyPr>
            <a:spAutoFit/>
          </a:bodyPr>
          <a:lstStyle/>
          <a:p>
            <a:pPr algn="ctr"/>
            <a:r>
              <a:rPr lang="en-GB" altLang="en-US" sz="3200" b="1" dirty="0">
                <a:solidFill>
                  <a:srgbClr val="0070C0"/>
                </a:solidFill>
                <a:latin typeface="Arial" panose="020B0604020202020204" pitchFamily="34" charset="0"/>
                <a:cs typeface="Arial" panose="020B0604020202020204" pitchFamily="34" charset="0"/>
              </a:rPr>
              <a:t>How loud is too Loud?</a:t>
            </a:r>
            <a:br>
              <a:rPr lang="en-GB" altLang="en-US" sz="3200" dirty="0">
                <a:solidFill>
                  <a:srgbClr val="0070C0"/>
                </a:solidFill>
              </a:rPr>
            </a:br>
            <a:r>
              <a:rPr lang="en-GB" altLang="en-US" sz="3200" b="1" dirty="0">
                <a:solidFill>
                  <a:srgbClr val="0070C0"/>
                </a:solidFill>
              </a:rPr>
              <a:t>“</a:t>
            </a:r>
            <a:r>
              <a:rPr lang="en-GB" altLang="en-US" sz="3200" b="1" dirty="0">
                <a:solidFill>
                  <a:srgbClr val="0070C0"/>
                </a:solidFill>
                <a:latin typeface="Arial" panose="020B0604020202020204" pitchFamily="34" charset="0"/>
                <a:cs typeface="Arial" panose="020B0604020202020204" pitchFamily="34" charset="0"/>
              </a:rPr>
              <a:t>Rules of Thumb” </a:t>
            </a:r>
            <a:endParaRPr lang="en-GB" sz="3200" b="1" dirty="0">
              <a:solidFill>
                <a:srgbClr val="0070C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3A74DA2-2850-4587-B76E-E277F69F53E0}"/>
              </a:ext>
            </a:extLst>
          </p:cNvPr>
          <p:cNvSpPr/>
          <p:nvPr/>
        </p:nvSpPr>
        <p:spPr>
          <a:xfrm>
            <a:off x="899796" y="1772816"/>
            <a:ext cx="7487665" cy="830997"/>
          </a:xfrm>
          <a:prstGeom prst="rect">
            <a:avLst/>
          </a:prstGeom>
        </p:spPr>
        <p:txBody>
          <a:bodyPr wrap="square">
            <a:spAutoFit/>
          </a:bodyPr>
          <a:lstStyle/>
          <a:p>
            <a:pPr algn="ctr">
              <a:defRPr/>
            </a:pPr>
            <a:r>
              <a:rPr lang="en-GB" sz="2400" b="1" dirty="0">
                <a:solidFill>
                  <a:srgbClr val="C00000"/>
                </a:solidFill>
                <a:latin typeface="Arial" panose="020B0604020202020204" pitchFamily="34" charset="0"/>
                <a:cs typeface="Arial" panose="020B0604020202020204" pitchFamily="34" charset="0"/>
              </a:rPr>
              <a:t>1. Most hand-held power tools generate:</a:t>
            </a:r>
          </a:p>
          <a:p>
            <a:pPr lvl="1" algn="ctr">
              <a:defRPr/>
            </a:pPr>
            <a:r>
              <a:rPr lang="en-GB" sz="2400" b="1" dirty="0">
                <a:solidFill>
                  <a:srgbClr val="C00000"/>
                </a:solidFill>
                <a:latin typeface="Arial" panose="020B0604020202020204" pitchFamily="34" charset="0"/>
                <a:cs typeface="Arial" panose="020B0604020202020204" pitchFamily="34" charset="0"/>
              </a:rPr>
              <a:t>90 to 105 dB(A)</a:t>
            </a:r>
          </a:p>
        </p:txBody>
      </p:sp>
      <p:graphicFrame>
        <p:nvGraphicFramePr>
          <p:cNvPr id="12" name="Table 11">
            <a:extLst>
              <a:ext uri="{FF2B5EF4-FFF2-40B4-BE49-F238E27FC236}">
                <a16:creationId xmlns:a16="http://schemas.microsoft.com/office/drawing/2014/main" id="{043F35EE-C8CD-4D00-A70D-3BC350EEC20E}"/>
              </a:ext>
            </a:extLst>
          </p:cNvPr>
          <p:cNvGraphicFramePr>
            <a:graphicFrameLocks noGrp="1"/>
          </p:cNvGraphicFramePr>
          <p:nvPr>
            <p:extLst>
              <p:ext uri="{D42A27DB-BD31-4B8C-83A1-F6EECF244321}">
                <p14:modId xmlns:p14="http://schemas.microsoft.com/office/powerpoint/2010/main" val="1143020461"/>
              </p:ext>
            </p:extLst>
          </p:nvPr>
        </p:nvGraphicFramePr>
        <p:xfrm>
          <a:off x="539552" y="2636912"/>
          <a:ext cx="7991724" cy="3535026"/>
        </p:xfrm>
        <a:graphic>
          <a:graphicData uri="http://schemas.openxmlformats.org/drawingml/2006/table">
            <a:tbl>
              <a:tblPr firstRow="1" bandRow="1">
                <a:tableStyleId>{5C22544A-7EE6-4342-B048-85BDC9FD1C3A}</a:tableStyleId>
              </a:tblPr>
              <a:tblGrid>
                <a:gridCol w="3995862">
                  <a:extLst>
                    <a:ext uri="{9D8B030D-6E8A-4147-A177-3AD203B41FA5}">
                      <a16:colId xmlns:a16="http://schemas.microsoft.com/office/drawing/2014/main" val="1063537640"/>
                    </a:ext>
                  </a:extLst>
                </a:gridCol>
                <a:gridCol w="3995862">
                  <a:extLst>
                    <a:ext uri="{9D8B030D-6E8A-4147-A177-3AD203B41FA5}">
                      <a16:colId xmlns:a16="http://schemas.microsoft.com/office/drawing/2014/main" val="2046577493"/>
                    </a:ext>
                  </a:extLst>
                </a:gridCol>
              </a:tblGrid>
              <a:tr h="1513600">
                <a:tc>
                  <a:txBody>
                    <a:bodyPr/>
                    <a:lstStyle/>
                    <a:p>
                      <a:pPr algn="ctr"/>
                      <a:r>
                        <a:rPr lang="en-GB" sz="2400" dirty="0">
                          <a:latin typeface="Arial" panose="020B0604020202020204" pitchFamily="34" charset="0"/>
                          <a:cs typeface="Arial" panose="020B0604020202020204" pitchFamily="34" charset="0"/>
                        </a:rPr>
                        <a:t>Test </a:t>
                      </a:r>
                    </a:p>
                  </a:txBody>
                  <a:tcPr marL="91426" marR="91426" marT="45694" marB="456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Arial" panose="020B0604020202020204" pitchFamily="34" charset="0"/>
                          <a:cs typeface="Arial" panose="020B0604020202020204" pitchFamily="34" charset="0"/>
                        </a:rPr>
                        <a:t>Most Likely  Noise Level (dB(A))</a:t>
                      </a:r>
                    </a:p>
                  </a:txBody>
                  <a:tcPr marL="91426" marR="91426" marT="45694" marB="45694" anchor="ctr"/>
                </a:tc>
                <a:extLst>
                  <a:ext uri="{0D108BD9-81ED-4DB2-BD59-A6C34878D82A}">
                    <a16:rowId xmlns:a16="http://schemas.microsoft.com/office/drawing/2014/main" val="1967110125"/>
                  </a:ext>
                </a:extLst>
              </a:tr>
              <a:tr h="10107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70C0"/>
                          </a:solidFill>
                          <a:latin typeface="Arial" panose="020B0604020202020204" pitchFamily="34" charset="0"/>
                          <a:cs typeface="Arial" panose="020B0604020202020204" pitchFamily="34" charset="0"/>
                        </a:rPr>
                        <a:t>2. You have to shout to talk to someone 2 m away</a:t>
                      </a:r>
                      <a:endParaRPr lang="en-GB" sz="2400" b="1" dirty="0">
                        <a:solidFill>
                          <a:srgbClr val="0070C0"/>
                        </a:solidFill>
                        <a:latin typeface="Arial" panose="020B0604020202020204" pitchFamily="34" charset="0"/>
                        <a:cs typeface="Arial" panose="020B0604020202020204" pitchFamily="34" charset="0"/>
                      </a:endParaRPr>
                    </a:p>
                  </a:txBody>
                  <a:tcPr marL="91426" marR="91426" marT="45694" marB="456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70C0"/>
                          </a:solidFill>
                          <a:latin typeface="Arial" panose="020B0604020202020204" pitchFamily="34" charset="0"/>
                          <a:cs typeface="Arial" panose="020B0604020202020204" pitchFamily="34" charset="0"/>
                        </a:rPr>
                        <a:t>85</a:t>
                      </a:r>
                    </a:p>
                    <a:p>
                      <a:pPr algn="ctr"/>
                      <a:r>
                        <a:rPr lang="en-GB" sz="2400" b="1" dirty="0">
                          <a:solidFill>
                            <a:srgbClr val="0070C0"/>
                          </a:solidFill>
                          <a:latin typeface="Arial" panose="020B0604020202020204" pitchFamily="34" charset="0"/>
                          <a:cs typeface="Arial" panose="020B0604020202020204" pitchFamily="34" charset="0"/>
                        </a:rPr>
                        <a:t> (or higher)</a:t>
                      </a:r>
                    </a:p>
                  </a:txBody>
                  <a:tcPr marL="91426" marR="91426" marT="45694" marB="45694" anchor="ctr"/>
                </a:tc>
                <a:extLst>
                  <a:ext uri="{0D108BD9-81ED-4DB2-BD59-A6C34878D82A}">
                    <a16:rowId xmlns:a16="http://schemas.microsoft.com/office/drawing/2014/main" val="193124077"/>
                  </a:ext>
                </a:extLst>
              </a:tr>
              <a:tr h="10107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B30337"/>
                          </a:solidFill>
                          <a:latin typeface="Arial" panose="020B0604020202020204" pitchFamily="34" charset="0"/>
                          <a:cs typeface="Arial" panose="020B0604020202020204" pitchFamily="34" charset="0"/>
                        </a:rPr>
                        <a:t>3. You have to shout to talk to someone 1 m away</a:t>
                      </a:r>
                    </a:p>
                  </a:txBody>
                  <a:tcPr marL="91426" marR="91426" marT="45694" marB="45694" anchor="ctr"/>
                </a:tc>
                <a:tc>
                  <a:txBody>
                    <a:bodyPr/>
                    <a:lstStyle/>
                    <a:p>
                      <a:pPr algn="ctr"/>
                      <a:r>
                        <a:rPr lang="en-GB" sz="2400" b="1" dirty="0">
                          <a:solidFill>
                            <a:srgbClr val="B30337"/>
                          </a:solidFill>
                          <a:latin typeface="Arial" panose="020B0604020202020204" pitchFamily="34" charset="0"/>
                          <a:cs typeface="Arial" panose="020B0604020202020204" pitchFamily="34" charset="0"/>
                        </a:rPr>
                        <a:t>90 </a:t>
                      </a:r>
                    </a:p>
                    <a:p>
                      <a:pPr algn="ctr"/>
                      <a:r>
                        <a:rPr lang="en-GB" sz="2400" b="1" dirty="0">
                          <a:solidFill>
                            <a:srgbClr val="B30337"/>
                          </a:solidFill>
                          <a:latin typeface="Arial" panose="020B0604020202020204" pitchFamily="34" charset="0"/>
                          <a:cs typeface="Arial" panose="020B0604020202020204" pitchFamily="34" charset="0"/>
                        </a:rPr>
                        <a:t>(or higher)</a:t>
                      </a:r>
                    </a:p>
                  </a:txBody>
                  <a:tcPr marL="91426" marR="91426" marT="45694" marB="45694" anchor="ctr"/>
                </a:tc>
                <a:extLst>
                  <a:ext uri="{0D108BD9-81ED-4DB2-BD59-A6C34878D82A}">
                    <a16:rowId xmlns:a16="http://schemas.microsoft.com/office/drawing/2014/main" val="4183044491"/>
                  </a:ext>
                </a:extLst>
              </a:tr>
            </a:tbl>
          </a:graphicData>
        </a:graphic>
      </p:graphicFrame>
      <p:sp>
        <p:nvSpPr>
          <p:cNvPr id="2" name="Slide Number Placeholder 1">
            <a:extLst>
              <a:ext uri="{FF2B5EF4-FFF2-40B4-BE49-F238E27FC236}">
                <a16:creationId xmlns:a16="http://schemas.microsoft.com/office/drawing/2014/main" id="{069E1998-15E0-4C46-A92C-A908A4F0566A}"/>
              </a:ext>
            </a:extLst>
          </p:cNvPr>
          <p:cNvSpPr>
            <a:spLocks noGrp="1"/>
          </p:cNvSpPr>
          <p:nvPr>
            <p:ph type="sldNum" sz="quarter" idx="12"/>
          </p:nvPr>
        </p:nvSpPr>
        <p:spPr/>
        <p:txBody>
          <a:bodyPr/>
          <a:lstStyle/>
          <a:p>
            <a:fld id="{3DB36CE2-65BA-4721-BB1A-1EDB821F77A6}" type="slidenum">
              <a:rPr lang="en-GB" smtClean="0"/>
              <a:t>9</a:t>
            </a:fld>
            <a:endParaRPr lang="en-GB" dirty="0"/>
          </a:p>
        </p:txBody>
      </p:sp>
    </p:spTree>
    <p:extLst>
      <p:ext uri="{BB962C8B-B14F-4D97-AF65-F5344CB8AC3E}">
        <p14:creationId xmlns:p14="http://schemas.microsoft.com/office/powerpoint/2010/main" val="1297748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E77046B8F4AC46BB742A33D25C48A4" ma:contentTypeVersion="10" ma:contentTypeDescription="Create a new document." ma:contentTypeScope="" ma:versionID="5a3047b0e40f5268db603e6096ece145">
  <xsd:schema xmlns:xsd="http://www.w3.org/2001/XMLSchema" xmlns:xs="http://www.w3.org/2001/XMLSchema" xmlns:p="http://schemas.microsoft.com/office/2006/metadata/properties" xmlns:ns3="45dc8ab5-fed7-4be1-8d50-f31354fc534b" targetNamespace="http://schemas.microsoft.com/office/2006/metadata/properties" ma:root="true" ma:fieldsID="db1e125fcae882ca995a238d9210d14e" ns3:_="">
    <xsd:import namespace="45dc8ab5-fed7-4be1-8d50-f31354fc534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dc8ab5-fed7-4be1-8d50-f31354fc5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458C2C-5341-4BEF-BE5C-D936108B6B60}">
  <ds:schemaRefs>
    <ds:schemaRef ds:uri="http://schemas.microsoft.com/sharepoint/v3/contenttype/forms"/>
  </ds:schemaRefs>
</ds:datastoreItem>
</file>

<file path=customXml/itemProps2.xml><?xml version="1.0" encoding="utf-8"?>
<ds:datastoreItem xmlns:ds="http://schemas.openxmlformats.org/officeDocument/2006/customXml" ds:itemID="{E3F8C5C0-607E-4EF8-BD12-880B9C3CC35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D48EAF2-CA0E-4E7A-BBFA-D2759C1266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dc8ab5-fed7-4be1-8d50-f31354fc5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6130</TotalTime>
  <Words>9775</Words>
  <Application>Microsoft Office PowerPoint</Application>
  <PresentationFormat>On-screen Show (4:3)</PresentationFormat>
  <Paragraphs>950</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Calibri Light</vt:lpstr>
      <vt:lpstr>Courier New</vt:lpstr>
      <vt:lpstr>Times New Roman</vt:lpstr>
      <vt:lpstr>Wingdings</vt:lpstr>
      <vt:lpstr>Office Theme</vt:lpstr>
      <vt:lpstr>Don’t Lose Your Hearing It’s so Precious  Introduction</vt:lpstr>
      <vt:lpstr>About the module</vt:lpstr>
      <vt:lpstr>A personal story of a  Fabric Dyer</vt:lpstr>
      <vt:lpstr>Lose Your Hearing </vt:lpstr>
      <vt:lpstr>Don’t Lose Your Hearing It’s so Precious  Sound and Noise  Part 2</vt:lpstr>
      <vt:lpstr>Sound and Noise</vt:lpstr>
      <vt:lpstr>Sound</vt:lpstr>
      <vt:lpstr>Sound Levels</vt:lpstr>
      <vt:lpstr>PowerPoint Presentation</vt:lpstr>
      <vt:lpstr>Working in Noisy Areas  Signs and Effects of Exposure</vt:lpstr>
      <vt:lpstr>Detecting Sound and Noise</vt:lpstr>
      <vt:lpstr>Noise Induced Hearing Loss?  (NIHL)</vt:lpstr>
      <vt:lpstr>NIHL Related Damage to Nerve Endings</vt:lpstr>
      <vt:lpstr>Likely After Effects of NIHL </vt:lpstr>
      <vt:lpstr>Is there a noise problem where You work?</vt:lpstr>
      <vt:lpstr>Don’t Lose Your Hearing It’s so Precious  Noise and Law  Part 3</vt:lpstr>
      <vt:lpstr>Who has Responsibilities for Preventing Work-Related NIHL?</vt:lpstr>
      <vt:lpstr>Basic Requirements of the Law</vt:lpstr>
      <vt:lpstr>Employers Legal Duties  A practical framework </vt:lpstr>
      <vt:lpstr>Employers Legal Duties in simple terms</vt:lpstr>
      <vt:lpstr>Don’t Lose Your Hearing It’s so Precious  Noise Control - Problems and Solutions  Part 4</vt:lpstr>
      <vt:lpstr>Learning:  Noise Control Solutions</vt:lpstr>
      <vt:lpstr>Learning: Noise Control Solutions</vt:lpstr>
      <vt:lpstr>Learning: Noise Control Solutions</vt:lpstr>
      <vt:lpstr>PowerPoint Presentation</vt:lpstr>
      <vt:lpstr>PowerPoint Presentation</vt:lpstr>
      <vt:lpstr>PowerPoint Presentation</vt:lpstr>
      <vt:lpstr>PowerPoint Presentation</vt:lpstr>
      <vt:lpstr>Don’t Lose Your Hearing It’s so Precious  Hearing Protectors  Part 5</vt:lpstr>
      <vt:lpstr>Selection and Use of  Hearing Protectors</vt:lpstr>
      <vt:lpstr>Incorrect Use of Hearing protectors</vt:lpstr>
      <vt:lpstr>Incorrect Use of Hearing Protectors</vt:lpstr>
      <vt:lpstr>Don’t Lose Your Hearing It’s so Precious  Summary</vt:lpstr>
      <vt:lpstr>Preventing  Noise Induced Healing Loss</vt:lpstr>
      <vt:lpstr>Q1 – Noise at work</vt:lpstr>
      <vt:lpstr>Q2 – Noise at work</vt:lpstr>
      <vt:lpstr>Q3 – Noise at work</vt:lpstr>
      <vt:lpstr>Q4 – Noise at work</vt:lpstr>
      <vt:lpstr>Q5 – Noise at work</vt:lpstr>
      <vt:lpstr>Q6 – Noise at work</vt:lpstr>
      <vt:lpstr>Q7 – Noise at work</vt:lpstr>
      <vt:lpstr>Q8 – Noise at work</vt:lpstr>
      <vt:lpstr>Q9 – Noise at work</vt:lpstr>
      <vt:lpstr>Q10 – Noise at work</vt:lpstr>
      <vt:lpstr>PowerPoint Presentation</vt:lpstr>
      <vt:lpstr>Working in Noisy Areas  Signs and Effects of Exposure</vt:lpstr>
      <vt:lpstr>Noise Induced Hearing Loss?  (NIHL)</vt:lpstr>
      <vt:lpstr>NIHL Related Damage to Nerve Endings</vt:lpstr>
      <vt:lpstr>Is there a noise problem where You work?</vt:lpstr>
      <vt:lpstr>Who has Responsibilities for Preventing Work-Related NIHL?</vt:lpstr>
      <vt:lpstr>Basic Requirements of the Law</vt:lpstr>
      <vt:lpstr>Employers Legal Duties in simple terms</vt:lpstr>
      <vt:lpstr>Selection and Use of  Hearing Protectors</vt:lpstr>
      <vt:lpstr>Incorrect Use of Hearing Protectors</vt:lpstr>
      <vt:lpstr>PowerPoint Presentation</vt:lpstr>
      <vt:lpstr>PowerPoint Presentation</vt:lpstr>
    </vt:vector>
  </TitlesOfParts>
  <Company>Health and Safety Executive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Name</dc:creator>
  <cp:lastModifiedBy>Bob Rajan</cp:lastModifiedBy>
  <cp:revision>39</cp:revision>
  <dcterms:created xsi:type="dcterms:W3CDTF">2019-07-22T14:13:22Z</dcterms:created>
  <dcterms:modified xsi:type="dcterms:W3CDTF">2021-04-26T15:41:46Z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0x010100DAE77046B8F4AC46BB742A33D25C48A4</vt:lpwstr>
  </property>
</Properties>
</file>