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2"/>
  </p:notesMasterIdLst>
  <p:handoutMasterIdLst>
    <p:handoutMasterId r:id="rId53"/>
  </p:handoutMasterIdLst>
  <p:sldIdLst>
    <p:sldId id="265" r:id="rId5"/>
    <p:sldId id="361" r:id="rId6"/>
    <p:sldId id="362" r:id="rId7"/>
    <p:sldId id="382" r:id="rId8"/>
    <p:sldId id="401" r:id="rId9"/>
    <p:sldId id="367" r:id="rId10"/>
    <p:sldId id="380" r:id="rId11"/>
    <p:sldId id="422" r:id="rId12"/>
    <p:sldId id="366" r:id="rId13"/>
    <p:sldId id="383" r:id="rId14"/>
    <p:sldId id="363" r:id="rId15"/>
    <p:sldId id="385" r:id="rId16"/>
    <p:sldId id="364" r:id="rId17"/>
    <p:sldId id="384" r:id="rId18"/>
    <p:sldId id="395" r:id="rId19"/>
    <p:sldId id="394" r:id="rId20"/>
    <p:sldId id="386" r:id="rId21"/>
    <p:sldId id="387" r:id="rId22"/>
    <p:sldId id="396" r:id="rId23"/>
    <p:sldId id="397" r:id="rId24"/>
    <p:sldId id="398" r:id="rId25"/>
    <p:sldId id="399" r:id="rId26"/>
    <p:sldId id="400" r:id="rId27"/>
    <p:sldId id="388" r:id="rId28"/>
    <p:sldId id="390" r:id="rId29"/>
    <p:sldId id="389" r:id="rId30"/>
    <p:sldId id="402" r:id="rId31"/>
    <p:sldId id="403" r:id="rId32"/>
    <p:sldId id="404" r:id="rId33"/>
    <p:sldId id="405" r:id="rId34"/>
    <p:sldId id="406" r:id="rId35"/>
    <p:sldId id="407" r:id="rId36"/>
    <p:sldId id="408" r:id="rId37"/>
    <p:sldId id="409" r:id="rId38"/>
    <p:sldId id="410" r:id="rId39"/>
    <p:sldId id="411" r:id="rId40"/>
    <p:sldId id="412" r:id="rId41"/>
    <p:sldId id="421" r:id="rId42"/>
    <p:sldId id="414" r:id="rId43"/>
    <p:sldId id="416" r:id="rId44"/>
    <p:sldId id="415" r:id="rId45"/>
    <p:sldId id="417" r:id="rId46"/>
    <p:sldId id="418" r:id="rId47"/>
    <p:sldId id="419" r:id="rId48"/>
    <p:sldId id="420" r:id="rId49"/>
    <p:sldId id="269" r:id="rId50"/>
    <p:sldId id="291"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91B759-2050-4061-AA51-176B9D170F3B}" v="195" dt="2021-04-26T20:11:32.5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74148" autoAdjust="0"/>
  </p:normalViewPr>
  <p:slideViewPr>
    <p:cSldViewPr snapToGrid="0">
      <p:cViewPr varScale="1">
        <p:scale>
          <a:sx n="49" d="100"/>
          <a:sy n="49" d="100"/>
        </p:scale>
        <p:origin x="826" y="27"/>
      </p:cViewPr>
      <p:guideLst/>
    </p:cSldViewPr>
  </p:slideViewPr>
  <p:outlineViewPr>
    <p:cViewPr>
      <p:scale>
        <a:sx n="33" d="100"/>
        <a:sy n="33" d="100"/>
      </p:scale>
      <p:origin x="0" y="-850"/>
    </p:cViewPr>
  </p:outlineViewPr>
  <p:notesTextViewPr>
    <p:cViewPr>
      <p:scale>
        <a:sx n="3" d="2"/>
        <a:sy n="3" d="2"/>
      </p:scale>
      <p:origin x="0" y="0"/>
    </p:cViewPr>
  </p:notesTextViewPr>
  <p:sorterViewPr>
    <p:cViewPr>
      <p:scale>
        <a:sx n="145" d="100"/>
        <a:sy n="145" d="100"/>
      </p:scale>
      <p:origin x="0" y="-2856"/>
    </p:cViewPr>
  </p:sorterViewPr>
  <p:notesViewPr>
    <p:cSldViewPr snapToGrid="0">
      <p:cViewPr varScale="1">
        <p:scale>
          <a:sx n="50" d="100"/>
          <a:sy n="50" d="100"/>
        </p:scale>
        <p:origin x="2160" y="1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 Rajan" userId="efe1b2ae-a6ce-4d4c-a207-b19fb703a183" providerId="ADAL" clId="{A491B759-2050-4061-AA51-176B9D170F3B}"/>
    <pc:docChg chg="undo custSel addSld delSld modSld">
      <pc:chgData name="Bob Rajan" userId="efe1b2ae-a6ce-4d4c-a207-b19fb703a183" providerId="ADAL" clId="{A491B759-2050-4061-AA51-176B9D170F3B}" dt="2021-04-26T20:32:07.624" v="897" actId="6549"/>
      <pc:docMkLst>
        <pc:docMk/>
      </pc:docMkLst>
      <pc:sldChg chg="modSp mod modNotes">
        <pc:chgData name="Bob Rajan" userId="efe1b2ae-a6ce-4d4c-a207-b19fb703a183" providerId="ADAL" clId="{A491B759-2050-4061-AA51-176B9D170F3B}" dt="2021-04-26T20:17:24.320" v="678" actId="6549"/>
        <pc:sldMkLst>
          <pc:docMk/>
          <pc:sldMk cId="1000899760" sldId="265"/>
        </pc:sldMkLst>
        <pc:spChg chg="mod">
          <ac:chgData name="Bob Rajan" userId="efe1b2ae-a6ce-4d4c-a207-b19fb703a183" providerId="ADAL" clId="{A491B759-2050-4061-AA51-176B9D170F3B}" dt="2021-04-26T18:57:28.517" v="2" actId="207"/>
          <ac:spMkLst>
            <pc:docMk/>
            <pc:sldMk cId="1000899760" sldId="265"/>
            <ac:spMk id="2" creationId="{00000000-0000-0000-0000-000000000000}"/>
          </ac:spMkLst>
        </pc:spChg>
        <pc:spChg chg="mod">
          <ac:chgData name="Bob Rajan" userId="efe1b2ae-a6ce-4d4c-a207-b19fb703a183" providerId="ADAL" clId="{A491B759-2050-4061-AA51-176B9D170F3B}" dt="2021-04-26T18:59:05.310" v="27" actId="1076"/>
          <ac:spMkLst>
            <pc:docMk/>
            <pc:sldMk cId="1000899760" sldId="265"/>
            <ac:spMk id="3" creationId="{D05A703C-1199-49F3-9891-11AF663E27CC}"/>
          </ac:spMkLst>
        </pc:spChg>
        <pc:spChg chg="mod">
          <ac:chgData name="Bob Rajan" userId="efe1b2ae-a6ce-4d4c-a207-b19fb703a183" providerId="ADAL" clId="{A491B759-2050-4061-AA51-176B9D170F3B}" dt="2021-04-26T18:58:42.625" v="24" actId="1076"/>
          <ac:spMkLst>
            <pc:docMk/>
            <pc:sldMk cId="1000899760" sldId="265"/>
            <ac:spMk id="8" creationId="{3F537CDD-DA29-40DC-8C84-90F1175D6C3E}"/>
          </ac:spMkLst>
        </pc:spChg>
      </pc:sldChg>
      <pc:sldChg chg="delSp modSp mod modNotes">
        <pc:chgData name="Bob Rajan" userId="efe1b2ae-a6ce-4d4c-a207-b19fb703a183" providerId="ADAL" clId="{A491B759-2050-4061-AA51-176B9D170F3B}" dt="2021-04-26T20:18:05.601" v="679" actId="255"/>
        <pc:sldMkLst>
          <pc:docMk/>
          <pc:sldMk cId="4105199674" sldId="361"/>
        </pc:sldMkLst>
        <pc:spChg chg="mod">
          <ac:chgData name="Bob Rajan" userId="efe1b2ae-a6ce-4d4c-a207-b19fb703a183" providerId="ADAL" clId="{A491B759-2050-4061-AA51-176B9D170F3B}" dt="2021-04-26T19:00:10.137" v="28" actId="207"/>
          <ac:spMkLst>
            <pc:docMk/>
            <pc:sldMk cId="4105199674" sldId="361"/>
            <ac:spMk id="2" creationId="{00000000-0000-0000-0000-000000000000}"/>
          </ac:spMkLst>
        </pc:spChg>
        <pc:spChg chg="mod">
          <ac:chgData name="Bob Rajan" userId="efe1b2ae-a6ce-4d4c-a207-b19fb703a183" providerId="ADAL" clId="{A491B759-2050-4061-AA51-176B9D170F3B}" dt="2021-04-26T19:00:20.258" v="30" actId="113"/>
          <ac:spMkLst>
            <pc:docMk/>
            <pc:sldMk cId="4105199674" sldId="361"/>
            <ac:spMk id="15" creationId="{C9201529-8947-4D03-A562-D81AD073B346}"/>
          </ac:spMkLst>
        </pc:spChg>
        <pc:grpChg chg="del">
          <ac:chgData name="Bob Rajan" userId="efe1b2ae-a6ce-4d4c-a207-b19fb703a183" providerId="ADAL" clId="{A491B759-2050-4061-AA51-176B9D170F3B}" dt="2021-04-26T19:00:23.540" v="31" actId="478"/>
          <ac:grpSpMkLst>
            <pc:docMk/>
            <pc:sldMk cId="4105199674" sldId="361"/>
            <ac:grpSpMk id="6" creationId="{942B476A-7B04-40D6-853B-16E5F8504A92}"/>
          </ac:grpSpMkLst>
        </pc:grpChg>
        <pc:picChg chg="mod">
          <ac:chgData name="Bob Rajan" userId="efe1b2ae-a6ce-4d4c-a207-b19fb703a183" providerId="ADAL" clId="{A491B759-2050-4061-AA51-176B9D170F3B}" dt="2021-04-26T19:00:26.485" v="32" actId="1076"/>
          <ac:picMkLst>
            <pc:docMk/>
            <pc:sldMk cId="4105199674" sldId="361"/>
            <ac:picMk id="4" creationId="{00000000-0000-0000-0000-000000000000}"/>
          </ac:picMkLst>
        </pc:picChg>
      </pc:sldChg>
      <pc:sldChg chg="delSp modSp mod modNotes">
        <pc:chgData name="Bob Rajan" userId="efe1b2ae-a6ce-4d4c-a207-b19fb703a183" providerId="ADAL" clId="{A491B759-2050-4061-AA51-176B9D170F3B}" dt="2021-04-26T20:18:51.358" v="691" actId="6549"/>
        <pc:sldMkLst>
          <pc:docMk/>
          <pc:sldMk cId="2725595889" sldId="362"/>
        </pc:sldMkLst>
        <pc:spChg chg="mod">
          <ac:chgData name="Bob Rajan" userId="efe1b2ae-a6ce-4d4c-a207-b19fb703a183" providerId="ADAL" clId="{A491B759-2050-4061-AA51-176B9D170F3B}" dt="2021-04-26T19:01:26.375" v="38" actId="1076"/>
          <ac:spMkLst>
            <pc:docMk/>
            <pc:sldMk cId="2725595889" sldId="362"/>
            <ac:spMk id="2" creationId="{00000000-0000-0000-0000-000000000000}"/>
          </ac:spMkLst>
        </pc:spChg>
        <pc:spChg chg="mod">
          <ac:chgData name="Bob Rajan" userId="efe1b2ae-a6ce-4d4c-a207-b19fb703a183" providerId="ADAL" clId="{A491B759-2050-4061-AA51-176B9D170F3B}" dt="2021-04-26T19:02:32.244" v="42" actId="207"/>
          <ac:spMkLst>
            <pc:docMk/>
            <pc:sldMk cId="2725595889" sldId="362"/>
            <ac:spMk id="5" creationId="{76FDD90B-4EF9-4102-881E-EB94DD1E3E51}"/>
          </ac:spMkLst>
        </pc:spChg>
        <pc:grpChg chg="del">
          <ac:chgData name="Bob Rajan" userId="efe1b2ae-a6ce-4d4c-a207-b19fb703a183" providerId="ADAL" clId="{A491B759-2050-4061-AA51-176B9D170F3B}" dt="2021-04-26T19:02:36.935" v="43" actId="478"/>
          <ac:grpSpMkLst>
            <pc:docMk/>
            <pc:sldMk cId="2725595889" sldId="362"/>
            <ac:grpSpMk id="6" creationId="{942B476A-7B04-40D6-853B-16E5F8504A92}"/>
          </ac:grpSpMkLst>
        </pc:grpChg>
        <pc:picChg chg="mod">
          <ac:chgData name="Bob Rajan" userId="efe1b2ae-a6ce-4d4c-a207-b19fb703a183" providerId="ADAL" clId="{A491B759-2050-4061-AA51-176B9D170F3B}" dt="2021-04-26T19:02:51.730" v="44" actId="1076"/>
          <ac:picMkLst>
            <pc:docMk/>
            <pc:sldMk cId="2725595889" sldId="362"/>
            <ac:picMk id="4" creationId="{00000000-0000-0000-0000-000000000000}"/>
          </ac:picMkLst>
        </pc:picChg>
      </pc:sldChg>
      <pc:sldChg chg="delSp modSp mod">
        <pc:chgData name="Bob Rajan" userId="efe1b2ae-a6ce-4d4c-a207-b19fb703a183" providerId="ADAL" clId="{A491B759-2050-4061-AA51-176B9D170F3B}" dt="2021-04-26T19:44:38.603" v="438" actId="1076"/>
        <pc:sldMkLst>
          <pc:docMk/>
          <pc:sldMk cId="2015074950" sldId="363"/>
        </pc:sldMkLst>
        <pc:spChg chg="mod">
          <ac:chgData name="Bob Rajan" userId="efe1b2ae-a6ce-4d4c-a207-b19fb703a183" providerId="ADAL" clId="{A491B759-2050-4061-AA51-176B9D170F3B}" dt="2021-04-26T19:43:17.371" v="431" actId="207"/>
          <ac:spMkLst>
            <pc:docMk/>
            <pc:sldMk cId="2015074950" sldId="363"/>
            <ac:spMk id="2" creationId="{00000000-0000-0000-0000-000000000000}"/>
          </ac:spMkLst>
        </pc:spChg>
        <pc:spChg chg="mod">
          <ac:chgData name="Bob Rajan" userId="efe1b2ae-a6ce-4d4c-a207-b19fb703a183" providerId="ADAL" clId="{A491B759-2050-4061-AA51-176B9D170F3B}" dt="2021-04-26T19:44:08.487" v="437" actId="948"/>
          <ac:spMkLst>
            <pc:docMk/>
            <pc:sldMk cId="2015074950" sldId="363"/>
            <ac:spMk id="5" creationId="{DFCE0175-FACC-4500-8699-2C36171A9A34}"/>
          </ac:spMkLst>
        </pc:spChg>
        <pc:grpChg chg="del">
          <ac:chgData name="Bob Rajan" userId="efe1b2ae-a6ce-4d4c-a207-b19fb703a183" providerId="ADAL" clId="{A491B759-2050-4061-AA51-176B9D170F3B}" dt="2021-04-26T19:43:07.437" v="430" actId="478"/>
          <ac:grpSpMkLst>
            <pc:docMk/>
            <pc:sldMk cId="2015074950" sldId="363"/>
            <ac:grpSpMk id="6" creationId="{942B476A-7B04-40D6-853B-16E5F8504A92}"/>
          </ac:grpSpMkLst>
        </pc:grpChg>
        <pc:picChg chg="mod">
          <ac:chgData name="Bob Rajan" userId="efe1b2ae-a6ce-4d4c-a207-b19fb703a183" providerId="ADAL" clId="{A491B759-2050-4061-AA51-176B9D170F3B}" dt="2021-04-26T19:44:38.603" v="438" actId="1076"/>
          <ac:picMkLst>
            <pc:docMk/>
            <pc:sldMk cId="2015074950" sldId="363"/>
            <ac:picMk id="4" creationId="{00000000-0000-0000-0000-000000000000}"/>
          </ac:picMkLst>
        </pc:picChg>
        <pc:picChg chg="mod">
          <ac:chgData name="Bob Rajan" userId="efe1b2ae-a6ce-4d4c-a207-b19fb703a183" providerId="ADAL" clId="{A491B759-2050-4061-AA51-176B9D170F3B}" dt="2021-04-26T19:43:04.563" v="429" actId="14100"/>
          <ac:picMkLst>
            <pc:docMk/>
            <pc:sldMk cId="2015074950" sldId="363"/>
            <ac:picMk id="10" creationId="{409F7458-42C5-49A2-8AFA-005D03770F67}"/>
          </ac:picMkLst>
        </pc:picChg>
      </pc:sldChg>
      <pc:sldChg chg="delSp modSp mod modNotes">
        <pc:chgData name="Bob Rajan" userId="efe1b2ae-a6ce-4d4c-a207-b19fb703a183" providerId="ADAL" clId="{A491B759-2050-4061-AA51-176B9D170F3B}" dt="2021-04-26T20:24:33.185" v="767" actId="255"/>
        <pc:sldMkLst>
          <pc:docMk/>
          <pc:sldMk cId="3714164856" sldId="364"/>
        </pc:sldMkLst>
        <pc:spChg chg="mod">
          <ac:chgData name="Bob Rajan" userId="efe1b2ae-a6ce-4d4c-a207-b19fb703a183" providerId="ADAL" clId="{A491B759-2050-4061-AA51-176B9D170F3B}" dt="2021-04-26T19:45:51.157" v="446" actId="207"/>
          <ac:spMkLst>
            <pc:docMk/>
            <pc:sldMk cId="3714164856" sldId="364"/>
            <ac:spMk id="2" creationId="{00000000-0000-0000-0000-000000000000}"/>
          </ac:spMkLst>
        </pc:spChg>
        <pc:grpChg chg="del">
          <ac:chgData name="Bob Rajan" userId="efe1b2ae-a6ce-4d4c-a207-b19fb703a183" providerId="ADAL" clId="{A491B759-2050-4061-AA51-176B9D170F3B}" dt="2021-04-26T19:45:11.097" v="443" actId="478"/>
          <ac:grpSpMkLst>
            <pc:docMk/>
            <pc:sldMk cId="3714164856" sldId="364"/>
            <ac:grpSpMk id="6" creationId="{942B476A-7B04-40D6-853B-16E5F8504A92}"/>
          </ac:grpSpMkLst>
        </pc:grpChg>
        <pc:graphicFrameChg chg="mod modGraphic">
          <ac:chgData name="Bob Rajan" userId="efe1b2ae-a6ce-4d4c-a207-b19fb703a183" providerId="ADAL" clId="{A491B759-2050-4061-AA51-176B9D170F3B}" dt="2021-04-26T19:46:44.826" v="452" actId="14734"/>
          <ac:graphicFrameMkLst>
            <pc:docMk/>
            <pc:sldMk cId="3714164856" sldId="364"/>
            <ac:graphicFrameMk id="5" creationId="{2D6E5AB3-8BA3-4104-ABC6-0E21B2ABABA9}"/>
          </ac:graphicFrameMkLst>
        </pc:graphicFrameChg>
        <pc:picChg chg="mod">
          <ac:chgData name="Bob Rajan" userId="efe1b2ae-a6ce-4d4c-a207-b19fb703a183" providerId="ADAL" clId="{A491B759-2050-4061-AA51-176B9D170F3B}" dt="2021-04-26T19:45:02.541" v="442" actId="1076"/>
          <ac:picMkLst>
            <pc:docMk/>
            <pc:sldMk cId="3714164856" sldId="364"/>
            <ac:picMk id="4" creationId="{00000000-0000-0000-0000-000000000000}"/>
          </ac:picMkLst>
        </pc:picChg>
      </pc:sldChg>
      <pc:sldChg chg="delSp modSp mod">
        <pc:chgData name="Bob Rajan" userId="efe1b2ae-a6ce-4d4c-a207-b19fb703a183" providerId="ADAL" clId="{A491B759-2050-4061-AA51-176B9D170F3B}" dt="2021-04-26T19:40:10.338" v="384" actId="20577"/>
        <pc:sldMkLst>
          <pc:docMk/>
          <pc:sldMk cId="1241688250" sldId="366"/>
        </pc:sldMkLst>
        <pc:spChg chg="mod">
          <ac:chgData name="Bob Rajan" userId="efe1b2ae-a6ce-4d4c-a207-b19fb703a183" providerId="ADAL" clId="{A491B759-2050-4061-AA51-176B9D170F3B}" dt="2021-04-26T19:40:10.338" v="384" actId="20577"/>
          <ac:spMkLst>
            <pc:docMk/>
            <pc:sldMk cId="1241688250" sldId="366"/>
            <ac:spMk id="2" creationId="{00000000-0000-0000-0000-000000000000}"/>
          </ac:spMkLst>
        </pc:spChg>
        <pc:spChg chg="mod">
          <ac:chgData name="Bob Rajan" userId="efe1b2ae-a6ce-4d4c-a207-b19fb703a183" providerId="ADAL" clId="{A491B759-2050-4061-AA51-176B9D170F3B}" dt="2021-04-26T19:38:49.440" v="370" actId="1076"/>
          <ac:spMkLst>
            <pc:docMk/>
            <pc:sldMk cId="1241688250" sldId="366"/>
            <ac:spMk id="5" creationId="{76FDD90B-4EF9-4102-881E-EB94DD1E3E51}"/>
          </ac:spMkLst>
        </pc:spChg>
        <pc:spChg chg="del mod topLvl">
          <ac:chgData name="Bob Rajan" userId="efe1b2ae-a6ce-4d4c-a207-b19fb703a183" providerId="ADAL" clId="{A491B759-2050-4061-AA51-176B9D170F3B}" dt="2021-04-26T19:37:41.578" v="360" actId="478"/>
          <ac:spMkLst>
            <pc:docMk/>
            <pc:sldMk cId="1241688250" sldId="366"/>
            <ac:spMk id="10" creationId="{D9EFB950-81C1-40B7-8426-EA0208D9D7B5}"/>
          </ac:spMkLst>
        </pc:spChg>
        <pc:grpChg chg="del">
          <ac:chgData name="Bob Rajan" userId="efe1b2ae-a6ce-4d4c-a207-b19fb703a183" providerId="ADAL" clId="{A491B759-2050-4061-AA51-176B9D170F3B}" dt="2021-04-26T19:36:56.677" v="352" actId="478"/>
          <ac:grpSpMkLst>
            <pc:docMk/>
            <pc:sldMk cId="1241688250" sldId="366"/>
            <ac:grpSpMk id="6" creationId="{942B476A-7B04-40D6-853B-16E5F8504A92}"/>
          </ac:grpSpMkLst>
        </pc:grpChg>
        <pc:grpChg chg="del">
          <ac:chgData name="Bob Rajan" userId="efe1b2ae-a6ce-4d4c-a207-b19fb703a183" providerId="ADAL" clId="{A491B759-2050-4061-AA51-176B9D170F3B}" dt="2021-04-26T19:37:41.578" v="360" actId="478"/>
          <ac:grpSpMkLst>
            <pc:docMk/>
            <pc:sldMk cId="1241688250" sldId="366"/>
            <ac:grpSpMk id="9" creationId="{E146C9D1-2ACC-40EB-B098-5A5ADFADAE6B}"/>
          </ac:grpSpMkLst>
        </pc:grpChg>
        <pc:picChg chg="mod">
          <ac:chgData name="Bob Rajan" userId="efe1b2ae-a6ce-4d4c-a207-b19fb703a183" providerId="ADAL" clId="{A491B759-2050-4061-AA51-176B9D170F3B}" dt="2021-04-26T19:36:54.414" v="351" actId="1076"/>
          <ac:picMkLst>
            <pc:docMk/>
            <pc:sldMk cId="1241688250" sldId="366"/>
            <ac:picMk id="4" creationId="{00000000-0000-0000-0000-000000000000}"/>
          </ac:picMkLst>
        </pc:picChg>
        <pc:picChg chg="del">
          <ac:chgData name="Bob Rajan" userId="efe1b2ae-a6ce-4d4c-a207-b19fb703a183" providerId="ADAL" clId="{A491B759-2050-4061-AA51-176B9D170F3B}" dt="2021-04-26T19:38:53.308" v="372" actId="478"/>
          <ac:picMkLst>
            <pc:docMk/>
            <pc:sldMk cId="1241688250" sldId="366"/>
            <ac:picMk id="11" creationId="{99735693-C276-4FAF-BC85-73C7138C538F}"/>
          </ac:picMkLst>
        </pc:picChg>
        <pc:picChg chg="mod topLvl">
          <ac:chgData name="Bob Rajan" userId="efe1b2ae-a6ce-4d4c-a207-b19fb703a183" providerId="ADAL" clId="{A491B759-2050-4061-AA51-176B9D170F3B}" dt="2021-04-26T19:38:51.602" v="371" actId="1076"/>
          <ac:picMkLst>
            <pc:docMk/>
            <pc:sldMk cId="1241688250" sldId="366"/>
            <ac:picMk id="12" creationId="{80710725-9956-4937-A194-005648685A72}"/>
          </ac:picMkLst>
        </pc:picChg>
      </pc:sldChg>
      <pc:sldChg chg="delSp modSp mod modNotes">
        <pc:chgData name="Bob Rajan" userId="efe1b2ae-a6ce-4d4c-a207-b19fb703a183" providerId="ADAL" clId="{A491B759-2050-4061-AA51-176B9D170F3B}" dt="2021-04-26T20:22:38.171" v="757" actId="20577"/>
        <pc:sldMkLst>
          <pc:docMk/>
          <pc:sldMk cId="3167098808" sldId="367"/>
        </pc:sldMkLst>
        <pc:spChg chg="mod">
          <ac:chgData name="Bob Rajan" userId="efe1b2ae-a6ce-4d4c-a207-b19fb703a183" providerId="ADAL" clId="{A491B759-2050-4061-AA51-176B9D170F3B}" dt="2021-04-26T19:20:47.679" v="187" actId="207"/>
          <ac:spMkLst>
            <pc:docMk/>
            <pc:sldMk cId="3167098808" sldId="367"/>
            <ac:spMk id="2" creationId="{00000000-0000-0000-0000-000000000000}"/>
          </ac:spMkLst>
        </pc:spChg>
        <pc:spChg chg="mod">
          <ac:chgData name="Bob Rajan" userId="efe1b2ae-a6ce-4d4c-a207-b19fb703a183" providerId="ADAL" clId="{A491B759-2050-4061-AA51-176B9D170F3B}" dt="2021-04-26T19:22:07.508" v="200" actId="255"/>
          <ac:spMkLst>
            <pc:docMk/>
            <pc:sldMk cId="3167098808" sldId="367"/>
            <ac:spMk id="9" creationId="{269419EA-AA39-4726-B770-359482B25144}"/>
          </ac:spMkLst>
        </pc:spChg>
        <pc:spChg chg="mod">
          <ac:chgData name="Bob Rajan" userId="efe1b2ae-a6ce-4d4c-a207-b19fb703a183" providerId="ADAL" clId="{A491B759-2050-4061-AA51-176B9D170F3B}" dt="2021-04-26T19:21:46.316" v="195" actId="113"/>
          <ac:spMkLst>
            <pc:docMk/>
            <pc:sldMk cId="3167098808" sldId="367"/>
            <ac:spMk id="14" creationId="{E6CCE593-6A20-44AB-8AE5-A8E8B3C46FED}"/>
          </ac:spMkLst>
        </pc:spChg>
        <pc:spChg chg="mod">
          <ac:chgData name="Bob Rajan" userId="efe1b2ae-a6ce-4d4c-a207-b19fb703a183" providerId="ADAL" clId="{A491B759-2050-4061-AA51-176B9D170F3B}" dt="2021-04-26T19:21:57.207" v="197" actId="113"/>
          <ac:spMkLst>
            <pc:docMk/>
            <pc:sldMk cId="3167098808" sldId="367"/>
            <ac:spMk id="16" creationId="{5C61A152-D6F0-4F2C-8AA8-4BC419A1844F}"/>
          </ac:spMkLst>
        </pc:spChg>
        <pc:grpChg chg="del">
          <ac:chgData name="Bob Rajan" userId="efe1b2ae-a6ce-4d4c-a207-b19fb703a183" providerId="ADAL" clId="{A491B759-2050-4061-AA51-176B9D170F3B}" dt="2021-04-26T19:18:32.456" v="163" actId="478"/>
          <ac:grpSpMkLst>
            <pc:docMk/>
            <pc:sldMk cId="3167098808" sldId="367"/>
            <ac:grpSpMk id="6" creationId="{942B476A-7B04-40D6-853B-16E5F8504A92}"/>
          </ac:grpSpMkLst>
        </pc:grpChg>
        <pc:grpChg chg="mod">
          <ac:chgData name="Bob Rajan" userId="efe1b2ae-a6ce-4d4c-a207-b19fb703a183" providerId="ADAL" clId="{A491B759-2050-4061-AA51-176B9D170F3B}" dt="2021-04-26T19:22:24.436" v="204" actId="1076"/>
          <ac:grpSpMkLst>
            <pc:docMk/>
            <pc:sldMk cId="3167098808" sldId="367"/>
            <ac:grpSpMk id="10" creationId="{CF7CC303-2FB3-49EF-A3D3-D0D83E9E0B1B}"/>
          </ac:grpSpMkLst>
        </pc:grpChg>
        <pc:picChg chg="mod">
          <ac:chgData name="Bob Rajan" userId="efe1b2ae-a6ce-4d4c-a207-b19fb703a183" providerId="ADAL" clId="{A491B759-2050-4061-AA51-176B9D170F3B}" dt="2021-04-26T19:20:29.453" v="185" actId="1076"/>
          <ac:picMkLst>
            <pc:docMk/>
            <pc:sldMk cId="3167098808" sldId="367"/>
            <ac:picMk id="4" creationId="{00000000-0000-0000-0000-000000000000}"/>
          </ac:picMkLst>
        </pc:picChg>
        <pc:picChg chg="del">
          <ac:chgData name="Bob Rajan" userId="efe1b2ae-a6ce-4d4c-a207-b19fb703a183" providerId="ADAL" clId="{A491B759-2050-4061-AA51-176B9D170F3B}" dt="2021-04-26T19:22:19.171" v="203" actId="478"/>
          <ac:picMkLst>
            <pc:docMk/>
            <pc:sldMk cId="3167098808" sldId="367"/>
            <ac:picMk id="11" creationId="{64835DE5-AC56-4C9F-B6D4-828A6F1599F3}"/>
          </ac:picMkLst>
        </pc:picChg>
        <pc:picChg chg="del">
          <ac:chgData name="Bob Rajan" userId="efe1b2ae-a6ce-4d4c-a207-b19fb703a183" providerId="ADAL" clId="{A491B759-2050-4061-AA51-176B9D170F3B}" dt="2021-04-26T19:21:20.716" v="191" actId="478"/>
          <ac:picMkLst>
            <pc:docMk/>
            <pc:sldMk cId="3167098808" sldId="367"/>
            <ac:picMk id="13" creationId="{6F878450-E6A5-4D7B-A720-19745F2BE629}"/>
          </ac:picMkLst>
        </pc:picChg>
        <pc:picChg chg="del">
          <ac:chgData name="Bob Rajan" userId="efe1b2ae-a6ce-4d4c-a207-b19fb703a183" providerId="ADAL" clId="{A491B759-2050-4061-AA51-176B9D170F3B}" dt="2021-04-26T19:21:24.049" v="192" actId="478"/>
          <ac:picMkLst>
            <pc:docMk/>
            <pc:sldMk cId="3167098808" sldId="367"/>
            <ac:picMk id="15" creationId="{2ED3F08F-D26A-46CF-8ADC-7B1760C3EB9C}"/>
          </ac:picMkLst>
        </pc:picChg>
        <pc:picChg chg="mod">
          <ac:chgData name="Bob Rajan" userId="efe1b2ae-a6ce-4d4c-a207-b19fb703a183" providerId="ADAL" clId="{A491B759-2050-4061-AA51-176B9D170F3B}" dt="2021-04-26T19:22:13.903" v="201" actId="14100"/>
          <ac:picMkLst>
            <pc:docMk/>
            <pc:sldMk cId="3167098808" sldId="367"/>
            <ac:picMk id="17" creationId="{5F9B8F63-8B40-4987-B4C3-FD202DFDE7BA}"/>
          </ac:picMkLst>
        </pc:picChg>
      </pc:sldChg>
      <pc:sldChg chg="addSp delSp modSp mod delAnim modAnim">
        <pc:chgData name="Bob Rajan" userId="efe1b2ae-a6ce-4d4c-a207-b19fb703a183" providerId="ADAL" clId="{A491B759-2050-4061-AA51-176B9D170F3B}" dt="2021-04-26T19:36:25.524" v="350" actId="1076"/>
        <pc:sldMkLst>
          <pc:docMk/>
          <pc:sldMk cId="1697210542" sldId="380"/>
        </pc:sldMkLst>
        <pc:spChg chg="mod">
          <ac:chgData name="Bob Rajan" userId="efe1b2ae-a6ce-4d4c-a207-b19fb703a183" providerId="ADAL" clId="{A491B759-2050-4061-AA51-176B9D170F3B}" dt="2021-04-26T19:27:49.517" v="255" actId="1076"/>
          <ac:spMkLst>
            <pc:docMk/>
            <pc:sldMk cId="1697210542" sldId="380"/>
            <ac:spMk id="2" creationId="{00000000-0000-0000-0000-000000000000}"/>
          </ac:spMkLst>
        </pc:spChg>
        <pc:spChg chg="mod">
          <ac:chgData name="Bob Rajan" userId="efe1b2ae-a6ce-4d4c-a207-b19fb703a183" providerId="ADAL" clId="{A491B759-2050-4061-AA51-176B9D170F3B}" dt="2021-04-26T19:36:25.524" v="350" actId="1076"/>
          <ac:spMkLst>
            <pc:docMk/>
            <pc:sldMk cId="1697210542" sldId="380"/>
            <ac:spMk id="9" creationId="{B239451F-9BB0-4DED-BCB3-82D6B617B78D}"/>
          </ac:spMkLst>
        </pc:spChg>
        <pc:spChg chg="add del mod">
          <ac:chgData name="Bob Rajan" userId="efe1b2ae-a6ce-4d4c-a207-b19fb703a183" providerId="ADAL" clId="{A491B759-2050-4061-AA51-176B9D170F3B}" dt="2021-04-26T19:33:45.106" v="335" actId="478"/>
          <ac:spMkLst>
            <pc:docMk/>
            <pc:sldMk cId="1697210542" sldId="380"/>
            <ac:spMk id="10" creationId="{A9BB6DA0-16BC-43EB-BCA0-35775CB09AFF}"/>
          </ac:spMkLst>
        </pc:spChg>
        <pc:grpChg chg="del">
          <ac:chgData name="Bob Rajan" userId="efe1b2ae-a6ce-4d4c-a207-b19fb703a183" providerId="ADAL" clId="{A491B759-2050-4061-AA51-176B9D170F3B}" dt="2021-04-26T19:22:35.701" v="205" actId="478"/>
          <ac:grpSpMkLst>
            <pc:docMk/>
            <pc:sldMk cId="1697210542" sldId="380"/>
            <ac:grpSpMk id="6" creationId="{942B476A-7B04-40D6-853B-16E5F8504A92}"/>
          </ac:grpSpMkLst>
        </pc:grpChg>
        <pc:picChg chg="mod">
          <ac:chgData name="Bob Rajan" userId="efe1b2ae-a6ce-4d4c-a207-b19fb703a183" providerId="ADAL" clId="{A491B759-2050-4061-AA51-176B9D170F3B}" dt="2021-04-26T19:25:23.254" v="236" actId="1076"/>
          <ac:picMkLst>
            <pc:docMk/>
            <pc:sldMk cId="1697210542" sldId="380"/>
            <ac:picMk id="4" creationId="{00000000-0000-0000-0000-000000000000}"/>
          </ac:picMkLst>
        </pc:picChg>
      </pc:sldChg>
      <pc:sldChg chg="addSp delSp modSp mod modNotes">
        <pc:chgData name="Bob Rajan" userId="efe1b2ae-a6ce-4d4c-a207-b19fb703a183" providerId="ADAL" clId="{A491B759-2050-4061-AA51-176B9D170F3B}" dt="2021-04-26T19:17:52.805" v="162" actId="164"/>
        <pc:sldMkLst>
          <pc:docMk/>
          <pc:sldMk cId="3406308249" sldId="382"/>
        </pc:sldMkLst>
        <pc:spChg chg="mod">
          <ac:chgData name="Bob Rajan" userId="efe1b2ae-a6ce-4d4c-a207-b19fb703a183" providerId="ADAL" clId="{A491B759-2050-4061-AA51-176B9D170F3B}" dt="2021-04-26T19:05:50.446" v="61" actId="113"/>
          <ac:spMkLst>
            <pc:docMk/>
            <pc:sldMk cId="3406308249" sldId="382"/>
            <ac:spMk id="2" creationId="{00000000-0000-0000-0000-000000000000}"/>
          </ac:spMkLst>
        </pc:spChg>
        <pc:spChg chg="mod">
          <ac:chgData name="Bob Rajan" userId="efe1b2ae-a6ce-4d4c-a207-b19fb703a183" providerId="ADAL" clId="{A491B759-2050-4061-AA51-176B9D170F3B}" dt="2021-04-26T19:05:50.446" v="61" actId="113"/>
          <ac:spMkLst>
            <pc:docMk/>
            <pc:sldMk cId="3406308249" sldId="382"/>
            <ac:spMk id="3" creationId="{B50F93A9-0555-4C7C-A130-23CBFF0203C5}"/>
          </ac:spMkLst>
        </pc:spChg>
        <pc:spChg chg="mod">
          <ac:chgData name="Bob Rajan" userId="efe1b2ae-a6ce-4d4c-a207-b19fb703a183" providerId="ADAL" clId="{A491B759-2050-4061-AA51-176B9D170F3B}" dt="2021-04-26T19:05:50.446" v="61" actId="113"/>
          <ac:spMkLst>
            <pc:docMk/>
            <pc:sldMk cId="3406308249" sldId="382"/>
            <ac:spMk id="5" creationId="{76FDD90B-4EF9-4102-881E-EB94DD1E3E51}"/>
          </ac:spMkLst>
        </pc:spChg>
        <pc:spChg chg="add del mod">
          <ac:chgData name="Bob Rajan" userId="efe1b2ae-a6ce-4d4c-a207-b19fb703a183" providerId="ADAL" clId="{A491B759-2050-4061-AA51-176B9D170F3B}" dt="2021-04-26T19:05:59.117" v="63"/>
          <ac:spMkLst>
            <pc:docMk/>
            <pc:sldMk cId="3406308249" sldId="382"/>
            <ac:spMk id="9" creationId="{6162CEB3-0902-4E6E-9150-79519EDFF8E1}"/>
          </ac:spMkLst>
        </pc:spChg>
        <pc:spChg chg="add del mod">
          <ac:chgData name="Bob Rajan" userId="efe1b2ae-a6ce-4d4c-a207-b19fb703a183" providerId="ADAL" clId="{A491B759-2050-4061-AA51-176B9D170F3B}" dt="2021-04-26T19:17:26.677" v="160" actId="164"/>
          <ac:spMkLst>
            <pc:docMk/>
            <pc:sldMk cId="3406308249" sldId="382"/>
            <ac:spMk id="10" creationId="{08915C00-EEAE-47CD-8363-567E373C5E66}"/>
          </ac:spMkLst>
        </pc:spChg>
        <pc:spChg chg="add mod">
          <ac:chgData name="Bob Rajan" userId="efe1b2ae-a6ce-4d4c-a207-b19fb703a183" providerId="ADAL" clId="{A491B759-2050-4061-AA51-176B9D170F3B}" dt="2021-04-26T19:17:26.677" v="160" actId="164"/>
          <ac:spMkLst>
            <pc:docMk/>
            <pc:sldMk cId="3406308249" sldId="382"/>
            <ac:spMk id="11" creationId="{7A8DE6E1-2190-4F4D-8A07-F09064DD59D4}"/>
          </ac:spMkLst>
        </pc:spChg>
        <pc:spChg chg="add mod">
          <ac:chgData name="Bob Rajan" userId="efe1b2ae-a6ce-4d4c-a207-b19fb703a183" providerId="ADAL" clId="{A491B759-2050-4061-AA51-176B9D170F3B}" dt="2021-04-26T19:17:52.805" v="162" actId="164"/>
          <ac:spMkLst>
            <pc:docMk/>
            <pc:sldMk cId="3406308249" sldId="382"/>
            <ac:spMk id="12" creationId="{0866A997-A527-4C1D-BE4D-A34A05DFE8D5}"/>
          </ac:spMkLst>
        </pc:spChg>
        <pc:spChg chg="mod">
          <ac:chgData name="Bob Rajan" userId="efe1b2ae-a6ce-4d4c-a207-b19fb703a183" providerId="ADAL" clId="{A491B759-2050-4061-AA51-176B9D170F3B}" dt="2021-04-26T19:05:50.446" v="61" actId="113"/>
          <ac:spMkLst>
            <pc:docMk/>
            <pc:sldMk cId="3406308249" sldId="382"/>
            <ac:spMk id="13" creationId="{6DE149AB-9C9C-4390-B7D9-6FBEFF8DFCB3}"/>
          </ac:spMkLst>
        </pc:spChg>
        <pc:spChg chg="add mod">
          <ac:chgData name="Bob Rajan" userId="efe1b2ae-a6ce-4d4c-a207-b19fb703a183" providerId="ADAL" clId="{A491B759-2050-4061-AA51-176B9D170F3B}" dt="2021-04-26T19:17:26.677" v="160" actId="164"/>
          <ac:spMkLst>
            <pc:docMk/>
            <pc:sldMk cId="3406308249" sldId="382"/>
            <ac:spMk id="14" creationId="{B0566706-0CD3-4025-872C-580A18B3F17D}"/>
          </ac:spMkLst>
        </pc:spChg>
        <pc:spChg chg="add mod">
          <ac:chgData name="Bob Rajan" userId="efe1b2ae-a6ce-4d4c-a207-b19fb703a183" providerId="ADAL" clId="{A491B759-2050-4061-AA51-176B9D170F3B}" dt="2021-04-26T19:17:26.677" v="160" actId="164"/>
          <ac:spMkLst>
            <pc:docMk/>
            <pc:sldMk cId="3406308249" sldId="382"/>
            <ac:spMk id="15" creationId="{2591F59D-E21F-4A2B-B812-CD15C2EF31FD}"/>
          </ac:spMkLst>
        </pc:spChg>
        <pc:spChg chg="add mod">
          <ac:chgData name="Bob Rajan" userId="efe1b2ae-a6ce-4d4c-a207-b19fb703a183" providerId="ADAL" clId="{A491B759-2050-4061-AA51-176B9D170F3B}" dt="2021-04-26T19:17:26.677" v="160" actId="164"/>
          <ac:spMkLst>
            <pc:docMk/>
            <pc:sldMk cId="3406308249" sldId="382"/>
            <ac:spMk id="17" creationId="{F9D2C5D8-EF90-47A5-ACF5-4B3E41F6F057}"/>
          </ac:spMkLst>
        </pc:spChg>
        <pc:spChg chg="add mod">
          <ac:chgData name="Bob Rajan" userId="efe1b2ae-a6ce-4d4c-a207-b19fb703a183" providerId="ADAL" clId="{A491B759-2050-4061-AA51-176B9D170F3B}" dt="2021-04-26T19:17:26.677" v="160" actId="164"/>
          <ac:spMkLst>
            <pc:docMk/>
            <pc:sldMk cId="3406308249" sldId="382"/>
            <ac:spMk id="18" creationId="{7A9450D6-DCF7-4D07-BC7E-174B4AEC919F}"/>
          </ac:spMkLst>
        </pc:spChg>
        <pc:grpChg chg="del">
          <ac:chgData name="Bob Rajan" userId="efe1b2ae-a6ce-4d4c-a207-b19fb703a183" providerId="ADAL" clId="{A491B759-2050-4061-AA51-176B9D170F3B}" dt="2021-04-26T19:03:41.251" v="50" actId="478"/>
          <ac:grpSpMkLst>
            <pc:docMk/>
            <pc:sldMk cId="3406308249" sldId="382"/>
            <ac:grpSpMk id="6" creationId="{942B476A-7B04-40D6-853B-16E5F8504A92}"/>
          </ac:grpSpMkLst>
        </pc:grpChg>
        <pc:grpChg chg="add mod">
          <ac:chgData name="Bob Rajan" userId="efe1b2ae-a6ce-4d4c-a207-b19fb703a183" providerId="ADAL" clId="{A491B759-2050-4061-AA51-176B9D170F3B}" dt="2021-04-26T19:17:26.677" v="160" actId="164"/>
          <ac:grpSpMkLst>
            <pc:docMk/>
            <pc:sldMk cId="3406308249" sldId="382"/>
            <ac:grpSpMk id="19" creationId="{803BB67B-8D85-45D4-B9FA-F0D7712CC500}"/>
          </ac:grpSpMkLst>
        </pc:grpChg>
        <pc:grpChg chg="add mod">
          <ac:chgData name="Bob Rajan" userId="efe1b2ae-a6ce-4d4c-a207-b19fb703a183" providerId="ADAL" clId="{A491B759-2050-4061-AA51-176B9D170F3B}" dt="2021-04-26T19:17:52.805" v="162" actId="164"/>
          <ac:grpSpMkLst>
            <pc:docMk/>
            <pc:sldMk cId="3406308249" sldId="382"/>
            <ac:grpSpMk id="20" creationId="{D9B44FD6-BAFF-43A7-A313-A6881CED9D13}"/>
          </ac:grpSpMkLst>
        </pc:grpChg>
        <pc:picChg chg="mod">
          <ac:chgData name="Bob Rajan" userId="efe1b2ae-a6ce-4d4c-a207-b19fb703a183" providerId="ADAL" clId="{A491B759-2050-4061-AA51-176B9D170F3B}" dt="2021-04-26T19:02:55.293" v="45" actId="1076"/>
          <ac:picMkLst>
            <pc:docMk/>
            <pc:sldMk cId="3406308249" sldId="382"/>
            <ac:picMk id="4" creationId="{00000000-0000-0000-0000-000000000000}"/>
          </ac:picMkLst>
        </pc:picChg>
        <pc:picChg chg="mod">
          <ac:chgData name="Bob Rajan" userId="efe1b2ae-a6ce-4d4c-a207-b19fb703a183" providerId="ADAL" clId="{A491B759-2050-4061-AA51-176B9D170F3B}" dt="2021-04-26T19:17:52.805" v="162" actId="164"/>
          <ac:picMkLst>
            <pc:docMk/>
            <pc:sldMk cId="3406308249" sldId="382"/>
            <ac:picMk id="16" creationId="{11B9E9BA-2806-4760-9460-F61A9DD2BD80}"/>
          </ac:picMkLst>
        </pc:picChg>
      </pc:sldChg>
      <pc:sldChg chg="delSp modSp mod">
        <pc:chgData name="Bob Rajan" userId="efe1b2ae-a6ce-4d4c-a207-b19fb703a183" providerId="ADAL" clId="{A491B759-2050-4061-AA51-176B9D170F3B}" dt="2021-04-26T19:42:39.793" v="426" actId="14100"/>
        <pc:sldMkLst>
          <pc:docMk/>
          <pc:sldMk cId="2800426541" sldId="383"/>
        </pc:sldMkLst>
        <pc:spChg chg="mod">
          <ac:chgData name="Bob Rajan" userId="efe1b2ae-a6ce-4d4c-a207-b19fb703a183" providerId="ADAL" clId="{A491B759-2050-4061-AA51-176B9D170F3B}" dt="2021-04-26T19:40:04.586" v="382" actId="20577"/>
          <ac:spMkLst>
            <pc:docMk/>
            <pc:sldMk cId="2800426541" sldId="383"/>
            <ac:spMk id="2" creationId="{00000000-0000-0000-0000-000000000000}"/>
          </ac:spMkLst>
        </pc:spChg>
        <pc:spChg chg="del">
          <ac:chgData name="Bob Rajan" userId="efe1b2ae-a6ce-4d4c-a207-b19fb703a183" providerId="ADAL" clId="{A491B759-2050-4061-AA51-176B9D170F3B}" dt="2021-04-26T19:39:17.264" v="375" actId="478"/>
          <ac:spMkLst>
            <pc:docMk/>
            <pc:sldMk cId="2800426541" sldId="383"/>
            <ac:spMk id="5" creationId="{76FDD90B-4EF9-4102-881E-EB94DD1E3E51}"/>
          </ac:spMkLst>
        </pc:spChg>
        <pc:spChg chg="mod">
          <ac:chgData name="Bob Rajan" userId="efe1b2ae-a6ce-4d4c-a207-b19fb703a183" providerId="ADAL" clId="{A491B759-2050-4061-AA51-176B9D170F3B}" dt="2021-04-26T19:42:39.793" v="426" actId="14100"/>
          <ac:spMkLst>
            <pc:docMk/>
            <pc:sldMk cId="2800426541" sldId="383"/>
            <ac:spMk id="10" creationId="{81D88345-E39D-4AE9-B0AE-AFB74258EFE4}"/>
          </ac:spMkLst>
        </pc:spChg>
        <pc:grpChg chg="del">
          <ac:chgData name="Bob Rajan" userId="efe1b2ae-a6ce-4d4c-a207-b19fb703a183" providerId="ADAL" clId="{A491B759-2050-4061-AA51-176B9D170F3B}" dt="2021-04-26T19:39:00.332" v="373" actId="478"/>
          <ac:grpSpMkLst>
            <pc:docMk/>
            <pc:sldMk cId="2800426541" sldId="383"/>
            <ac:grpSpMk id="6" creationId="{942B476A-7B04-40D6-853B-16E5F8504A92}"/>
          </ac:grpSpMkLst>
        </pc:grpChg>
        <pc:picChg chg="mod">
          <ac:chgData name="Bob Rajan" userId="efe1b2ae-a6ce-4d4c-a207-b19fb703a183" providerId="ADAL" clId="{A491B759-2050-4061-AA51-176B9D170F3B}" dt="2021-04-26T19:39:09.335" v="374" actId="1076"/>
          <ac:picMkLst>
            <pc:docMk/>
            <pc:sldMk cId="2800426541" sldId="383"/>
            <ac:picMk id="4" creationId="{00000000-0000-0000-0000-000000000000}"/>
          </ac:picMkLst>
        </pc:picChg>
        <pc:picChg chg="mod">
          <ac:chgData name="Bob Rajan" userId="efe1b2ae-a6ce-4d4c-a207-b19fb703a183" providerId="ADAL" clId="{A491B759-2050-4061-AA51-176B9D170F3B}" dt="2021-04-26T19:40:46.337" v="389" actId="1076"/>
          <ac:picMkLst>
            <pc:docMk/>
            <pc:sldMk cId="2800426541" sldId="383"/>
            <ac:picMk id="11" creationId="{D923DADC-9ADB-44BC-9D90-55AB6A4827D7}"/>
          </ac:picMkLst>
        </pc:picChg>
      </pc:sldChg>
      <pc:sldChg chg="delSp modSp mod modNotes">
        <pc:chgData name="Bob Rajan" userId="efe1b2ae-a6ce-4d4c-a207-b19fb703a183" providerId="ADAL" clId="{A491B759-2050-4061-AA51-176B9D170F3B}" dt="2021-04-26T20:32:07.624" v="897" actId="6549"/>
        <pc:sldMkLst>
          <pc:docMk/>
          <pc:sldMk cId="1754793977" sldId="384"/>
        </pc:sldMkLst>
        <pc:spChg chg="mod">
          <ac:chgData name="Bob Rajan" userId="efe1b2ae-a6ce-4d4c-a207-b19fb703a183" providerId="ADAL" clId="{A491B759-2050-4061-AA51-176B9D170F3B}" dt="2021-04-26T19:47:07.481" v="453" actId="207"/>
          <ac:spMkLst>
            <pc:docMk/>
            <pc:sldMk cId="1754793977" sldId="384"/>
            <ac:spMk id="2" creationId="{00000000-0000-0000-0000-000000000000}"/>
          </ac:spMkLst>
        </pc:spChg>
        <pc:grpChg chg="del">
          <ac:chgData name="Bob Rajan" userId="efe1b2ae-a6ce-4d4c-a207-b19fb703a183" providerId="ADAL" clId="{A491B759-2050-4061-AA51-176B9D170F3B}" dt="2021-04-26T19:47:32.175" v="456" actId="478"/>
          <ac:grpSpMkLst>
            <pc:docMk/>
            <pc:sldMk cId="1754793977" sldId="384"/>
            <ac:grpSpMk id="6" creationId="{942B476A-7B04-40D6-853B-16E5F8504A92}"/>
          </ac:grpSpMkLst>
        </pc:grpChg>
        <pc:graphicFrameChg chg="modGraphic">
          <ac:chgData name="Bob Rajan" userId="efe1b2ae-a6ce-4d4c-a207-b19fb703a183" providerId="ADAL" clId="{A491B759-2050-4061-AA51-176B9D170F3B}" dt="2021-04-26T20:32:07.624" v="897" actId="6549"/>
          <ac:graphicFrameMkLst>
            <pc:docMk/>
            <pc:sldMk cId="1754793977" sldId="384"/>
            <ac:graphicFrameMk id="5" creationId="{CBBE21AF-2430-48E5-A30A-255DA80CA1D4}"/>
          </ac:graphicFrameMkLst>
        </pc:graphicFrameChg>
        <pc:picChg chg="mod">
          <ac:chgData name="Bob Rajan" userId="efe1b2ae-a6ce-4d4c-a207-b19fb703a183" providerId="ADAL" clId="{A491B759-2050-4061-AA51-176B9D170F3B}" dt="2021-04-26T19:47:49.381" v="459" actId="1076"/>
          <ac:picMkLst>
            <pc:docMk/>
            <pc:sldMk cId="1754793977" sldId="384"/>
            <ac:picMk id="4" creationId="{00000000-0000-0000-0000-000000000000}"/>
          </ac:picMkLst>
        </pc:picChg>
      </pc:sldChg>
      <pc:sldChg chg="delSp modSp mod">
        <pc:chgData name="Bob Rajan" userId="efe1b2ae-a6ce-4d4c-a207-b19fb703a183" providerId="ADAL" clId="{A491B759-2050-4061-AA51-176B9D170F3B}" dt="2021-04-26T19:44:58.073" v="441" actId="1076"/>
        <pc:sldMkLst>
          <pc:docMk/>
          <pc:sldMk cId="3048636371" sldId="385"/>
        </pc:sldMkLst>
        <pc:spChg chg="mod">
          <ac:chgData name="Bob Rajan" userId="efe1b2ae-a6ce-4d4c-a207-b19fb703a183" providerId="ADAL" clId="{A491B759-2050-4061-AA51-176B9D170F3B}" dt="2021-04-26T19:44:53.625" v="440" actId="207"/>
          <ac:spMkLst>
            <pc:docMk/>
            <pc:sldMk cId="3048636371" sldId="385"/>
            <ac:spMk id="2" creationId="{00000000-0000-0000-0000-000000000000}"/>
          </ac:spMkLst>
        </pc:spChg>
        <pc:grpChg chg="del">
          <ac:chgData name="Bob Rajan" userId="efe1b2ae-a6ce-4d4c-a207-b19fb703a183" providerId="ADAL" clId="{A491B759-2050-4061-AA51-176B9D170F3B}" dt="2021-04-26T19:44:45.700" v="439" actId="478"/>
          <ac:grpSpMkLst>
            <pc:docMk/>
            <pc:sldMk cId="3048636371" sldId="385"/>
            <ac:grpSpMk id="6" creationId="{942B476A-7B04-40D6-853B-16E5F8504A92}"/>
          </ac:grpSpMkLst>
        </pc:grpChg>
        <pc:picChg chg="mod">
          <ac:chgData name="Bob Rajan" userId="efe1b2ae-a6ce-4d4c-a207-b19fb703a183" providerId="ADAL" clId="{A491B759-2050-4061-AA51-176B9D170F3B}" dt="2021-04-26T19:44:58.073" v="441" actId="1076"/>
          <ac:picMkLst>
            <pc:docMk/>
            <pc:sldMk cId="3048636371" sldId="385"/>
            <ac:picMk id="4" creationId="{00000000-0000-0000-0000-000000000000}"/>
          </ac:picMkLst>
        </pc:picChg>
      </pc:sldChg>
      <pc:sldChg chg="delSp modSp mod modNotes">
        <pc:chgData name="Bob Rajan" userId="efe1b2ae-a6ce-4d4c-a207-b19fb703a183" providerId="ADAL" clId="{A491B759-2050-4061-AA51-176B9D170F3B}" dt="2021-04-26T20:26:35.557" v="819" actId="14100"/>
        <pc:sldMkLst>
          <pc:docMk/>
          <pc:sldMk cId="2109153673" sldId="386"/>
        </pc:sldMkLst>
        <pc:spChg chg="mod">
          <ac:chgData name="Bob Rajan" userId="efe1b2ae-a6ce-4d4c-a207-b19fb703a183" providerId="ADAL" clId="{A491B759-2050-4061-AA51-176B9D170F3B}" dt="2021-04-26T19:53:29.005" v="501" actId="14100"/>
          <ac:spMkLst>
            <pc:docMk/>
            <pc:sldMk cId="2109153673" sldId="386"/>
            <ac:spMk id="2" creationId="{00000000-0000-0000-0000-000000000000}"/>
          </ac:spMkLst>
        </pc:spChg>
        <pc:spChg chg="mod">
          <ac:chgData name="Bob Rajan" userId="efe1b2ae-a6ce-4d4c-a207-b19fb703a183" providerId="ADAL" clId="{A491B759-2050-4061-AA51-176B9D170F3B}" dt="2021-04-26T19:54:01.618" v="507" actId="1076"/>
          <ac:spMkLst>
            <pc:docMk/>
            <pc:sldMk cId="2109153673" sldId="386"/>
            <ac:spMk id="5" creationId="{3E1A4AD1-2EBF-495E-81FA-7FCF342525A6}"/>
          </ac:spMkLst>
        </pc:spChg>
        <pc:spChg chg="mod">
          <ac:chgData name="Bob Rajan" userId="efe1b2ae-a6ce-4d4c-a207-b19fb703a183" providerId="ADAL" clId="{A491B759-2050-4061-AA51-176B9D170F3B}" dt="2021-04-26T19:55:11.426" v="524" actId="20577"/>
          <ac:spMkLst>
            <pc:docMk/>
            <pc:sldMk cId="2109153673" sldId="386"/>
            <ac:spMk id="9" creationId="{A8A47D50-4943-4E70-9C8A-11435AD26C25}"/>
          </ac:spMkLst>
        </pc:spChg>
        <pc:grpChg chg="del">
          <ac:chgData name="Bob Rajan" userId="efe1b2ae-a6ce-4d4c-a207-b19fb703a183" providerId="ADAL" clId="{A491B759-2050-4061-AA51-176B9D170F3B}" dt="2021-04-26T19:50:35.430" v="479" actId="478"/>
          <ac:grpSpMkLst>
            <pc:docMk/>
            <pc:sldMk cId="2109153673" sldId="386"/>
            <ac:grpSpMk id="6" creationId="{942B476A-7B04-40D6-853B-16E5F8504A92}"/>
          </ac:grpSpMkLst>
        </pc:grpChg>
        <pc:picChg chg="mod">
          <ac:chgData name="Bob Rajan" userId="efe1b2ae-a6ce-4d4c-a207-b19fb703a183" providerId="ADAL" clId="{A491B759-2050-4061-AA51-176B9D170F3B}" dt="2021-04-26T19:50:37.823" v="480" actId="1076"/>
          <ac:picMkLst>
            <pc:docMk/>
            <pc:sldMk cId="2109153673" sldId="386"/>
            <ac:picMk id="4" creationId="{00000000-0000-0000-0000-000000000000}"/>
          </ac:picMkLst>
        </pc:picChg>
      </pc:sldChg>
      <pc:sldChg chg="delSp modSp mod modNotes">
        <pc:chgData name="Bob Rajan" userId="efe1b2ae-a6ce-4d4c-a207-b19fb703a183" providerId="ADAL" clId="{A491B759-2050-4061-AA51-176B9D170F3B}" dt="2021-04-26T20:26:49.157" v="820" actId="255"/>
        <pc:sldMkLst>
          <pc:docMk/>
          <pc:sldMk cId="2627983149" sldId="387"/>
        </pc:sldMkLst>
        <pc:spChg chg="mod">
          <ac:chgData name="Bob Rajan" userId="efe1b2ae-a6ce-4d4c-a207-b19fb703a183" providerId="ADAL" clId="{A491B759-2050-4061-AA51-176B9D170F3B}" dt="2021-04-26T19:56:10.917" v="526" actId="1076"/>
          <ac:spMkLst>
            <pc:docMk/>
            <pc:sldMk cId="2627983149" sldId="387"/>
            <ac:spMk id="2" creationId="{00000000-0000-0000-0000-000000000000}"/>
          </ac:spMkLst>
        </pc:spChg>
        <pc:spChg chg="mod">
          <ac:chgData name="Bob Rajan" userId="efe1b2ae-a6ce-4d4c-a207-b19fb703a183" providerId="ADAL" clId="{A491B759-2050-4061-AA51-176B9D170F3B}" dt="2021-04-26T19:56:54.394" v="533" actId="1076"/>
          <ac:spMkLst>
            <pc:docMk/>
            <pc:sldMk cId="2627983149" sldId="387"/>
            <ac:spMk id="5" creationId="{00184868-F8EE-4853-A20D-FDBFDABE364C}"/>
          </ac:spMkLst>
        </pc:spChg>
        <pc:grpChg chg="del">
          <ac:chgData name="Bob Rajan" userId="efe1b2ae-a6ce-4d4c-a207-b19fb703a183" providerId="ADAL" clId="{A491B759-2050-4061-AA51-176B9D170F3B}" dt="2021-04-26T19:56:18.173" v="529" actId="478"/>
          <ac:grpSpMkLst>
            <pc:docMk/>
            <pc:sldMk cId="2627983149" sldId="387"/>
            <ac:grpSpMk id="6" creationId="{942B476A-7B04-40D6-853B-16E5F8504A92}"/>
          </ac:grpSpMkLst>
        </pc:grpChg>
        <pc:graphicFrameChg chg="mod modGraphic">
          <ac:chgData name="Bob Rajan" userId="efe1b2ae-a6ce-4d4c-a207-b19fb703a183" providerId="ADAL" clId="{A491B759-2050-4061-AA51-176B9D170F3B}" dt="2021-04-26T19:59:12.513" v="567" actId="6549"/>
          <ac:graphicFrameMkLst>
            <pc:docMk/>
            <pc:sldMk cId="2627983149" sldId="387"/>
            <ac:graphicFrameMk id="9" creationId="{18568923-CFC0-48B9-918F-FA4856649C3D}"/>
          </ac:graphicFrameMkLst>
        </pc:graphicFrameChg>
        <pc:picChg chg="mod">
          <ac:chgData name="Bob Rajan" userId="efe1b2ae-a6ce-4d4c-a207-b19fb703a183" providerId="ADAL" clId="{A491B759-2050-4061-AA51-176B9D170F3B}" dt="2021-04-26T19:56:15.780" v="528" actId="1076"/>
          <ac:picMkLst>
            <pc:docMk/>
            <pc:sldMk cId="2627983149" sldId="387"/>
            <ac:picMk id="4" creationId="{00000000-0000-0000-0000-000000000000}"/>
          </ac:picMkLst>
        </pc:picChg>
      </pc:sldChg>
      <pc:sldChg chg="delSp modSp mod modNotes">
        <pc:chgData name="Bob Rajan" userId="efe1b2ae-a6ce-4d4c-a207-b19fb703a183" providerId="ADAL" clId="{A491B759-2050-4061-AA51-176B9D170F3B}" dt="2021-04-26T20:30:52.443" v="883" actId="20577"/>
        <pc:sldMkLst>
          <pc:docMk/>
          <pc:sldMk cId="2746498413" sldId="388"/>
        </pc:sldMkLst>
        <pc:spChg chg="mod">
          <ac:chgData name="Bob Rajan" userId="efe1b2ae-a6ce-4d4c-a207-b19fb703a183" providerId="ADAL" clId="{A491B759-2050-4061-AA51-176B9D170F3B}" dt="2021-04-26T20:08:48.072" v="654" actId="1076"/>
          <ac:spMkLst>
            <pc:docMk/>
            <pc:sldMk cId="2746498413" sldId="388"/>
            <ac:spMk id="2" creationId="{00000000-0000-0000-0000-000000000000}"/>
          </ac:spMkLst>
        </pc:spChg>
        <pc:spChg chg="mod">
          <ac:chgData name="Bob Rajan" userId="efe1b2ae-a6ce-4d4c-a207-b19fb703a183" providerId="ADAL" clId="{A491B759-2050-4061-AA51-176B9D170F3B}" dt="2021-04-26T20:30:52.443" v="883" actId="20577"/>
          <ac:spMkLst>
            <pc:docMk/>
            <pc:sldMk cId="2746498413" sldId="388"/>
            <ac:spMk id="5" creationId="{C12E7E7D-9334-41BB-9F33-AB6F1DF8FD93}"/>
          </ac:spMkLst>
        </pc:spChg>
        <pc:grpChg chg="del">
          <ac:chgData name="Bob Rajan" userId="efe1b2ae-a6ce-4d4c-a207-b19fb703a183" providerId="ADAL" clId="{A491B759-2050-4061-AA51-176B9D170F3B}" dt="2021-04-26T20:08:12.006" v="647" actId="478"/>
          <ac:grpSpMkLst>
            <pc:docMk/>
            <pc:sldMk cId="2746498413" sldId="388"/>
            <ac:grpSpMk id="6" creationId="{942B476A-7B04-40D6-853B-16E5F8504A92}"/>
          </ac:grpSpMkLst>
        </pc:grpChg>
        <pc:picChg chg="mod">
          <ac:chgData name="Bob Rajan" userId="efe1b2ae-a6ce-4d4c-a207-b19fb703a183" providerId="ADAL" clId="{A491B759-2050-4061-AA51-176B9D170F3B}" dt="2021-04-26T20:08:02.038" v="646" actId="1076"/>
          <ac:picMkLst>
            <pc:docMk/>
            <pc:sldMk cId="2746498413" sldId="388"/>
            <ac:picMk id="4" creationId="{00000000-0000-0000-0000-000000000000}"/>
          </ac:picMkLst>
        </pc:picChg>
      </pc:sldChg>
      <pc:sldChg chg="delSp modSp mod modNotes">
        <pc:chgData name="Bob Rajan" userId="efe1b2ae-a6ce-4d4c-a207-b19fb703a183" providerId="ADAL" clId="{A491B759-2050-4061-AA51-176B9D170F3B}" dt="2021-04-26T20:29:07.305" v="882" actId="255"/>
        <pc:sldMkLst>
          <pc:docMk/>
          <pc:sldMk cId="2672211200" sldId="390"/>
        </pc:sldMkLst>
        <pc:spChg chg="mod">
          <ac:chgData name="Bob Rajan" userId="efe1b2ae-a6ce-4d4c-a207-b19fb703a183" providerId="ADAL" clId="{A491B759-2050-4061-AA51-176B9D170F3B}" dt="2021-04-26T20:11:06.188" v="667" actId="207"/>
          <ac:spMkLst>
            <pc:docMk/>
            <pc:sldMk cId="2672211200" sldId="390"/>
            <ac:spMk id="2" creationId="{00000000-0000-0000-0000-000000000000}"/>
          </ac:spMkLst>
        </pc:spChg>
        <pc:spChg chg="mod">
          <ac:chgData name="Bob Rajan" userId="efe1b2ae-a6ce-4d4c-a207-b19fb703a183" providerId="ADAL" clId="{A491B759-2050-4061-AA51-176B9D170F3B}" dt="2021-04-26T20:12:08.574" v="677" actId="6549"/>
          <ac:spMkLst>
            <pc:docMk/>
            <pc:sldMk cId="2672211200" sldId="390"/>
            <ac:spMk id="5" creationId="{87CB99EC-E9D5-4ED6-904C-1BDE4A6869D8}"/>
          </ac:spMkLst>
        </pc:spChg>
        <pc:grpChg chg="del">
          <ac:chgData name="Bob Rajan" userId="efe1b2ae-a6ce-4d4c-a207-b19fb703a183" providerId="ADAL" clId="{A491B759-2050-4061-AA51-176B9D170F3B}" dt="2021-04-26T20:11:32.504" v="670" actId="478"/>
          <ac:grpSpMkLst>
            <pc:docMk/>
            <pc:sldMk cId="2672211200" sldId="390"/>
            <ac:grpSpMk id="6" creationId="{942B476A-7B04-40D6-853B-16E5F8504A92}"/>
          </ac:grpSpMkLst>
        </pc:grpChg>
      </pc:sldChg>
      <pc:sldChg chg="delSp modSp del">
        <pc:chgData name="Bob Rajan" userId="efe1b2ae-a6ce-4d4c-a207-b19fb703a183" providerId="ADAL" clId="{A491B759-2050-4061-AA51-176B9D170F3B}" dt="2021-04-26T19:30:38.197" v="313" actId="47"/>
        <pc:sldMkLst>
          <pc:docMk/>
          <pc:sldMk cId="1807278503" sldId="393"/>
        </pc:sldMkLst>
        <pc:spChg chg="mod">
          <ac:chgData name="Bob Rajan" userId="efe1b2ae-a6ce-4d4c-a207-b19fb703a183" providerId="ADAL" clId="{A491B759-2050-4061-AA51-176B9D170F3B}" dt="2021-04-26T19:01:07.069" v="34" actId="207"/>
          <ac:spMkLst>
            <pc:docMk/>
            <pc:sldMk cId="1807278503" sldId="393"/>
            <ac:spMk id="2" creationId="{00000000-0000-0000-0000-000000000000}"/>
          </ac:spMkLst>
        </pc:spChg>
        <pc:grpChg chg="del">
          <ac:chgData name="Bob Rajan" userId="efe1b2ae-a6ce-4d4c-a207-b19fb703a183" providerId="ADAL" clId="{A491B759-2050-4061-AA51-176B9D170F3B}" dt="2021-04-26T19:00:59.708" v="33" actId="478"/>
          <ac:grpSpMkLst>
            <pc:docMk/>
            <pc:sldMk cId="1807278503" sldId="393"/>
            <ac:grpSpMk id="6" creationId="{942B476A-7B04-40D6-853B-16E5F8504A92}"/>
          </ac:grpSpMkLst>
        </pc:grpChg>
      </pc:sldChg>
      <pc:sldChg chg="delSp modSp mod">
        <pc:chgData name="Bob Rajan" userId="efe1b2ae-a6ce-4d4c-a207-b19fb703a183" providerId="ADAL" clId="{A491B759-2050-4061-AA51-176B9D170F3B}" dt="2021-04-26T19:50:30.675" v="478" actId="207"/>
        <pc:sldMkLst>
          <pc:docMk/>
          <pc:sldMk cId="4019300330" sldId="394"/>
        </pc:sldMkLst>
        <pc:spChg chg="mod">
          <ac:chgData name="Bob Rajan" userId="efe1b2ae-a6ce-4d4c-a207-b19fb703a183" providerId="ADAL" clId="{A491B759-2050-4061-AA51-176B9D170F3B}" dt="2021-04-26T19:50:30.675" v="478" actId="207"/>
          <ac:spMkLst>
            <pc:docMk/>
            <pc:sldMk cId="4019300330" sldId="394"/>
            <ac:spMk id="2" creationId="{00000000-0000-0000-0000-000000000000}"/>
          </ac:spMkLst>
        </pc:spChg>
        <pc:grpChg chg="del">
          <ac:chgData name="Bob Rajan" userId="efe1b2ae-a6ce-4d4c-a207-b19fb703a183" providerId="ADAL" clId="{A491B759-2050-4061-AA51-176B9D170F3B}" dt="2021-04-26T19:50:23.334" v="477" actId="478"/>
          <ac:grpSpMkLst>
            <pc:docMk/>
            <pc:sldMk cId="4019300330" sldId="394"/>
            <ac:grpSpMk id="6" creationId="{942B476A-7B04-40D6-853B-16E5F8504A92}"/>
          </ac:grpSpMkLst>
        </pc:grpChg>
        <pc:picChg chg="mod">
          <ac:chgData name="Bob Rajan" userId="efe1b2ae-a6ce-4d4c-a207-b19fb703a183" providerId="ADAL" clId="{A491B759-2050-4061-AA51-176B9D170F3B}" dt="2021-04-26T19:50:21.463" v="476" actId="1076"/>
          <ac:picMkLst>
            <pc:docMk/>
            <pc:sldMk cId="4019300330" sldId="394"/>
            <ac:picMk id="4" creationId="{00000000-0000-0000-0000-000000000000}"/>
          </ac:picMkLst>
        </pc:picChg>
      </pc:sldChg>
      <pc:sldChg chg="delSp modSp mod modNotes">
        <pc:chgData name="Bob Rajan" userId="efe1b2ae-a6ce-4d4c-a207-b19fb703a183" providerId="ADAL" clId="{A491B759-2050-4061-AA51-176B9D170F3B}" dt="2021-04-26T20:25:13.462" v="788" actId="20577"/>
        <pc:sldMkLst>
          <pc:docMk/>
          <pc:sldMk cId="2408605127" sldId="395"/>
        </pc:sldMkLst>
        <pc:grpChg chg="del">
          <ac:chgData name="Bob Rajan" userId="efe1b2ae-a6ce-4d4c-a207-b19fb703a183" providerId="ADAL" clId="{A491B759-2050-4061-AA51-176B9D170F3B}" dt="2021-04-26T19:48:35.460" v="460" actId="478"/>
          <ac:grpSpMkLst>
            <pc:docMk/>
            <pc:sldMk cId="2408605127" sldId="395"/>
            <ac:grpSpMk id="6" creationId="{942B476A-7B04-40D6-853B-16E5F8504A92}"/>
          </ac:grpSpMkLst>
        </pc:grpChg>
        <pc:graphicFrameChg chg="mod modGraphic">
          <ac:chgData name="Bob Rajan" userId="efe1b2ae-a6ce-4d4c-a207-b19fb703a183" providerId="ADAL" clId="{A491B759-2050-4061-AA51-176B9D170F3B}" dt="2021-04-26T19:50:15.556" v="475" actId="6549"/>
          <ac:graphicFrameMkLst>
            <pc:docMk/>
            <pc:sldMk cId="2408605127" sldId="395"/>
            <ac:graphicFrameMk id="9" creationId="{EE50F0FD-FEE0-4C93-A669-CFDB54B0D671}"/>
          </ac:graphicFrameMkLst>
        </pc:graphicFrameChg>
        <pc:picChg chg="mod">
          <ac:chgData name="Bob Rajan" userId="efe1b2ae-a6ce-4d4c-a207-b19fb703a183" providerId="ADAL" clId="{A491B759-2050-4061-AA51-176B9D170F3B}" dt="2021-04-26T19:48:37.371" v="461" actId="1076"/>
          <ac:picMkLst>
            <pc:docMk/>
            <pc:sldMk cId="2408605127" sldId="395"/>
            <ac:picMk id="4" creationId="{00000000-0000-0000-0000-000000000000}"/>
          </ac:picMkLst>
        </pc:picChg>
      </pc:sldChg>
      <pc:sldChg chg="delSp modSp mod modNotes">
        <pc:chgData name="Bob Rajan" userId="efe1b2ae-a6ce-4d4c-a207-b19fb703a183" providerId="ADAL" clId="{A491B759-2050-4061-AA51-176B9D170F3B}" dt="2021-04-26T20:27:05.548" v="829" actId="255"/>
        <pc:sldMkLst>
          <pc:docMk/>
          <pc:sldMk cId="2903465650" sldId="396"/>
        </pc:sldMkLst>
        <pc:spChg chg="mod">
          <ac:chgData name="Bob Rajan" userId="efe1b2ae-a6ce-4d4c-a207-b19fb703a183" providerId="ADAL" clId="{A491B759-2050-4061-AA51-176B9D170F3B}" dt="2021-04-26T19:59:43.629" v="571" actId="207"/>
          <ac:spMkLst>
            <pc:docMk/>
            <pc:sldMk cId="2903465650" sldId="396"/>
            <ac:spMk id="2" creationId="{00000000-0000-0000-0000-000000000000}"/>
          </ac:spMkLst>
        </pc:spChg>
        <pc:spChg chg="mod">
          <ac:chgData name="Bob Rajan" userId="efe1b2ae-a6ce-4d4c-a207-b19fb703a183" providerId="ADAL" clId="{A491B759-2050-4061-AA51-176B9D170F3B}" dt="2021-04-26T20:00:19.051" v="586" actId="6549"/>
          <ac:spMkLst>
            <pc:docMk/>
            <pc:sldMk cId="2903465650" sldId="396"/>
            <ac:spMk id="5" creationId="{00184868-F8EE-4853-A20D-FDBFDABE364C}"/>
          </ac:spMkLst>
        </pc:spChg>
        <pc:spChg chg="mod">
          <ac:chgData name="Bob Rajan" userId="efe1b2ae-a6ce-4d4c-a207-b19fb703a183" providerId="ADAL" clId="{A491B759-2050-4061-AA51-176B9D170F3B}" dt="2021-04-26T20:01:04.052" v="589" actId="20577"/>
          <ac:spMkLst>
            <pc:docMk/>
            <pc:sldMk cId="2903465650" sldId="396"/>
            <ac:spMk id="9" creationId="{72C8EC5C-CD5B-4950-B7B4-0F739A00120A}"/>
          </ac:spMkLst>
        </pc:spChg>
        <pc:grpChg chg="del">
          <ac:chgData name="Bob Rajan" userId="efe1b2ae-a6ce-4d4c-a207-b19fb703a183" providerId="ADAL" clId="{A491B759-2050-4061-AA51-176B9D170F3B}" dt="2021-04-26T19:59:26.214" v="568" actId="478"/>
          <ac:grpSpMkLst>
            <pc:docMk/>
            <pc:sldMk cId="2903465650" sldId="396"/>
            <ac:grpSpMk id="6" creationId="{942B476A-7B04-40D6-853B-16E5F8504A92}"/>
          </ac:grpSpMkLst>
        </pc:grpChg>
        <pc:picChg chg="mod">
          <ac:chgData name="Bob Rajan" userId="efe1b2ae-a6ce-4d4c-a207-b19fb703a183" providerId="ADAL" clId="{A491B759-2050-4061-AA51-176B9D170F3B}" dt="2021-04-26T19:59:36.515" v="570" actId="1076"/>
          <ac:picMkLst>
            <pc:docMk/>
            <pc:sldMk cId="2903465650" sldId="396"/>
            <ac:picMk id="4" creationId="{00000000-0000-0000-0000-000000000000}"/>
          </ac:picMkLst>
        </pc:picChg>
      </pc:sldChg>
      <pc:sldChg chg="delSp modSp mod modNotes">
        <pc:chgData name="Bob Rajan" userId="efe1b2ae-a6ce-4d4c-a207-b19fb703a183" providerId="ADAL" clId="{A491B759-2050-4061-AA51-176B9D170F3B}" dt="2021-04-26T20:27:31.224" v="835" actId="20577"/>
        <pc:sldMkLst>
          <pc:docMk/>
          <pc:sldMk cId="794252196" sldId="397"/>
        </pc:sldMkLst>
        <pc:spChg chg="mod">
          <ac:chgData name="Bob Rajan" userId="efe1b2ae-a6ce-4d4c-a207-b19fb703a183" providerId="ADAL" clId="{A491B759-2050-4061-AA51-176B9D170F3B}" dt="2021-04-26T20:01:28.558" v="591" actId="207"/>
          <ac:spMkLst>
            <pc:docMk/>
            <pc:sldMk cId="794252196" sldId="397"/>
            <ac:spMk id="2" creationId="{00000000-0000-0000-0000-000000000000}"/>
          </ac:spMkLst>
        </pc:spChg>
        <pc:spChg chg="mod">
          <ac:chgData name="Bob Rajan" userId="efe1b2ae-a6ce-4d4c-a207-b19fb703a183" providerId="ADAL" clId="{A491B759-2050-4061-AA51-176B9D170F3B}" dt="2021-04-26T20:01:56.805" v="594" actId="1076"/>
          <ac:spMkLst>
            <pc:docMk/>
            <pc:sldMk cId="794252196" sldId="397"/>
            <ac:spMk id="5" creationId="{00184868-F8EE-4853-A20D-FDBFDABE364C}"/>
          </ac:spMkLst>
        </pc:spChg>
        <pc:spChg chg="mod">
          <ac:chgData name="Bob Rajan" userId="efe1b2ae-a6ce-4d4c-a207-b19fb703a183" providerId="ADAL" clId="{A491B759-2050-4061-AA51-176B9D170F3B}" dt="2021-04-26T20:02:36.141" v="598" actId="6549"/>
          <ac:spMkLst>
            <pc:docMk/>
            <pc:sldMk cId="794252196" sldId="397"/>
            <ac:spMk id="9" creationId="{71A9EF96-9429-429F-B546-4FEF3FF175B6}"/>
          </ac:spMkLst>
        </pc:spChg>
        <pc:grpChg chg="del">
          <ac:chgData name="Bob Rajan" userId="efe1b2ae-a6ce-4d4c-a207-b19fb703a183" providerId="ADAL" clId="{A491B759-2050-4061-AA51-176B9D170F3B}" dt="2021-04-26T20:01:18.404" v="590" actId="478"/>
          <ac:grpSpMkLst>
            <pc:docMk/>
            <pc:sldMk cId="794252196" sldId="397"/>
            <ac:grpSpMk id="6" creationId="{942B476A-7B04-40D6-853B-16E5F8504A92}"/>
          </ac:grpSpMkLst>
        </pc:grpChg>
        <pc:picChg chg="mod">
          <ac:chgData name="Bob Rajan" userId="efe1b2ae-a6ce-4d4c-a207-b19fb703a183" providerId="ADAL" clId="{A491B759-2050-4061-AA51-176B9D170F3B}" dt="2021-04-26T20:02:41.147" v="599" actId="1076"/>
          <ac:picMkLst>
            <pc:docMk/>
            <pc:sldMk cId="794252196" sldId="397"/>
            <ac:picMk id="4" creationId="{00000000-0000-0000-0000-000000000000}"/>
          </ac:picMkLst>
        </pc:picChg>
      </pc:sldChg>
      <pc:sldChg chg="delSp modSp mod modNotes">
        <pc:chgData name="Bob Rajan" userId="efe1b2ae-a6ce-4d4c-a207-b19fb703a183" providerId="ADAL" clId="{A491B759-2050-4061-AA51-176B9D170F3B}" dt="2021-04-26T20:27:59.088" v="844" actId="255"/>
        <pc:sldMkLst>
          <pc:docMk/>
          <pc:sldMk cId="520626208" sldId="398"/>
        </pc:sldMkLst>
        <pc:spChg chg="mod">
          <ac:chgData name="Bob Rajan" userId="efe1b2ae-a6ce-4d4c-a207-b19fb703a183" providerId="ADAL" clId="{A491B759-2050-4061-AA51-176B9D170F3B}" dt="2021-04-26T20:03:46.660" v="612" actId="1076"/>
          <ac:spMkLst>
            <pc:docMk/>
            <pc:sldMk cId="520626208" sldId="398"/>
            <ac:spMk id="2" creationId="{00000000-0000-0000-0000-000000000000}"/>
          </ac:spMkLst>
        </pc:spChg>
        <pc:spChg chg="mod">
          <ac:chgData name="Bob Rajan" userId="efe1b2ae-a6ce-4d4c-a207-b19fb703a183" providerId="ADAL" clId="{A491B759-2050-4061-AA51-176B9D170F3B}" dt="2021-04-26T20:03:53.059" v="614" actId="1076"/>
          <ac:spMkLst>
            <pc:docMk/>
            <pc:sldMk cId="520626208" sldId="398"/>
            <ac:spMk id="5" creationId="{00184868-F8EE-4853-A20D-FDBFDABE364C}"/>
          </ac:spMkLst>
        </pc:spChg>
        <pc:grpChg chg="del">
          <ac:chgData name="Bob Rajan" userId="efe1b2ae-a6ce-4d4c-a207-b19fb703a183" providerId="ADAL" clId="{A491B759-2050-4061-AA51-176B9D170F3B}" dt="2021-04-26T20:03:01.637" v="601" actId="478"/>
          <ac:grpSpMkLst>
            <pc:docMk/>
            <pc:sldMk cId="520626208" sldId="398"/>
            <ac:grpSpMk id="6" creationId="{942B476A-7B04-40D6-853B-16E5F8504A92}"/>
          </ac:grpSpMkLst>
        </pc:grpChg>
        <pc:picChg chg="mod">
          <ac:chgData name="Bob Rajan" userId="efe1b2ae-a6ce-4d4c-a207-b19fb703a183" providerId="ADAL" clId="{A491B759-2050-4061-AA51-176B9D170F3B}" dt="2021-04-26T20:03:48.987" v="613" actId="1076"/>
          <ac:picMkLst>
            <pc:docMk/>
            <pc:sldMk cId="520626208" sldId="398"/>
            <ac:picMk id="4" creationId="{00000000-0000-0000-0000-000000000000}"/>
          </ac:picMkLst>
        </pc:picChg>
        <pc:picChg chg="mod">
          <ac:chgData name="Bob Rajan" userId="efe1b2ae-a6ce-4d4c-a207-b19fb703a183" providerId="ADAL" clId="{A491B759-2050-4061-AA51-176B9D170F3B}" dt="2021-04-26T20:03:30.684" v="610" actId="14100"/>
          <ac:picMkLst>
            <pc:docMk/>
            <pc:sldMk cId="520626208" sldId="398"/>
            <ac:picMk id="9" creationId="{A3C91928-EAE6-4DBE-956E-9570F6542BA5}"/>
          </ac:picMkLst>
        </pc:picChg>
        <pc:picChg chg="mod">
          <ac:chgData name="Bob Rajan" userId="efe1b2ae-a6ce-4d4c-a207-b19fb703a183" providerId="ADAL" clId="{A491B759-2050-4061-AA51-176B9D170F3B}" dt="2021-04-26T20:03:14.473" v="605" actId="14100"/>
          <ac:picMkLst>
            <pc:docMk/>
            <pc:sldMk cId="520626208" sldId="398"/>
            <ac:picMk id="10" creationId="{5EF9E0D8-AB53-437E-A267-48125EFBACE1}"/>
          </ac:picMkLst>
        </pc:picChg>
        <pc:picChg chg="mod">
          <ac:chgData name="Bob Rajan" userId="efe1b2ae-a6ce-4d4c-a207-b19fb703a183" providerId="ADAL" clId="{A491B759-2050-4061-AA51-176B9D170F3B}" dt="2021-04-26T20:03:20.997" v="608" actId="14100"/>
          <ac:picMkLst>
            <pc:docMk/>
            <pc:sldMk cId="520626208" sldId="398"/>
            <ac:picMk id="12" creationId="{D6BEC0F3-03EA-44E5-99B6-E9600AAA8DE8}"/>
          </ac:picMkLst>
        </pc:picChg>
      </pc:sldChg>
      <pc:sldChg chg="addSp delSp modSp mod modNotes">
        <pc:chgData name="Bob Rajan" userId="efe1b2ae-a6ce-4d4c-a207-b19fb703a183" providerId="ADAL" clId="{A491B759-2050-4061-AA51-176B9D170F3B}" dt="2021-04-26T20:28:13.726" v="853" actId="255"/>
        <pc:sldMkLst>
          <pc:docMk/>
          <pc:sldMk cId="3523711067" sldId="399"/>
        </pc:sldMkLst>
        <pc:spChg chg="mod">
          <ac:chgData name="Bob Rajan" userId="efe1b2ae-a6ce-4d4c-a207-b19fb703a183" providerId="ADAL" clId="{A491B759-2050-4061-AA51-176B9D170F3B}" dt="2021-04-26T20:04:08.447" v="616" actId="1076"/>
          <ac:spMkLst>
            <pc:docMk/>
            <pc:sldMk cId="3523711067" sldId="399"/>
            <ac:spMk id="2" creationId="{00000000-0000-0000-0000-000000000000}"/>
          </ac:spMkLst>
        </pc:spChg>
        <pc:spChg chg="mod">
          <ac:chgData name="Bob Rajan" userId="efe1b2ae-a6ce-4d4c-a207-b19fb703a183" providerId="ADAL" clId="{A491B759-2050-4061-AA51-176B9D170F3B}" dt="2021-04-26T20:04:30.618" v="621" actId="14100"/>
          <ac:spMkLst>
            <pc:docMk/>
            <pc:sldMk cId="3523711067" sldId="399"/>
            <ac:spMk id="5" creationId="{00184868-F8EE-4853-A20D-FDBFDABE364C}"/>
          </ac:spMkLst>
        </pc:spChg>
        <pc:grpChg chg="del">
          <ac:chgData name="Bob Rajan" userId="efe1b2ae-a6ce-4d4c-a207-b19fb703a183" providerId="ADAL" clId="{A491B759-2050-4061-AA51-176B9D170F3B}" dt="2021-04-26T20:04:47.922" v="622" actId="478"/>
          <ac:grpSpMkLst>
            <pc:docMk/>
            <pc:sldMk cId="3523711067" sldId="399"/>
            <ac:grpSpMk id="6" creationId="{942B476A-7B04-40D6-853B-16E5F8504A92}"/>
          </ac:grpSpMkLst>
        </pc:grpChg>
        <pc:grpChg chg="add mod">
          <ac:chgData name="Bob Rajan" userId="efe1b2ae-a6ce-4d4c-a207-b19fb703a183" providerId="ADAL" clId="{A491B759-2050-4061-AA51-176B9D170F3B}" dt="2021-04-26T20:06:18.143" v="628" actId="164"/>
          <ac:grpSpMkLst>
            <pc:docMk/>
            <pc:sldMk cId="3523711067" sldId="399"/>
            <ac:grpSpMk id="16" creationId="{11D8854D-24A1-404A-AA8C-848E62299BF9}"/>
          </ac:grpSpMkLst>
        </pc:grpChg>
        <pc:picChg chg="mod">
          <ac:chgData name="Bob Rajan" userId="efe1b2ae-a6ce-4d4c-a207-b19fb703a183" providerId="ADAL" clId="{A491B759-2050-4061-AA51-176B9D170F3B}" dt="2021-04-26T20:04:12.565" v="618" actId="1076"/>
          <ac:picMkLst>
            <pc:docMk/>
            <pc:sldMk cId="3523711067" sldId="399"/>
            <ac:picMk id="4" creationId="{00000000-0000-0000-0000-000000000000}"/>
          </ac:picMkLst>
        </pc:picChg>
        <pc:picChg chg="mod">
          <ac:chgData name="Bob Rajan" userId="efe1b2ae-a6ce-4d4c-a207-b19fb703a183" providerId="ADAL" clId="{A491B759-2050-4061-AA51-176B9D170F3B}" dt="2021-04-26T20:06:18.143" v="628" actId="164"/>
          <ac:picMkLst>
            <pc:docMk/>
            <pc:sldMk cId="3523711067" sldId="399"/>
            <ac:picMk id="9" creationId="{CEC7D683-CFC5-4039-B69C-E7CFAD046D7D}"/>
          </ac:picMkLst>
        </pc:picChg>
        <pc:picChg chg="mod">
          <ac:chgData name="Bob Rajan" userId="efe1b2ae-a6ce-4d4c-a207-b19fb703a183" providerId="ADAL" clId="{A491B759-2050-4061-AA51-176B9D170F3B}" dt="2021-04-26T20:06:18.143" v="628" actId="164"/>
          <ac:picMkLst>
            <pc:docMk/>
            <pc:sldMk cId="3523711067" sldId="399"/>
            <ac:picMk id="11" creationId="{9DFB3F8C-269B-4357-B8AA-16E98D71B81A}"/>
          </ac:picMkLst>
        </pc:picChg>
        <pc:cxnChg chg="add mod">
          <ac:chgData name="Bob Rajan" userId="efe1b2ae-a6ce-4d4c-a207-b19fb703a183" providerId="ADAL" clId="{A491B759-2050-4061-AA51-176B9D170F3B}" dt="2021-04-26T20:06:18.143" v="628" actId="164"/>
          <ac:cxnSpMkLst>
            <pc:docMk/>
            <pc:sldMk cId="3523711067" sldId="399"/>
            <ac:cxnSpMk id="12" creationId="{A1DB7B78-6892-4EE3-975A-DD59E3208B14}"/>
          </ac:cxnSpMkLst>
        </pc:cxnChg>
        <pc:cxnChg chg="add mod">
          <ac:chgData name="Bob Rajan" userId="efe1b2ae-a6ce-4d4c-a207-b19fb703a183" providerId="ADAL" clId="{A491B759-2050-4061-AA51-176B9D170F3B}" dt="2021-04-26T20:06:18.143" v="628" actId="164"/>
          <ac:cxnSpMkLst>
            <pc:docMk/>
            <pc:sldMk cId="3523711067" sldId="399"/>
            <ac:cxnSpMk id="15" creationId="{C2E97384-4C1E-4FF1-9984-116BA1F251F0}"/>
          </ac:cxnSpMkLst>
        </pc:cxnChg>
      </pc:sldChg>
      <pc:sldChg chg="delSp modSp mod modNotes">
        <pc:chgData name="Bob Rajan" userId="efe1b2ae-a6ce-4d4c-a207-b19fb703a183" providerId="ADAL" clId="{A491B759-2050-4061-AA51-176B9D170F3B}" dt="2021-04-26T20:28:22.911" v="854" actId="255"/>
        <pc:sldMkLst>
          <pc:docMk/>
          <pc:sldMk cId="4128872431" sldId="400"/>
        </pc:sldMkLst>
        <pc:spChg chg="mod">
          <ac:chgData name="Bob Rajan" userId="efe1b2ae-a6ce-4d4c-a207-b19fb703a183" providerId="ADAL" clId="{A491B759-2050-4061-AA51-176B9D170F3B}" dt="2021-04-26T20:06:45.711" v="631" actId="207"/>
          <ac:spMkLst>
            <pc:docMk/>
            <pc:sldMk cId="4128872431" sldId="400"/>
            <ac:spMk id="2" creationId="{00000000-0000-0000-0000-000000000000}"/>
          </ac:spMkLst>
        </pc:spChg>
        <pc:spChg chg="mod">
          <ac:chgData name="Bob Rajan" userId="efe1b2ae-a6ce-4d4c-a207-b19fb703a183" providerId="ADAL" clId="{A491B759-2050-4061-AA51-176B9D170F3B}" dt="2021-04-26T20:07:53.163" v="645" actId="14100"/>
          <ac:spMkLst>
            <pc:docMk/>
            <pc:sldMk cId="4128872431" sldId="400"/>
            <ac:spMk id="5" creationId="{00184868-F8EE-4853-A20D-FDBFDABE364C}"/>
          </ac:spMkLst>
        </pc:spChg>
        <pc:grpChg chg="del">
          <ac:chgData name="Bob Rajan" userId="efe1b2ae-a6ce-4d4c-a207-b19fb703a183" providerId="ADAL" clId="{A491B759-2050-4061-AA51-176B9D170F3B}" dt="2021-04-26T20:06:37.752" v="630" actId="478"/>
          <ac:grpSpMkLst>
            <pc:docMk/>
            <pc:sldMk cId="4128872431" sldId="400"/>
            <ac:grpSpMk id="6" creationId="{942B476A-7B04-40D6-853B-16E5F8504A92}"/>
          </ac:grpSpMkLst>
        </pc:grpChg>
        <pc:picChg chg="mod">
          <ac:chgData name="Bob Rajan" userId="efe1b2ae-a6ce-4d4c-a207-b19fb703a183" providerId="ADAL" clId="{A491B759-2050-4061-AA51-176B9D170F3B}" dt="2021-04-26T20:06:35.294" v="629" actId="1076"/>
          <ac:picMkLst>
            <pc:docMk/>
            <pc:sldMk cId="4128872431" sldId="400"/>
            <ac:picMk id="4" creationId="{00000000-0000-0000-0000-000000000000}"/>
          </ac:picMkLst>
        </pc:picChg>
        <pc:picChg chg="mod">
          <ac:chgData name="Bob Rajan" userId="efe1b2ae-a6ce-4d4c-a207-b19fb703a183" providerId="ADAL" clId="{A491B759-2050-4061-AA51-176B9D170F3B}" dt="2021-04-26T20:07:23.376" v="637" actId="14100"/>
          <ac:picMkLst>
            <pc:docMk/>
            <pc:sldMk cId="4128872431" sldId="400"/>
            <ac:picMk id="10" creationId="{385E288F-D7D4-4F6E-8A7A-A2B7F991027F}"/>
          </ac:picMkLst>
        </pc:picChg>
      </pc:sldChg>
      <pc:sldChg chg="delSp modSp mod modNotes">
        <pc:chgData name="Bob Rajan" userId="efe1b2ae-a6ce-4d4c-a207-b19fb703a183" providerId="ADAL" clId="{A491B759-2050-4061-AA51-176B9D170F3B}" dt="2021-04-26T20:21:19.074" v="715" actId="114"/>
        <pc:sldMkLst>
          <pc:docMk/>
          <pc:sldMk cId="2352570257" sldId="401"/>
        </pc:sldMkLst>
        <pc:spChg chg="mod">
          <ac:chgData name="Bob Rajan" userId="efe1b2ae-a6ce-4d4c-a207-b19fb703a183" providerId="ADAL" clId="{A491B759-2050-4061-AA51-176B9D170F3B}" dt="2021-04-26T19:19:35.234" v="174" actId="14100"/>
          <ac:spMkLst>
            <pc:docMk/>
            <pc:sldMk cId="2352570257" sldId="401"/>
            <ac:spMk id="2" creationId="{00000000-0000-0000-0000-000000000000}"/>
          </ac:spMkLst>
        </pc:spChg>
        <pc:grpChg chg="del">
          <ac:chgData name="Bob Rajan" userId="efe1b2ae-a6ce-4d4c-a207-b19fb703a183" providerId="ADAL" clId="{A491B759-2050-4061-AA51-176B9D170F3B}" dt="2021-04-26T19:18:39.820" v="164" actId="478"/>
          <ac:grpSpMkLst>
            <pc:docMk/>
            <pc:sldMk cId="2352570257" sldId="401"/>
            <ac:grpSpMk id="6" creationId="{942B476A-7B04-40D6-853B-16E5F8504A92}"/>
          </ac:grpSpMkLst>
        </pc:grpChg>
        <pc:grpChg chg="mod">
          <ac:chgData name="Bob Rajan" userId="efe1b2ae-a6ce-4d4c-a207-b19fb703a183" providerId="ADAL" clId="{A491B759-2050-4061-AA51-176B9D170F3B}" dt="2021-04-26T19:20:07.832" v="183" actId="1076"/>
          <ac:grpSpMkLst>
            <pc:docMk/>
            <pc:sldMk cId="2352570257" sldId="401"/>
            <ac:grpSpMk id="11" creationId="{FFB0B394-5857-4400-B20D-BE21981FAAA6}"/>
          </ac:grpSpMkLst>
        </pc:grpChg>
        <pc:picChg chg="mod">
          <ac:chgData name="Bob Rajan" userId="efe1b2ae-a6ce-4d4c-a207-b19fb703a183" providerId="ADAL" clId="{A491B759-2050-4061-AA51-176B9D170F3B}" dt="2021-04-26T19:18:42.463" v="165" actId="1076"/>
          <ac:picMkLst>
            <pc:docMk/>
            <pc:sldMk cId="2352570257" sldId="401"/>
            <ac:picMk id="4" creationId="{00000000-0000-0000-0000-000000000000}"/>
          </ac:picMkLst>
        </pc:picChg>
        <pc:picChg chg="del">
          <ac:chgData name="Bob Rajan" userId="efe1b2ae-a6ce-4d4c-a207-b19fb703a183" providerId="ADAL" clId="{A491B759-2050-4061-AA51-176B9D170F3B}" dt="2021-04-26T19:20:00.215" v="181" actId="478"/>
          <ac:picMkLst>
            <pc:docMk/>
            <pc:sldMk cId="2352570257" sldId="401"/>
            <ac:picMk id="9" creationId="{9028758C-257C-4430-AC2D-06B1ACD0474A}"/>
          </ac:picMkLst>
        </pc:picChg>
        <pc:picChg chg="del mod">
          <ac:chgData name="Bob Rajan" userId="efe1b2ae-a6ce-4d4c-a207-b19fb703a183" providerId="ADAL" clId="{A491B759-2050-4061-AA51-176B9D170F3B}" dt="2021-04-26T19:19:49.972" v="179" actId="478"/>
          <ac:picMkLst>
            <pc:docMk/>
            <pc:sldMk cId="2352570257" sldId="401"/>
            <ac:picMk id="10" creationId="{B2B20C44-D798-4B1E-8193-D7BDC4C3C6AD}"/>
          </ac:picMkLst>
        </pc:picChg>
      </pc:sldChg>
      <pc:sldChg chg="delSp modSp add mod delAnim modAnim">
        <pc:chgData name="Bob Rajan" userId="efe1b2ae-a6ce-4d4c-a207-b19fb703a183" providerId="ADAL" clId="{A491B759-2050-4061-AA51-176B9D170F3B}" dt="2021-04-26T19:35:25.515" v="346"/>
        <pc:sldMkLst>
          <pc:docMk/>
          <pc:sldMk cId="1848274413" sldId="422"/>
        </pc:sldMkLst>
        <pc:spChg chg="del mod">
          <ac:chgData name="Bob Rajan" userId="efe1b2ae-a6ce-4d4c-a207-b19fb703a183" providerId="ADAL" clId="{A491B759-2050-4061-AA51-176B9D170F3B}" dt="2021-04-26T19:33:12.900" v="331" actId="478"/>
          <ac:spMkLst>
            <pc:docMk/>
            <pc:sldMk cId="1848274413" sldId="422"/>
            <ac:spMk id="9" creationId="{B239451F-9BB0-4DED-BCB3-82D6B617B78D}"/>
          </ac:spMkLst>
        </pc:spChg>
        <pc:spChg chg="mod">
          <ac:chgData name="Bob Rajan" userId="efe1b2ae-a6ce-4d4c-a207-b19fb703a183" providerId="ADAL" clId="{A491B759-2050-4061-AA51-176B9D170F3B}" dt="2021-04-26T19:33:22.104" v="334" actId="14100"/>
          <ac:spMkLst>
            <pc:docMk/>
            <pc:sldMk cId="1848274413" sldId="422"/>
            <ac:spMk id="10" creationId="{A9BB6DA0-16BC-43EB-BCA0-35775CB09AFF}"/>
          </ac:spMkLst>
        </pc:spChg>
      </pc:sldChg>
      <pc:sldChg chg="delSp add del mod delAnim">
        <pc:chgData name="Bob Rajan" userId="efe1b2ae-a6ce-4d4c-a207-b19fb703a183" providerId="ADAL" clId="{A491B759-2050-4061-AA51-176B9D170F3B}" dt="2021-04-26T19:32:58.225" v="328" actId="47"/>
        <pc:sldMkLst>
          <pc:docMk/>
          <pc:sldMk cId="3314109284" sldId="422"/>
        </pc:sldMkLst>
        <pc:spChg chg="del">
          <ac:chgData name="Bob Rajan" userId="efe1b2ae-a6ce-4d4c-a207-b19fb703a183" providerId="ADAL" clId="{A491B759-2050-4061-AA51-176B9D170F3B}" dt="2021-04-26T19:31:13.467" v="315" actId="478"/>
          <ac:spMkLst>
            <pc:docMk/>
            <pc:sldMk cId="3314109284" sldId="422"/>
            <ac:spMk id="10" creationId="{A9BB6DA0-16BC-43EB-BCA0-35775CB09AFF}"/>
          </ac:spMkLst>
        </pc:spChg>
      </pc:sldChg>
      <pc:sldChg chg="add del">
        <pc:chgData name="Bob Rajan" userId="efe1b2ae-a6ce-4d4c-a207-b19fb703a183" providerId="ADAL" clId="{A491B759-2050-4061-AA51-176B9D170F3B}" dt="2021-04-26T19:24:26.842" v="228" actId="47"/>
        <pc:sldMkLst>
          <pc:docMk/>
          <pc:sldMk cId="3771297402" sldId="422"/>
        </pc:sldMkLst>
      </pc:sldChg>
      <pc:sldChg chg="add del">
        <pc:chgData name="Bob Rajan" userId="efe1b2ae-a6ce-4d4c-a207-b19fb703a183" providerId="ADAL" clId="{A491B759-2050-4061-AA51-176B9D170F3B}" dt="2021-04-26T19:24:29.921" v="229" actId="47"/>
        <pc:sldMkLst>
          <pc:docMk/>
          <pc:sldMk cId="1724353772" sldId="42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79BEC7-8CE5-4A08-883F-02BD3D8C48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D2DE6FA-8779-439C-88E5-5691B6B69F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AFE3AA-D084-4848-9053-67F5C45CE3A4}" type="datetimeFigureOut">
              <a:rPr lang="en-GB" smtClean="0"/>
              <a:t>26/04/2021</a:t>
            </a:fld>
            <a:endParaRPr lang="en-GB"/>
          </a:p>
        </p:txBody>
      </p:sp>
      <p:sp>
        <p:nvSpPr>
          <p:cNvPr id="4" name="Footer Placeholder 3">
            <a:extLst>
              <a:ext uri="{FF2B5EF4-FFF2-40B4-BE49-F238E27FC236}">
                <a16:creationId xmlns:a16="http://schemas.microsoft.com/office/drawing/2014/main" id="{CC8B2415-24D9-4164-A1E2-ED86359DCF0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EF646EF-4BE8-49C1-981D-CEE32B2ED86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868444-2C41-431E-B917-4B637C8EB38D}" type="slidenum">
              <a:rPr lang="en-GB" smtClean="0"/>
              <a:t>‹#›</a:t>
            </a:fld>
            <a:endParaRPr lang="en-GB"/>
          </a:p>
        </p:txBody>
      </p:sp>
    </p:spTree>
    <p:extLst>
      <p:ext uri="{BB962C8B-B14F-4D97-AF65-F5344CB8AC3E}">
        <p14:creationId xmlns:p14="http://schemas.microsoft.com/office/powerpoint/2010/main" val="649865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BBDD20-8E8E-4BED-B2A5-4389E8DD5E1C}" type="datetimeFigureOut">
              <a:rPr lang="en-GB" smtClean="0"/>
              <a:t>26/04/2021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5EE5D3-FBB8-4CA9-92A4-CD5B7A67794C}" type="slidenum">
              <a:rPr lang="en-GB" smtClean="0"/>
              <a:t>‹#›</a:t>
            </a:fld>
            <a:endParaRPr lang="en-GB" dirty="0"/>
          </a:p>
        </p:txBody>
      </p:sp>
    </p:spTree>
    <p:extLst>
      <p:ext uri="{BB962C8B-B14F-4D97-AF65-F5344CB8AC3E}">
        <p14:creationId xmlns:p14="http://schemas.microsoft.com/office/powerpoint/2010/main" val="1353831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40702" y="4452257"/>
            <a:ext cx="5479644" cy="4438471"/>
          </a:xfrm>
        </p:spPr>
        <p:txBody>
          <a:bodyPr/>
          <a:lstStyle/>
          <a:p>
            <a:r>
              <a:rPr lang="en-GB" b="1" dirty="0">
                <a:solidFill>
                  <a:srgbClr val="00B050"/>
                </a:solidFill>
              </a:rPr>
              <a:t> </a:t>
            </a:r>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1</a:t>
            </a:fld>
            <a:endParaRPr lang="en-GB" dirty="0"/>
          </a:p>
        </p:txBody>
      </p:sp>
      <p:sp>
        <p:nvSpPr>
          <p:cNvPr id="7" name="Rectangle 6">
            <a:extLst>
              <a:ext uri="{FF2B5EF4-FFF2-40B4-BE49-F238E27FC236}">
                <a16:creationId xmlns:a16="http://schemas.microsoft.com/office/drawing/2014/main" id="{EC7033CD-AF87-4F87-9394-9F48EE1205D2}"/>
              </a:ext>
            </a:extLst>
          </p:cNvPr>
          <p:cNvSpPr/>
          <p:nvPr/>
        </p:nvSpPr>
        <p:spPr>
          <a:xfrm>
            <a:off x="579958" y="4443912"/>
            <a:ext cx="5276892" cy="2565254"/>
          </a:xfrm>
          <a:prstGeom prst="rect">
            <a:avLst/>
          </a:prstGeom>
        </p:spPr>
        <p:txBody>
          <a:bodyPr wrap="square">
            <a:spAutoFit/>
          </a:bodyPr>
          <a:lstStyle/>
          <a:p>
            <a:pPr>
              <a:lnSpc>
                <a:spcPct val="106000"/>
              </a:lnSpc>
              <a:spcAft>
                <a:spcPts val="800"/>
              </a:spcAft>
            </a:pPr>
            <a:r>
              <a:rPr lang="en-GB" sz="1400" b="1" dirty="0">
                <a:latin typeface="Arial" panose="020B0604020202020204" pitchFamily="34" charset="0"/>
                <a:ea typeface="Calibri" panose="020F0502020204030204" pitchFamily="34" charset="0"/>
                <a:cs typeface="Arial" panose="020B0604020202020204" pitchFamily="34" charset="0"/>
              </a:rPr>
              <a:t>When using handheld powered work equipment </a:t>
            </a:r>
            <a:r>
              <a:rPr lang="en-GB" sz="1400" dirty="0">
                <a:latin typeface="Arial" panose="020B0604020202020204" pitchFamily="34" charset="0"/>
                <a:ea typeface="Calibri" panose="020F0502020204030204" pitchFamily="34" charset="0"/>
                <a:cs typeface="Arial" panose="020B0604020202020204" pitchFamily="34" charset="0"/>
              </a:rPr>
              <a:t>or workpieces which vibrate while being processed by powered machinery, such as pedestal grinders, </a:t>
            </a:r>
            <a:r>
              <a:rPr lang="en-GB" sz="1400" b="1" dirty="0">
                <a:latin typeface="Arial" panose="020B0604020202020204" pitchFamily="34" charset="0"/>
                <a:ea typeface="Calibri" panose="020F0502020204030204" pitchFamily="34" charset="0"/>
                <a:cs typeface="Arial" panose="020B0604020202020204" pitchFamily="34" charset="0"/>
              </a:rPr>
              <a:t>you can be exposed to hand arm vibration (HAV). </a:t>
            </a:r>
          </a:p>
          <a:p>
            <a:pPr>
              <a:lnSpc>
                <a:spcPct val="106000"/>
              </a:lnSpc>
              <a:spcAft>
                <a:spcPts val="800"/>
              </a:spcAft>
            </a:pPr>
            <a:r>
              <a:rPr lang="en-GB" sz="1400" b="1" dirty="0">
                <a:latin typeface="Arial" panose="020B0604020202020204" pitchFamily="34" charset="0"/>
                <a:ea typeface="Calibri" panose="020F0502020204030204" pitchFamily="34" charset="0"/>
                <a:cs typeface="Arial" panose="020B0604020202020204" pitchFamily="34" charset="0"/>
              </a:rPr>
              <a:t>Exposure to HAV</a:t>
            </a:r>
            <a:r>
              <a:rPr lang="en-GB" sz="1400" dirty="0">
                <a:latin typeface="Arial" panose="020B0604020202020204" pitchFamily="34" charset="0"/>
                <a:ea typeface="Calibri" panose="020F0502020204030204" pitchFamily="34" charset="0"/>
                <a:cs typeface="Arial" panose="020B0604020202020204" pitchFamily="34" charset="0"/>
              </a:rPr>
              <a:t> affects the nerves, blood vessels, muscles and joints of the hand, wrist and arm; </a:t>
            </a:r>
            <a:r>
              <a:rPr lang="en-GB" sz="1400" b="1" dirty="0">
                <a:latin typeface="Arial" panose="020B0604020202020204" pitchFamily="34" charset="0"/>
                <a:ea typeface="Calibri" panose="020F0502020204030204" pitchFamily="34" charset="0"/>
                <a:cs typeface="Arial" panose="020B0604020202020204" pitchFamily="34" charset="0"/>
              </a:rPr>
              <a:t>can become severely disabling, if ignored.</a:t>
            </a:r>
          </a:p>
          <a:p>
            <a:pPr>
              <a:lnSpc>
                <a:spcPct val="106000"/>
              </a:lnSpc>
              <a:spcAft>
                <a:spcPts val="800"/>
              </a:spcAft>
            </a:pPr>
            <a:r>
              <a:rPr lang="en-GB" sz="1400" dirty="0">
                <a:latin typeface="Arial" panose="020B0604020202020204" pitchFamily="34" charset="0"/>
                <a:ea typeface="Calibri" panose="020F0502020204030204" pitchFamily="34" charset="0"/>
                <a:cs typeface="Arial" panose="020B0604020202020204" pitchFamily="34" charset="0"/>
              </a:rPr>
              <a:t>It is </a:t>
            </a:r>
            <a:r>
              <a:rPr lang="en-GB" sz="1400" b="1" dirty="0">
                <a:latin typeface="Arial" panose="020B0604020202020204" pitchFamily="34" charset="0"/>
                <a:ea typeface="Calibri" panose="020F0502020204030204" pitchFamily="34" charset="0"/>
                <a:cs typeface="Arial" panose="020B0604020202020204" pitchFamily="34" charset="0"/>
              </a:rPr>
              <a:t>your employer’s responsibility to protect you against exposure to vibration</a:t>
            </a:r>
            <a:r>
              <a:rPr lang="en-GB" sz="1400" dirty="0">
                <a:latin typeface="Arial" panose="020B0604020202020204" pitchFamily="34" charset="0"/>
                <a:ea typeface="Calibri" panose="020F0502020204030204" pitchFamily="34" charset="0"/>
                <a:cs typeface="Arial" panose="020B0604020202020204" pitchFamily="34" charset="0"/>
              </a:rPr>
              <a:t> that can cause injury. You should help by using the control measures.  </a:t>
            </a:r>
          </a:p>
        </p:txBody>
      </p:sp>
    </p:spTree>
    <p:extLst>
      <p:ext uri="{BB962C8B-B14F-4D97-AF65-F5344CB8AC3E}">
        <p14:creationId xmlns:p14="http://schemas.microsoft.com/office/powerpoint/2010/main" val="2968907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89114"/>
            <a:ext cx="5063210" cy="1728657"/>
          </a:xfrm>
        </p:spPr>
        <p:txBody>
          <a:bodyPr/>
          <a:lstStyle/>
          <a:p>
            <a:pPr>
              <a:spcAft>
                <a:spcPts val="600"/>
              </a:spcAft>
            </a:pPr>
            <a:r>
              <a:rPr lang="en-GB" sz="1600" dirty="0">
                <a:latin typeface="Arial" panose="020B0604020202020204" pitchFamily="34" charset="0"/>
                <a:cs typeface="Arial" panose="020B0604020202020204" pitchFamily="34" charset="0"/>
              </a:rPr>
              <a:t>This slide tells you that if one keeps on ignoring the early signs and symptoms (they are bad enough), the disease will become permanent, and severely </a:t>
            </a:r>
            <a:r>
              <a:rPr lang="en-GB" sz="1600" dirty="0" err="1">
                <a:latin typeface="Arial" panose="020B0604020202020204" pitchFamily="34" charset="0"/>
                <a:cs typeface="Arial" panose="020B0604020202020204" pitchFamily="34" charset="0"/>
              </a:rPr>
              <a:t>disablingas</a:t>
            </a:r>
            <a:r>
              <a:rPr lang="en-GB" sz="1600" dirty="0">
                <a:latin typeface="Arial" panose="020B0604020202020204" pitchFamily="34" charset="0"/>
                <a:cs typeface="Arial" panose="020B0604020202020204" pitchFamily="34" charset="0"/>
              </a:rPr>
              <a:t> you have seen from picture C in slide 7.</a:t>
            </a:r>
          </a:p>
        </p:txBody>
      </p:sp>
      <p:sp>
        <p:nvSpPr>
          <p:cNvPr id="4" name="Slide Number Placeholder 3"/>
          <p:cNvSpPr>
            <a:spLocks noGrp="1"/>
          </p:cNvSpPr>
          <p:nvPr>
            <p:ph type="sldNum" sz="quarter" idx="5"/>
          </p:nvPr>
        </p:nvSpPr>
        <p:spPr/>
        <p:txBody>
          <a:bodyPr/>
          <a:lstStyle/>
          <a:p>
            <a:fld id="{A89503B5-BBC3-487F-A7EF-70AB569E06E3}" type="slidenum">
              <a:rPr lang="en-GB" smtClean="0"/>
              <a:t>10</a:t>
            </a:fld>
            <a:endParaRPr lang="en-GB" dirty="0"/>
          </a:p>
        </p:txBody>
      </p:sp>
    </p:spTree>
    <p:extLst>
      <p:ext uri="{BB962C8B-B14F-4D97-AF65-F5344CB8AC3E}">
        <p14:creationId xmlns:p14="http://schemas.microsoft.com/office/powerpoint/2010/main" val="162906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5150296" cy="4059884"/>
          </a:xfrm>
        </p:spPr>
        <p:txBody>
          <a:bodyPr/>
          <a:lstStyle/>
          <a:p>
            <a:pPr>
              <a:spcAft>
                <a:spcPts val="600"/>
              </a:spcAft>
            </a:pPr>
            <a:r>
              <a:rPr lang="en-GB" sz="1600" dirty="0">
                <a:latin typeface="Arial" panose="020B0604020202020204" pitchFamily="34" charset="0"/>
                <a:cs typeface="Arial" panose="020B0604020202020204" pitchFamily="34" charset="0"/>
              </a:rPr>
              <a:t>What do think about small amounts of vibration travelling through your fingers.</a:t>
            </a:r>
          </a:p>
          <a:p>
            <a:pPr>
              <a:spcAft>
                <a:spcPts val="600"/>
              </a:spcAft>
            </a:pPr>
            <a:r>
              <a:rPr lang="en-GB" sz="1600" dirty="0">
                <a:latin typeface="Arial" panose="020B0604020202020204" pitchFamily="34" charset="0"/>
                <a:cs typeface="Arial" panose="020B0604020202020204" pitchFamily="34" charset="0"/>
              </a:rPr>
              <a:t>Now just imagine about using a hand-held powered tool; then imagine, if you were to use the tool for day-in-day-out for just 30 minutes daily.</a:t>
            </a:r>
          </a:p>
          <a:p>
            <a:pPr>
              <a:spcAft>
                <a:spcPts val="600"/>
              </a:spcAft>
            </a:pPr>
            <a:r>
              <a:rPr lang="en-GB" sz="1600" dirty="0">
                <a:latin typeface="Arial" panose="020B0604020202020204" pitchFamily="34" charset="0"/>
                <a:cs typeface="Arial" panose="020B0604020202020204" pitchFamily="34" charset="0"/>
              </a:rPr>
              <a:t>Damage from exposure to vibration could be imagined like muscles, blood vessels, and nerves being put in a food processor to get mashed up slowly. So, do not ignore vibration exposure. </a:t>
            </a:r>
          </a:p>
          <a:p>
            <a:pPr>
              <a:spcAft>
                <a:spcPts val="600"/>
              </a:spcAft>
            </a:pPr>
            <a:r>
              <a:rPr lang="en-GB" sz="1600" dirty="0">
                <a:latin typeface="Arial" panose="020B0604020202020204" pitchFamily="34" charset="0"/>
                <a:cs typeface="Arial" panose="020B0604020202020204" pitchFamily="34" charset="0"/>
              </a:rPr>
              <a:t>Do you think that you could suffer severely from the exposure to vibration?</a:t>
            </a:r>
          </a:p>
          <a:p>
            <a:pPr>
              <a:spcAft>
                <a:spcPts val="600"/>
              </a:spcAft>
            </a:pPr>
            <a:r>
              <a:rPr lang="en-GB" sz="16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A89503B5-BBC3-487F-A7EF-70AB569E06E3}" type="slidenum">
              <a:rPr lang="en-GB" smtClean="0"/>
              <a:t>11</a:t>
            </a:fld>
            <a:endParaRPr lang="en-GB" dirty="0"/>
          </a:p>
        </p:txBody>
      </p:sp>
    </p:spTree>
    <p:extLst>
      <p:ext uri="{BB962C8B-B14F-4D97-AF65-F5344CB8AC3E}">
        <p14:creationId xmlns:p14="http://schemas.microsoft.com/office/powerpoint/2010/main" val="1774292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4464496" cy="786266"/>
          </a:xfrm>
        </p:spPr>
        <p:txBody>
          <a:bodyPr/>
          <a:lstStyle/>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12</a:t>
            </a:fld>
            <a:endParaRPr lang="en-GB" dirty="0"/>
          </a:p>
        </p:txBody>
      </p:sp>
    </p:spTree>
    <p:extLst>
      <p:ext uri="{BB962C8B-B14F-4D97-AF65-F5344CB8AC3E}">
        <p14:creationId xmlns:p14="http://schemas.microsoft.com/office/powerpoint/2010/main" val="3704788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066800"/>
            <a:ext cx="5486400" cy="3086100"/>
          </a:xfrm>
        </p:spPr>
      </p:sp>
      <p:sp>
        <p:nvSpPr>
          <p:cNvPr id="3" name="Notes Placeholder 2"/>
          <p:cNvSpPr>
            <a:spLocks noGrp="1"/>
          </p:cNvSpPr>
          <p:nvPr>
            <p:ph type="body" idx="1"/>
          </p:nvPr>
        </p:nvSpPr>
        <p:spPr>
          <a:xfrm>
            <a:off x="1021904" y="4389114"/>
            <a:ext cx="4464496" cy="4059884"/>
          </a:xfrm>
        </p:spPr>
        <p:txBody>
          <a:bodyPr/>
          <a:lstStyle/>
          <a:p>
            <a:r>
              <a:rPr lang="en-GB" sz="1600" dirty="0">
                <a:latin typeface="Arial" panose="020B0604020202020204" pitchFamily="34" charset="0"/>
                <a:cs typeface="Arial" panose="020B0604020202020204" pitchFamily="34" charset="0"/>
              </a:rPr>
              <a:t>No notes</a:t>
            </a:r>
          </a:p>
        </p:txBody>
      </p:sp>
      <p:sp>
        <p:nvSpPr>
          <p:cNvPr id="4" name="Slide Number Placeholder 3"/>
          <p:cNvSpPr>
            <a:spLocks noGrp="1"/>
          </p:cNvSpPr>
          <p:nvPr>
            <p:ph type="sldNum" sz="quarter" idx="5"/>
          </p:nvPr>
        </p:nvSpPr>
        <p:spPr/>
        <p:txBody>
          <a:bodyPr/>
          <a:lstStyle/>
          <a:p>
            <a:fld id="{A89503B5-BBC3-487F-A7EF-70AB569E06E3}" type="slidenum">
              <a:rPr lang="en-GB" smtClean="0"/>
              <a:t>13</a:t>
            </a:fld>
            <a:endParaRPr lang="en-GB" dirty="0"/>
          </a:p>
        </p:txBody>
      </p:sp>
    </p:spTree>
    <p:extLst>
      <p:ext uri="{BB962C8B-B14F-4D97-AF65-F5344CB8AC3E}">
        <p14:creationId xmlns:p14="http://schemas.microsoft.com/office/powerpoint/2010/main" val="274681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4464496" cy="979098"/>
          </a:xfrm>
        </p:spPr>
        <p:txBody>
          <a:bodyPr/>
          <a:lstStyle/>
          <a:p>
            <a:r>
              <a:rPr lang="en-GB" sz="1600" dirty="0">
                <a:latin typeface="Arial" panose="020B0604020202020204" pitchFamily="34" charset="0"/>
                <a:cs typeface="Arial" panose="020B0604020202020204" pitchFamily="34" charset="0"/>
              </a:rPr>
              <a:t>No notes</a:t>
            </a:r>
          </a:p>
        </p:txBody>
      </p:sp>
      <p:sp>
        <p:nvSpPr>
          <p:cNvPr id="4" name="Slide Number Placeholder 3"/>
          <p:cNvSpPr>
            <a:spLocks noGrp="1"/>
          </p:cNvSpPr>
          <p:nvPr>
            <p:ph type="sldNum" sz="quarter" idx="5"/>
          </p:nvPr>
        </p:nvSpPr>
        <p:spPr/>
        <p:txBody>
          <a:bodyPr/>
          <a:lstStyle/>
          <a:p>
            <a:fld id="{A89503B5-BBC3-487F-A7EF-70AB569E06E3}" type="slidenum">
              <a:rPr lang="en-GB" smtClean="0"/>
              <a:t>14</a:t>
            </a:fld>
            <a:endParaRPr lang="en-GB" dirty="0"/>
          </a:p>
        </p:txBody>
      </p:sp>
    </p:spTree>
    <p:extLst>
      <p:ext uri="{BB962C8B-B14F-4D97-AF65-F5344CB8AC3E}">
        <p14:creationId xmlns:p14="http://schemas.microsoft.com/office/powerpoint/2010/main" val="3320945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96752" y="4427214"/>
            <a:ext cx="4464496" cy="4059884"/>
          </a:xfrm>
        </p:spPr>
        <p:txBody>
          <a:bodyPr/>
          <a:lstStyle/>
          <a:p>
            <a:r>
              <a:rPr lang="en-GB" sz="1600" dirty="0">
                <a:latin typeface="Arial" panose="020B0604020202020204" pitchFamily="34" charset="0"/>
                <a:cs typeface="Arial" panose="020B0604020202020204" pitchFamily="34" charset="0"/>
              </a:rPr>
              <a:t> No notes</a:t>
            </a:r>
          </a:p>
        </p:txBody>
      </p:sp>
      <p:sp>
        <p:nvSpPr>
          <p:cNvPr id="4" name="Slide Number Placeholder 3"/>
          <p:cNvSpPr>
            <a:spLocks noGrp="1"/>
          </p:cNvSpPr>
          <p:nvPr>
            <p:ph type="sldNum" sz="quarter" idx="5"/>
          </p:nvPr>
        </p:nvSpPr>
        <p:spPr/>
        <p:txBody>
          <a:bodyPr/>
          <a:lstStyle/>
          <a:p>
            <a:fld id="{A89503B5-BBC3-487F-A7EF-70AB569E06E3}" type="slidenum">
              <a:rPr lang="en-GB" smtClean="0"/>
              <a:t>15</a:t>
            </a:fld>
            <a:endParaRPr lang="en-GB" dirty="0"/>
          </a:p>
        </p:txBody>
      </p:sp>
    </p:spTree>
    <p:extLst>
      <p:ext uri="{BB962C8B-B14F-4D97-AF65-F5344CB8AC3E}">
        <p14:creationId xmlns:p14="http://schemas.microsoft.com/office/powerpoint/2010/main" val="1373347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4464496" cy="4059884"/>
          </a:xfrm>
        </p:spPr>
        <p:txBody>
          <a:bodyPr/>
          <a:lstStyle/>
          <a:p>
            <a:r>
              <a:rPr lang="en-GB" sz="10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A89503B5-BBC3-487F-A7EF-70AB569E06E3}" type="slidenum">
              <a:rPr lang="en-GB" smtClean="0"/>
              <a:t>16</a:t>
            </a:fld>
            <a:endParaRPr lang="en-GB" dirty="0"/>
          </a:p>
        </p:txBody>
      </p:sp>
    </p:spTree>
    <p:extLst>
      <p:ext uri="{BB962C8B-B14F-4D97-AF65-F5344CB8AC3E}">
        <p14:creationId xmlns:p14="http://schemas.microsoft.com/office/powerpoint/2010/main" val="3347546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5171" y="4389114"/>
            <a:ext cx="5693229" cy="4047316"/>
          </a:xfrm>
        </p:spPr>
        <p:txBody>
          <a:bodyPr/>
          <a:lstStyle/>
          <a:p>
            <a:r>
              <a:rPr lang="en-GB" sz="1400" dirty="0">
                <a:latin typeface="Arial" panose="020B0604020202020204" pitchFamily="34" charset="0"/>
                <a:cs typeface="Arial" panose="020B0604020202020204" pitchFamily="34" charset="0"/>
              </a:rPr>
              <a:t>Risk assessment. This will include determining whether vibration exposure limits will be exceeded –  the Exposure action value (EAV) = 2.5 m/s</a:t>
            </a:r>
            <a:r>
              <a:rPr lang="en-GB" sz="1400" baseline="30000" dirty="0">
                <a:latin typeface="Arial" panose="020B0604020202020204" pitchFamily="34" charset="0"/>
                <a:cs typeface="Arial" panose="020B0604020202020204" pitchFamily="34" charset="0"/>
              </a:rPr>
              <a:t>2</a:t>
            </a:r>
            <a:r>
              <a:rPr lang="en-GB" sz="1400" dirty="0">
                <a:latin typeface="Arial" panose="020B0604020202020204" pitchFamily="34" charset="0"/>
                <a:cs typeface="Arial" panose="020B0604020202020204" pitchFamily="34" charset="0"/>
              </a:rPr>
              <a:t> A(8); Exposure limit value (ELV) = 5.0 m/s</a:t>
            </a:r>
            <a:r>
              <a:rPr lang="en-GB" sz="1400" baseline="30000" dirty="0">
                <a:latin typeface="Arial" panose="020B0604020202020204" pitchFamily="34" charset="0"/>
                <a:cs typeface="Arial" panose="020B0604020202020204" pitchFamily="34" charset="0"/>
              </a:rPr>
              <a:t>2</a:t>
            </a:r>
            <a:r>
              <a:rPr lang="en-GB" sz="1400" dirty="0">
                <a:latin typeface="Arial" panose="020B0604020202020204" pitchFamily="34" charset="0"/>
                <a:cs typeface="Arial" panose="020B0604020202020204" pitchFamily="34" charset="0"/>
              </a:rPr>
              <a:t> A(8). You do not have to know any of these values. It is for your employer take the responsibility.</a:t>
            </a:r>
          </a:p>
          <a:p>
            <a:pPr marL="228600" indent="-228600">
              <a:buAutoNum type="arabicPeriod"/>
            </a:pPr>
            <a:endParaRPr lang="en-GB" sz="1400" dirty="0">
              <a:latin typeface="Arial" panose="020B0604020202020204" pitchFamily="34" charset="0"/>
              <a:cs typeface="Arial" panose="020B0604020202020204" pitchFamily="34" charset="0"/>
            </a:endParaRPr>
          </a:p>
          <a:p>
            <a:pPr marL="228600" indent="-228600">
              <a:buAutoNum type="arabicPeriod"/>
            </a:pPr>
            <a:r>
              <a:rPr lang="en-GB" sz="1400" dirty="0">
                <a:latin typeface="Arial" panose="020B0604020202020204" pitchFamily="34" charset="0"/>
                <a:cs typeface="Arial" panose="020B0604020202020204" pitchFamily="34" charset="0"/>
              </a:rPr>
              <a:t>Identifying steps for preventing or controlling risks</a:t>
            </a:r>
          </a:p>
          <a:p>
            <a:pPr marL="228600" indent="-228600">
              <a:buAutoNum type="arabicPeriod"/>
            </a:pPr>
            <a:r>
              <a:rPr lang="en-GB" sz="1400" dirty="0">
                <a:latin typeface="Arial" panose="020B0604020202020204" pitchFamily="34" charset="0"/>
                <a:cs typeface="Arial" panose="020B0604020202020204" pitchFamily="34" charset="0"/>
              </a:rPr>
              <a:t>Putting them in place before work starts</a:t>
            </a:r>
          </a:p>
          <a:p>
            <a:pPr marL="228600" indent="-228600">
              <a:buAutoNum type="arabicPeriod"/>
            </a:pPr>
            <a:r>
              <a:rPr lang="en-GB" sz="1400" dirty="0">
                <a:latin typeface="Arial" panose="020B0604020202020204" pitchFamily="34" charset="0"/>
                <a:cs typeface="Arial" panose="020B0604020202020204" pitchFamily="34" charset="0"/>
              </a:rPr>
              <a:t>Providing information, instruction and training for correct use</a:t>
            </a:r>
          </a:p>
          <a:p>
            <a:pPr marL="228600" indent="-228600">
              <a:buAutoNum type="arabicPeriod"/>
            </a:pPr>
            <a:r>
              <a:rPr lang="en-GB" sz="1400" dirty="0">
                <a:latin typeface="Arial" panose="020B0604020202020204" pitchFamily="34" charset="0"/>
                <a:cs typeface="Arial" panose="020B0604020202020204" pitchFamily="34" charset="0"/>
              </a:rPr>
              <a:t>Maintaining control measures in good working order</a:t>
            </a:r>
          </a:p>
          <a:p>
            <a:pPr marL="228600" indent="-228600">
              <a:buAutoNum type="arabicPeriod"/>
            </a:pPr>
            <a:r>
              <a:rPr lang="en-GB" sz="1400" dirty="0">
                <a:latin typeface="Arial" panose="020B0604020202020204" pitchFamily="34" charset="0"/>
                <a:cs typeface="Arial" panose="020B0604020202020204" pitchFamily="34" charset="0"/>
              </a:rPr>
              <a:t>Providing PPE where its is necessary</a:t>
            </a:r>
          </a:p>
          <a:p>
            <a:pPr marL="228600" indent="-228600">
              <a:buAutoNum type="arabicPeriod"/>
            </a:pPr>
            <a:r>
              <a:rPr lang="en-GB" sz="1400" dirty="0">
                <a:latin typeface="Arial" panose="020B0604020202020204" pitchFamily="34" charset="0"/>
                <a:cs typeface="Arial" panose="020B0604020202020204" pitchFamily="34" charset="0"/>
              </a:rPr>
              <a:t>Preparing for emergencies</a:t>
            </a:r>
          </a:p>
          <a:p>
            <a:pPr marL="228600" indent="-228600">
              <a:buAutoNum type="arabicPeriod"/>
            </a:pPr>
            <a:r>
              <a:rPr lang="en-GB" sz="1400" dirty="0">
                <a:latin typeface="Arial" panose="020B0604020202020204" pitchFamily="34" charset="0"/>
                <a:cs typeface="Arial" panose="020B0604020202020204" pitchFamily="34" charset="0"/>
              </a:rPr>
              <a:t>Health surveillance – this is critical for HAVS as the symptoms in some individuals can progress rapidly to disabling levels. It is therefore vital that health surveillance is in place to identify symptoms as early as possible so that additional controls can be put in place to prevent progression of the symptoms. </a:t>
            </a:r>
          </a:p>
        </p:txBody>
      </p:sp>
      <p:sp>
        <p:nvSpPr>
          <p:cNvPr id="4" name="Slide Number Placeholder 3"/>
          <p:cNvSpPr>
            <a:spLocks noGrp="1"/>
          </p:cNvSpPr>
          <p:nvPr>
            <p:ph type="sldNum" sz="quarter" idx="5"/>
          </p:nvPr>
        </p:nvSpPr>
        <p:spPr/>
        <p:txBody>
          <a:bodyPr/>
          <a:lstStyle/>
          <a:p>
            <a:fld id="{A89503B5-BBC3-487F-A7EF-70AB569E06E3}" type="slidenum">
              <a:rPr lang="en-GB" smtClean="0"/>
              <a:t>17</a:t>
            </a:fld>
            <a:endParaRPr lang="en-GB" dirty="0"/>
          </a:p>
        </p:txBody>
      </p:sp>
    </p:spTree>
    <p:extLst>
      <p:ext uri="{BB962C8B-B14F-4D97-AF65-F5344CB8AC3E}">
        <p14:creationId xmlns:p14="http://schemas.microsoft.com/office/powerpoint/2010/main" val="3991469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06664" y="4419594"/>
            <a:ext cx="4464496" cy="4059884"/>
          </a:xfrm>
        </p:spPr>
        <p:txBody>
          <a:bodyPr/>
          <a:lstStyle/>
          <a:p>
            <a:r>
              <a:rPr lang="en-GB" sz="1600" dirty="0">
                <a:latin typeface="Arial" panose="020B0604020202020204" pitchFamily="34" charset="0"/>
                <a:cs typeface="Arial" panose="020B0604020202020204" pitchFamily="34" charset="0"/>
              </a:rPr>
              <a:t>Test out your work using the “rules of Thumb”</a:t>
            </a:r>
          </a:p>
        </p:txBody>
      </p:sp>
      <p:sp>
        <p:nvSpPr>
          <p:cNvPr id="4" name="Slide Number Placeholder 3"/>
          <p:cNvSpPr>
            <a:spLocks noGrp="1"/>
          </p:cNvSpPr>
          <p:nvPr>
            <p:ph type="sldNum" sz="quarter" idx="5"/>
          </p:nvPr>
        </p:nvSpPr>
        <p:spPr/>
        <p:txBody>
          <a:bodyPr/>
          <a:lstStyle/>
          <a:p>
            <a:fld id="{A89503B5-BBC3-487F-A7EF-70AB569E06E3}" type="slidenum">
              <a:rPr lang="en-GB" smtClean="0"/>
              <a:t>18</a:t>
            </a:fld>
            <a:endParaRPr lang="en-GB" dirty="0"/>
          </a:p>
        </p:txBody>
      </p:sp>
    </p:spTree>
    <p:extLst>
      <p:ext uri="{BB962C8B-B14F-4D97-AF65-F5344CB8AC3E}">
        <p14:creationId xmlns:p14="http://schemas.microsoft.com/office/powerpoint/2010/main" val="1417541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4464496" cy="748943"/>
          </a:xfrm>
        </p:spPr>
        <p:txBody>
          <a:bodyPr/>
          <a:lstStyle/>
          <a:p>
            <a:r>
              <a:rPr lang="en-GB" sz="1600" dirty="0">
                <a:latin typeface="Arial" panose="020B0604020202020204" pitchFamily="34" charset="0"/>
                <a:cs typeface="Arial" panose="020B0604020202020204" pitchFamily="34" charset="0"/>
              </a:rPr>
              <a:t>No Notes</a:t>
            </a:r>
          </a:p>
        </p:txBody>
      </p:sp>
      <p:sp>
        <p:nvSpPr>
          <p:cNvPr id="4" name="Slide Number Placeholder 3"/>
          <p:cNvSpPr>
            <a:spLocks noGrp="1"/>
          </p:cNvSpPr>
          <p:nvPr>
            <p:ph type="sldNum" sz="quarter" idx="5"/>
          </p:nvPr>
        </p:nvSpPr>
        <p:spPr/>
        <p:txBody>
          <a:bodyPr/>
          <a:lstStyle/>
          <a:p>
            <a:fld id="{A89503B5-BBC3-487F-A7EF-70AB569E06E3}" type="slidenum">
              <a:rPr lang="en-GB" smtClean="0"/>
              <a:t>19</a:t>
            </a:fld>
            <a:endParaRPr lang="en-GB" dirty="0"/>
          </a:p>
        </p:txBody>
      </p:sp>
    </p:spTree>
    <p:extLst>
      <p:ext uri="{BB962C8B-B14F-4D97-AF65-F5344CB8AC3E}">
        <p14:creationId xmlns:p14="http://schemas.microsoft.com/office/powerpoint/2010/main" val="3201340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5020756" cy="3611886"/>
          </a:xfrm>
        </p:spPr>
        <p:txBody>
          <a:bodyPr/>
          <a:lstStyle/>
          <a:p>
            <a:r>
              <a:rPr lang="en-GB" sz="1600" dirty="0">
                <a:latin typeface="Arial" panose="020B0604020202020204" pitchFamily="34" charset="0"/>
                <a:cs typeface="Arial" panose="020B0604020202020204" pitchFamily="34" charset="0"/>
              </a:rPr>
              <a:t>This e-module would take about 45 minutes </a:t>
            </a:r>
            <a:r>
              <a:rPr lang="en-GB" sz="1400" dirty="0">
                <a:latin typeface="Arial" panose="020B0604020202020204" pitchFamily="34" charset="0"/>
                <a:cs typeface="Arial" panose="020B0604020202020204" pitchFamily="34" charset="0"/>
              </a:rPr>
              <a:t>(to present or) </a:t>
            </a:r>
            <a:r>
              <a:rPr lang="en-GB" sz="1600" dirty="0">
                <a:latin typeface="Arial" panose="020B0604020202020204" pitchFamily="34" charset="0"/>
                <a:cs typeface="Arial" panose="020B0604020202020204" pitchFamily="34" charset="0"/>
              </a:rPr>
              <a:t>use it for self-directed study. </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Exposure limits </a:t>
            </a:r>
            <a:r>
              <a:rPr lang="en-GB" sz="1600" dirty="0">
                <a:latin typeface="Arial" panose="020B0604020202020204" pitchFamily="34" charset="0"/>
                <a:cs typeface="Arial" panose="020B0604020202020204" pitchFamily="34" charset="0"/>
              </a:rPr>
              <a:t>information is included for completeness. Learners need to know that at specified vibration exposure levels, employers have specific legal duties to protect the workers.</a:t>
            </a:r>
          </a:p>
          <a:p>
            <a:endParaRPr lang="en-GB" sz="1600" dirty="0">
              <a:latin typeface="Arial" panose="020B0604020202020204" pitchFamily="34" charset="0"/>
              <a:cs typeface="Arial" panose="020B0604020202020204" pitchFamily="34" charset="0"/>
            </a:endParaRPr>
          </a:p>
          <a:p>
            <a:pPr>
              <a:spcAft>
                <a:spcPts val="600"/>
              </a:spcAft>
            </a:pPr>
            <a:r>
              <a:rPr lang="en-GB" sz="1600" dirty="0">
                <a:latin typeface="Arial" panose="020B0604020202020204" pitchFamily="34" charset="0"/>
                <a:cs typeface="Arial" panose="020B0604020202020204" pitchFamily="34" charset="0"/>
              </a:rPr>
              <a:t>The information in this presentation should help learners to produce “Assignments” on Health and Safety module associated with their apprenticeship studies. </a:t>
            </a:r>
          </a:p>
          <a:p>
            <a:pPr>
              <a:spcAft>
                <a:spcPts val="600"/>
              </a:spcAft>
            </a:pPr>
            <a:r>
              <a:rPr lang="en-GB" sz="1600" dirty="0">
                <a:latin typeface="Arial" panose="020B0604020202020204" pitchFamily="34" charset="0"/>
                <a:cs typeface="Arial" panose="020B0604020202020204" pitchFamily="34" charset="0"/>
              </a:rPr>
              <a:t>Furthermore, it should help learners to look after their health at work</a:t>
            </a:r>
            <a:r>
              <a:rPr lang="en-GB" sz="10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A89503B5-BBC3-487F-A7EF-70AB569E06E3}" type="slidenum">
              <a:rPr lang="en-GB" smtClean="0"/>
              <a:t>2</a:t>
            </a:fld>
            <a:endParaRPr lang="en-GB" dirty="0"/>
          </a:p>
        </p:txBody>
      </p:sp>
    </p:spTree>
    <p:extLst>
      <p:ext uri="{BB962C8B-B14F-4D97-AF65-F5344CB8AC3E}">
        <p14:creationId xmlns:p14="http://schemas.microsoft.com/office/powerpoint/2010/main" val="2949468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89114"/>
            <a:ext cx="5425440" cy="4059884"/>
          </a:xfrm>
        </p:spPr>
        <p:txBody>
          <a:bodyPr/>
          <a:lstStyle/>
          <a:p>
            <a:r>
              <a:rPr lang="en-GB" sz="1600" dirty="0">
                <a:latin typeface="Arial" panose="020B0604020202020204" pitchFamily="34" charset="0"/>
                <a:cs typeface="Arial" panose="020B0604020202020204" pitchFamily="34" charset="0"/>
              </a:rPr>
              <a:t>The employer should ALWAYS look to reduce the vibration levels first before moving on to reducing the exposure duration/trigger time. </a:t>
            </a:r>
          </a:p>
          <a:p>
            <a:endParaRPr lang="en-GB" sz="1600" dirty="0">
              <a:highlight>
                <a:srgbClr val="00FFFF"/>
              </a:highlight>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Elimination of the process counts as reducing the vibration exposure.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Having said that, if your employer half the vibration magnitude (level), but the tool is not efficient at doing the job, so, it takes 4 times longer to do the same work. Then the overall exposure has not changed.</a:t>
            </a:r>
          </a:p>
          <a:p>
            <a:endParaRPr lang="en-GB" sz="1600" dirty="0">
              <a:highlight>
                <a:srgbClr val="00FFFF"/>
              </a:highlight>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It is always productive and safer to eliminate the vibration at source. The law requires that employers look at this option before controlling the exposure to vibration.</a:t>
            </a:r>
          </a:p>
        </p:txBody>
      </p:sp>
      <p:sp>
        <p:nvSpPr>
          <p:cNvPr id="4" name="Slide Number Placeholder 3"/>
          <p:cNvSpPr>
            <a:spLocks noGrp="1"/>
          </p:cNvSpPr>
          <p:nvPr>
            <p:ph type="sldNum" sz="quarter" idx="5"/>
          </p:nvPr>
        </p:nvSpPr>
        <p:spPr/>
        <p:txBody>
          <a:bodyPr/>
          <a:lstStyle/>
          <a:p>
            <a:fld id="{A89503B5-BBC3-487F-A7EF-70AB569E06E3}" type="slidenum">
              <a:rPr lang="en-GB" smtClean="0"/>
              <a:t>20</a:t>
            </a:fld>
            <a:endParaRPr lang="en-GB" dirty="0"/>
          </a:p>
        </p:txBody>
      </p:sp>
    </p:spTree>
    <p:extLst>
      <p:ext uri="{BB962C8B-B14F-4D97-AF65-F5344CB8AC3E}">
        <p14:creationId xmlns:p14="http://schemas.microsoft.com/office/powerpoint/2010/main" val="1328932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4464496" cy="4059884"/>
          </a:xfrm>
        </p:spPr>
        <p:txBody>
          <a:bodyPr/>
          <a:lstStyle/>
          <a:p>
            <a:r>
              <a:rPr lang="en-GB" sz="1600" dirty="0">
                <a:latin typeface="Arial" panose="020B0604020202020204" pitchFamily="34" charset="0"/>
                <a:cs typeface="Arial" panose="020B0604020202020204" pitchFamily="34" charset="0"/>
              </a:rPr>
              <a:t>No Notes</a:t>
            </a:r>
          </a:p>
        </p:txBody>
      </p:sp>
      <p:sp>
        <p:nvSpPr>
          <p:cNvPr id="4" name="Slide Number Placeholder 3"/>
          <p:cNvSpPr>
            <a:spLocks noGrp="1"/>
          </p:cNvSpPr>
          <p:nvPr>
            <p:ph type="sldNum" sz="quarter" idx="5"/>
          </p:nvPr>
        </p:nvSpPr>
        <p:spPr/>
        <p:txBody>
          <a:bodyPr/>
          <a:lstStyle/>
          <a:p>
            <a:fld id="{A89503B5-BBC3-487F-A7EF-70AB569E06E3}" type="slidenum">
              <a:rPr lang="en-GB" smtClean="0"/>
              <a:t>21</a:t>
            </a:fld>
            <a:endParaRPr lang="en-GB" dirty="0"/>
          </a:p>
        </p:txBody>
      </p:sp>
    </p:spTree>
    <p:extLst>
      <p:ext uri="{BB962C8B-B14F-4D97-AF65-F5344CB8AC3E}">
        <p14:creationId xmlns:p14="http://schemas.microsoft.com/office/powerpoint/2010/main" val="1200445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4464496" cy="4059884"/>
          </a:xfrm>
        </p:spPr>
        <p:txBody>
          <a:bodyPr/>
          <a:lstStyle/>
          <a:p>
            <a:r>
              <a:rPr lang="en-GB" sz="1600" dirty="0">
                <a:latin typeface="Arial" panose="020B0604020202020204" pitchFamily="34" charset="0"/>
                <a:cs typeface="Arial" panose="020B0604020202020204" pitchFamily="34" charset="0"/>
              </a:rPr>
              <a:t>No Notes</a:t>
            </a:r>
          </a:p>
        </p:txBody>
      </p:sp>
      <p:sp>
        <p:nvSpPr>
          <p:cNvPr id="4" name="Slide Number Placeholder 3"/>
          <p:cNvSpPr>
            <a:spLocks noGrp="1"/>
          </p:cNvSpPr>
          <p:nvPr>
            <p:ph type="sldNum" sz="quarter" idx="5"/>
          </p:nvPr>
        </p:nvSpPr>
        <p:spPr/>
        <p:txBody>
          <a:bodyPr/>
          <a:lstStyle/>
          <a:p>
            <a:fld id="{A89503B5-BBC3-487F-A7EF-70AB569E06E3}" type="slidenum">
              <a:rPr lang="en-GB" smtClean="0"/>
              <a:t>22</a:t>
            </a:fld>
            <a:endParaRPr lang="en-GB" dirty="0"/>
          </a:p>
        </p:txBody>
      </p:sp>
    </p:spTree>
    <p:extLst>
      <p:ext uri="{BB962C8B-B14F-4D97-AF65-F5344CB8AC3E}">
        <p14:creationId xmlns:p14="http://schemas.microsoft.com/office/powerpoint/2010/main" val="3779649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066800"/>
            <a:ext cx="5486400" cy="3086100"/>
          </a:xfrm>
        </p:spPr>
      </p:sp>
      <p:sp>
        <p:nvSpPr>
          <p:cNvPr id="3" name="Notes Placeholder 2"/>
          <p:cNvSpPr>
            <a:spLocks noGrp="1"/>
          </p:cNvSpPr>
          <p:nvPr>
            <p:ph type="body" idx="1"/>
          </p:nvPr>
        </p:nvSpPr>
        <p:spPr>
          <a:xfrm>
            <a:off x="1021904" y="4389114"/>
            <a:ext cx="4464496" cy="4059884"/>
          </a:xfrm>
        </p:spPr>
        <p:txBody>
          <a:bodyPr/>
          <a:lstStyle/>
          <a:p>
            <a:r>
              <a:rPr lang="en-GB" sz="1600" dirty="0">
                <a:latin typeface="Arial" panose="020B0604020202020204" pitchFamily="34" charset="0"/>
                <a:cs typeface="Arial" panose="020B0604020202020204" pitchFamily="34" charset="0"/>
              </a:rPr>
              <a:t>This images shows whitish finger tip, indicating damage caused by exposure to hand arm vibration</a:t>
            </a:r>
          </a:p>
        </p:txBody>
      </p:sp>
      <p:sp>
        <p:nvSpPr>
          <p:cNvPr id="4" name="Slide Number Placeholder 3"/>
          <p:cNvSpPr>
            <a:spLocks noGrp="1"/>
          </p:cNvSpPr>
          <p:nvPr>
            <p:ph type="sldNum" sz="quarter" idx="5"/>
          </p:nvPr>
        </p:nvSpPr>
        <p:spPr/>
        <p:txBody>
          <a:bodyPr/>
          <a:lstStyle/>
          <a:p>
            <a:fld id="{A89503B5-BBC3-487F-A7EF-70AB569E06E3}" type="slidenum">
              <a:rPr lang="en-GB" smtClean="0"/>
              <a:t>23</a:t>
            </a:fld>
            <a:endParaRPr lang="en-GB" dirty="0"/>
          </a:p>
        </p:txBody>
      </p:sp>
    </p:spTree>
    <p:extLst>
      <p:ext uri="{BB962C8B-B14F-4D97-AF65-F5344CB8AC3E}">
        <p14:creationId xmlns:p14="http://schemas.microsoft.com/office/powerpoint/2010/main" val="2249191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4464496" cy="4059884"/>
          </a:xfrm>
        </p:spPr>
        <p:txBody>
          <a:bodyPr/>
          <a:lstStyle/>
          <a:p>
            <a:r>
              <a:rPr lang="en-GB" sz="1600" dirty="0">
                <a:latin typeface="Arial" panose="020B0604020202020204" pitchFamily="34" charset="0"/>
                <a:cs typeface="Arial" panose="020B0604020202020204" pitchFamily="34" charset="0"/>
              </a:rPr>
              <a:t>No Notes</a:t>
            </a:r>
          </a:p>
        </p:txBody>
      </p:sp>
      <p:sp>
        <p:nvSpPr>
          <p:cNvPr id="4" name="Slide Number Placeholder 3"/>
          <p:cNvSpPr>
            <a:spLocks noGrp="1"/>
          </p:cNvSpPr>
          <p:nvPr>
            <p:ph type="sldNum" sz="quarter" idx="5"/>
          </p:nvPr>
        </p:nvSpPr>
        <p:spPr/>
        <p:txBody>
          <a:bodyPr/>
          <a:lstStyle/>
          <a:p>
            <a:fld id="{A89503B5-BBC3-487F-A7EF-70AB569E06E3}" type="slidenum">
              <a:rPr lang="en-GB" smtClean="0"/>
              <a:t>24</a:t>
            </a:fld>
            <a:endParaRPr lang="en-GB" dirty="0"/>
          </a:p>
        </p:txBody>
      </p:sp>
    </p:spTree>
    <p:extLst>
      <p:ext uri="{BB962C8B-B14F-4D97-AF65-F5344CB8AC3E}">
        <p14:creationId xmlns:p14="http://schemas.microsoft.com/office/powerpoint/2010/main" val="430747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7125"/>
            <a:ext cx="5486400" cy="3086100"/>
          </a:xfrm>
        </p:spPr>
      </p:sp>
      <p:sp>
        <p:nvSpPr>
          <p:cNvPr id="3" name="Notes Placeholder 2"/>
          <p:cNvSpPr>
            <a:spLocks noGrp="1"/>
          </p:cNvSpPr>
          <p:nvPr>
            <p:ph type="body" idx="1"/>
          </p:nvPr>
        </p:nvSpPr>
        <p:spPr>
          <a:xfrm>
            <a:off x="1021904" y="4389114"/>
            <a:ext cx="4464496" cy="4059884"/>
          </a:xfrm>
        </p:spPr>
        <p:txBody>
          <a:bodyPr/>
          <a:lstStyle/>
          <a:p>
            <a:r>
              <a:rPr lang="en-GB" sz="1600" dirty="0">
                <a:latin typeface="Arial" panose="020B0604020202020204" pitchFamily="34" charset="0"/>
                <a:cs typeface="Arial" panose="020B0604020202020204" pitchFamily="34" charset="0"/>
              </a:rPr>
              <a:t>No Notes</a:t>
            </a:r>
          </a:p>
        </p:txBody>
      </p:sp>
      <p:sp>
        <p:nvSpPr>
          <p:cNvPr id="4" name="Slide Number Placeholder 3"/>
          <p:cNvSpPr>
            <a:spLocks noGrp="1"/>
          </p:cNvSpPr>
          <p:nvPr>
            <p:ph type="sldNum" sz="quarter" idx="5"/>
          </p:nvPr>
        </p:nvSpPr>
        <p:spPr/>
        <p:txBody>
          <a:bodyPr/>
          <a:lstStyle/>
          <a:p>
            <a:fld id="{A89503B5-BBC3-487F-A7EF-70AB569E06E3}" type="slidenum">
              <a:rPr lang="en-GB" smtClean="0"/>
              <a:t>25</a:t>
            </a:fld>
            <a:endParaRPr lang="en-GB" dirty="0"/>
          </a:p>
        </p:txBody>
      </p:sp>
    </p:spTree>
    <p:extLst>
      <p:ext uri="{BB962C8B-B14F-4D97-AF65-F5344CB8AC3E}">
        <p14:creationId xmlns:p14="http://schemas.microsoft.com/office/powerpoint/2010/main" val="2519957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4464496" cy="4059884"/>
          </a:xfrm>
        </p:spPr>
        <p:txBody>
          <a:bodyPr/>
          <a:lstStyle/>
          <a:p>
            <a:r>
              <a:rPr lang="en-GB" sz="10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A89503B5-BBC3-487F-A7EF-70AB569E06E3}" type="slidenum">
              <a:rPr lang="en-GB" smtClean="0"/>
              <a:t>26</a:t>
            </a:fld>
            <a:endParaRPr lang="en-GB" dirty="0"/>
          </a:p>
        </p:txBody>
      </p:sp>
    </p:spTree>
    <p:extLst>
      <p:ext uri="{BB962C8B-B14F-4D97-AF65-F5344CB8AC3E}">
        <p14:creationId xmlns:p14="http://schemas.microsoft.com/office/powerpoint/2010/main" val="23121685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4464496" cy="4059884"/>
          </a:xfrm>
        </p:spPr>
        <p:txBody>
          <a:bodyPr/>
          <a:lstStyle/>
          <a:p>
            <a:r>
              <a:rPr lang="en-GB" sz="1000" dirty="0">
                <a:latin typeface="Arial" panose="020B0604020202020204" pitchFamily="34" charset="0"/>
                <a:cs typeface="Arial" panose="020B0604020202020204" pitchFamily="34" charset="0"/>
              </a:rPr>
              <a:t> It depends upon on the amount of exposure. An A(8) of less than 1 m/s2 A(8) is unlikely to result in ill health.</a:t>
            </a: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27</a:t>
            </a:fld>
            <a:endParaRPr lang="en-GB" dirty="0"/>
          </a:p>
        </p:txBody>
      </p:sp>
    </p:spTree>
    <p:extLst>
      <p:ext uri="{BB962C8B-B14F-4D97-AF65-F5344CB8AC3E}">
        <p14:creationId xmlns:p14="http://schemas.microsoft.com/office/powerpoint/2010/main" val="37308664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4464496" cy="4059884"/>
          </a:xfrm>
        </p:spPr>
        <p:txBody>
          <a:bodyPr/>
          <a:lstStyle/>
          <a:p>
            <a:r>
              <a:rPr lang="en-GB" sz="10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A89503B5-BBC3-487F-A7EF-70AB569E06E3}" type="slidenum">
              <a:rPr lang="en-GB" smtClean="0"/>
              <a:t>28</a:t>
            </a:fld>
            <a:endParaRPr lang="en-GB" dirty="0"/>
          </a:p>
        </p:txBody>
      </p:sp>
    </p:spTree>
    <p:extLst>
      <p:ext uri="{BB962C8B-B14F-4D97-AF65-F5344CB8AC3E}">
        <p14:creationId xmlns:p14="http://schemas.microsoft.com/office/powerpoint/2010/main" val="7651209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4464496" cy="4059884"/>
          </a:xfrm>
        </p:spPr>
        <p:txBody>
          <a:bodyPr/>
          <a:lstStyle/>
          <a:p>
            <a:r>
              <a:rPr lang="en-GB" sz="10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A89503B5-BBC3-487F-A7EF-70AB569E06E3}" type="slidenum">
              <a:rPr lang="en-GB" smtClean="0"/>
              <a:t>29</a:t>
            </a:fld>
            <a:endParaRPr lang="en-GB" dirty="0"/>
          </a:p>
        </p:txBody>
      </p:sp>
    </p:spTree>
    <p:extLst>
      <p:ext uri="{BB962C8B-B14F-4D97-AF65-F5344CB8AC3E}">
        <p14:creationId xmlns:p14="http://schemas.microsoft.com/office/powerpoint/2010/main" val="2372276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4840" y="4389113"/>
            <a:ext cx="5657772" cy="4456307"/>
          </a:xfrm>
        </p:spPr>
        <p:txBody>
          <a:bodyPr/>
          <a:lstStyle/>
          <a:p>
            <a:r>
              <a:rPr lang="en-GB" sz="1400" b="1" dirty="0">
                <a:latin typeface="Arial" panose="020B0604020202020204" pitchFamily="34" charset="0"/>
                <a:cs typeface="Arial" panose="020B0604020202020204" pitchFamily="34" charset="0"/>
              </a:rPr>
              <a:t>Note:</a:t>
            </a:r>
            <a:r>
              <a:rPr lang="en-GB" sz="1400" dirty="0">
                <a:latin typeface="Arial" panose="020B0604020202020204" pitchFamily="34" charset="0"/>
                <a:cs typeface="Arial" panose="020B0604020202020204" pitchFamily="34" charset="0"/>
              </a:rPr>
              <a:t> Apart from </a:t>
            </a:r>
            <a:r>
              <a:rPr lang="en-GB" sz="1400" b="1" dirty="0">
                <a:latin typeface="Arial" panose="020B0604020202020204" pitchFamily="34" charset="0"/>
                <a:cs typeface="Arial" panose="020B0604020202020204" pitchFamily="34" charset="0"/>
              </a:rPr>
              <a:t>hand-held</a:t>
            </a:r>
            <a:r>
              <a:rPr lang="en-GB" sz="1400" dirty="0">
                <a:latin typeface="Arial" panose="020B0604020202020204" pitchFamily="34" charset="0"/>
                <a:cs typeface="Arial" panose="020B0604020202020204" pitchFamily="34" charset="0"/>
              </a:rPr>
              <a:t> powered tools, </a:t>
            </a:r>
            <a:r>
              <a:rPr lang="en-GB" sz="1400" b="1" dirty="0">
                <a:latin typeface="Arial" panose="020B0604020202020204" pitchFamily="34" charset="0"/>
                <a:cs typeface="Arial" panose="020B0604020202020204" pitchFamily="34" charset="0"/>
              </a:rPr>
              <a:t>hand-guided </a:t>
            </a:r>
            <a:r>
              <a:rPr lang="en-GB" sz="1400" dirty="0">
                <a:latin typeface="Arial" panose="020B0604020202020204" pitchFamily="34" charset="0"/>
                <a:cs typeface="Arial" panose="020B0604020202020204" pitchFamily="34" charset="0"/>
              </a:rPr>
              <a:t>tools such as lawn mowers can create high vibration levels and cause high exposures.</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Similarly, </a:t>
            </a:r>
            <a:r>
              <a:rPr lang="en-GB" sz="1400" b="1" dirty="0">
                <a:latin typeface="Arial" panose="020B0604020202020204" pitchFamily="34" charset="0"/>
                <a:cs typeface="Arial" panose="020B0604020202020204" pitchFamily="34" charset="0"/>
              </a:rPr>
              <a:t>hand-fed</a:t>
            </a:r>
            <a:r>
              <a:rPr lang="en-GB" sz="1400" dirty="0">
                <a:latin typeface="Arial" panose="020B0604020202020204" pitchFamily="34" charset="0"/>
                <a:cs typeface="Arial" panose="020B0604020202020204" pitchFamily="34" charset="0"/>
              </a:rPr>
              <a:t> tools such as metal-processing bench mounted tools (grinders, and bevellers) can also expose a worker to vibration when feeding or holding a workpiece.</a:t>
            </a:r>
          </a:p>
          <a:p>
            <a:r>
              <a:rPr lang="en-GB" sz="1400" dirty="0">
                <a:latin typeface="Arial" panose="020B0604020202020204" pitchFamily="34" charset="0"/>
                <a:cs typeface="Arial" panose="020B0604020202020204" pitchFamily="34" charset="0"/>
              </a:rPr>
              <a:t> </a:t>
            </a:r>
          </a:p>
          <a:p>
            <a:r>
              <a:rPr lang="en-GB" sz="1400" dirty="0">
                <a:latin typeface="Arial" panose="020B0604020202020204" pitchFamily="34" charset="0"/>
                <a:cs typeface="Arial" panose="020B0604020202020204" pitchFamily="34" charset="0"/>
              </a:rPr>
              <a:t>Do not ignore vibration exposure from any type of powered tools.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Many people at work are exposed to levels of hand-arm vibration which put their health at risk.</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In order to protect workers health, the Control of Vibration at Work Regulations require employers to prevent or reduce the risk to their employees.</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Exposure to vibrations created at work can cause vibration-related diseases. We will have a  look at them in a while. </a:t>
            </a:r>
          </a:p>
        </p:txBody>
      </p:sp>
      <p:sp>
        <p:nvSpPr>
          <p:cNvPr id="4" name="Slide Number Placeholder 3"/>
          <p:cNvSpPr>
            <a:spLocks noGrp="1"/>
          </p:cNvSpPr>
          <p:nvPr>
            <p:ph type="sldNum" sz="quarter" idx="5"/>
          </p:nvPr>
        </p:nvSpPr>
        <p:spPr/>
        <p:txBody>
          <a:bodyPr/>
          <a:lstStyle/>
          <a:p>
            <a:fld id="{A89503B5-BBC3-487F-A7EF-70AB569E06E3}" type="slidenum">
              <a:rPr lang="en-GB" smtClean="0"/>
              <a:t>3</a:t>
            </a:fld>
            <a:endParaRPr lang="en-GB" dirty="0"/>
          </a:p>
        </p:txBody>
      </p:sp>
    </p:spTree>
    <p:extLst>
      <p:ext uri="{BB962C8B-B14F-4D97-AF65-F5344CB8AC3E}">
        <p14:creationId xmlns:p14="http://schemas.microsoft.com/office/powerpoint/2010/main" val="29494688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4464496" cy="4059884"/>
          </a:xfrm>
        </p:spPr>
        <p:txBody>
          <a:bodyPr/>
          <a:lstStyle/>
          <a:p>
            <a:r>
              <a:rPr lang="en-GB" sz="10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A89503B5-BBC3-487F-A7EF-70AB569E06E3}" type="slidenum">
              <a:rPr lang="en-GB" smtClean="0"/>
              <a:t>30</a:t>
            </a:fld>
            <a:endParaRPr lang="en-GB" dirty="0"/>
          </a:p>
        </p:txBody>
      </p:sp>
    </p:spTree>
    <p:extLst>
      <p:ext uri="{BB962C8B-B14F-4D97-AF65-F5344CB8AC3E}">
        <p14:creationId xmlns:p14="http://schemas.microsoft.com/office/powerpoint/2010/main" val="32199562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4464496" cy="4059884"/>
          </a:xfrm>
        </p:spPr>
        <p:txBody>
          <a:bodyPr/>
          <a:lstStyle/>
          <a:p>
            <a:r>
              <a:rPr lang="en-GB" sz="10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A89503B5-BBC3-487F-A7EF-70AB569E06E3}" type="slidenum">
              <a:rPr lang="en-GB" smtClean="0"/>
              <a:t>31</a:t>
            </a:fld>
            <a:endParaRPr lang="en-GB" dirty="0"/>
          </a:p>
        </p:txBody>
      </p:sp>
    </p:spTree>
    <p:extLst>
      <p:ext uri="{BB962C8B-B14F-4D97-AF65-F5344CB8AC3E}">
        <p14:creationId xmlns:p14="http://schemas.microsoft.com/office/powerpoint/2010/main" val="15753076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4464496" cy="4059884"/>
          </a:xfrm>
        </p:spPr>
        <p:txBody>
          <a:bodyPr/>
          <a:lstStyle/>
          <a:p>
            <a:r>
              <a:rPr lang="en-GB" sz="10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A89503B5-BBC3-487F-A7EF-70AB569E06E3}" type="slidenum">
              <a:rPr lang="en-GB" smtClean="0"/>
              <a:t>32</a:t>
            </a:fld>
            <a:endParaRPr lang="en-GB" dirty="0"/>
          </a:p>
        </p:txBody>
      </p:sp>
    </p:spTree>
    <p:extLst>
      <p:ext uri="{BB962C8B-B14F-4D97-AF65-F5344CB8AC3E}">
        <p14:creationId xmlns:p14="http://schemas.microsoft.com/office/powerpoint/2010/main" val="33170319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4464496" cy="4059884"/>
          </a:xfrm>
        </p:spPr>
        <p:txBody>
          <a:bodyPr/>
          <a:lstStyle/>
          <a:p>
            <a:r>
              <a:rPr lang="en-GB" sz="10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A89503B5-BBC3-487F-A7EF-70AB569E06E3}" type="slidenum">
              <a:rPr lang="en-GB" smtClean="0"/>
              <a:t>33</a:t>
            </a:fld>
            <a:endParaRPr lang="en-GB" dirty="0"/>
          </a:p>
        </p:txBody>
      </p:sp>
    </p:spTree>
    <p:extLst>
      <p:ext uri="{BB962C8B-B14F-4D97-AF65-F5344CB8AC3E}">
        <p14:creationId xmlns:p14="http://schemas.microsoft.com/office/powerpoint/2010/main" val="13018518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4464496" cy="4059884"/>
          </a:xfrm>
        </p:spPr>
        <p:txBody>
          <a:bodyPr/>
          <a:lstStyle/>
          <a:p>
            <a:r>
              <a:rPr lang="en-GB" sz="10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A89503B5-BBC3-487F-A7EF-70AB569E06E3}" type="slidenum">
              <a:rPr lang="en-GB" smtClean="0"/>
              <a:t>34</a:t>
            </a:fld>
            <a:endParaRPr lang="en-GB" dirty="0"/>
          </a:p>
        </p:txBody>
      </p:sp>
    </p:spTree>
    <p:extLst>
      <p:ext uri="{BB962C8B-B14F-4D97-AF65-F5344CB8AC3E}">
        <p14:creationId xmlns:p14="http://schemas.microsoft.com/office/powerpoint/2010/main" val="8294655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4464496" cy="4059884"/>
          </a:xfrm>
        </p:spPr>
        <p:txBody>
          <a:bodyPr/>
          <a:lstStyle/>
          <a:p>
            <a:r>
              <a:rPr lang="en-GB" sz="10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A89503B5-BBC3-487F-A7EF-70AB569E06E3}" type="slidenum">
              <a:rPr lang="en-GB" smtClean="0"/>
              <a:t>35</a:t>
            </a:fld>
            <a:endParaRPr lang="en-GB" dirty="0"/>
          </a:p>
        </p:txBody>
      </p:sp>
    </p:spTree>
    <p:extLst>
      <p:ext uri="{BB962C8B-B14F-4D97-AF65-F5344CB8AC3E}">
        <p14:creationId xmlns:p14="http://schemas.microsoft.com/office/powerpoint/2010/main" val="9398389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4464496" cy="4059884"/>
          </a:xfrm>
        </p:spPr>
        <p:txBody>
          <a:bodyPr/>
          <a:lstStyle/>
          <a:p>
            <a:r>
              <a:rPr lang="en-GB" sz="1800" dirty="0">
                <a:latin typeface="Arial" panose="020B0604020202020204" pitchFamily="34" charset="0"/>
                <a:cs typeface="Arial" panose="020B0604020202020204" pitchFamily="34" charset="0"/>
              </a:rPr>
              <a:t>Many people at work are exposed to levels of hand-arm vibration, which put their health at risk.</a:t>
            </a: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In order to protect workers health, the Control of Vibration at Work Regulations require employers to prevent or reduce the risk to their employees.</a:t>
            </a: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Exposure to vibrations created at work can cause vibration-related diseases.</a:t>
            </a:r>
          </a:p>
          <a:p>
            <a:r>
              <a:rPr lang="en-GB" sz="1800" dirty="0">
                <a:latin typeface="Arial" panose="020B0604020202020204" pitchFamily="34" charset="0"/>
                <a:cs typeface="Arial" panose="020B0604020202020204" pitchFamily="34" charset="0"/>
              </a:rPr>
              <a:t>We will have a  look at them in a while. </a:t>
            </a:r>
          </a:p>
        </p:txBody>
      </p:sp>
      <p:sp>
        <p:nvSpPr>
          <p:cNvPr id="4" name="Slide Number Placeholder 3"/>
          <p:cNvSpPr>
            <a:spLocks noGrp="1"/>
          </p:cNvSpPr>
          <p:nvPr>
            <p:ph type="sldNum" sz="quarter" idx="5"/>
          </p:nvPr>
        </p:nvSpPr>
        <p:spPr/>
        <p:txBody>
          <a:bodyPr/>
          <a:lstStyle/>
          <a:p>
            <a:fld id="{A89503B5-BBC3-487F-A7EF-70AB569E06E3}" type="slidenum">
              <a:rPr lang="en-GB" smtClean="0"/>
              <a:t>36</a:t>
            </a:fld>
            <a:endParaRPr lang="en-GB" dirty="0"/>
          </a:p>
        </p:txBody>
      </p:sp>
    </p:spTree>
    <p:extLst>
      <p:ext uri="{BB962C8B-B14F-4D97-AF65-F5344CB8AC3E}">
        <p14:creationId xmlns:p14="http://schemas.microsoft.com/office/powerpoint/2010/main" val="19559993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89114"/>
            <a:ext cx="5063210" cy="1728657"/>
          </a:xfrm>
        </p:spPr>
        <p:txBody>
          <a:bodyPr/>
          <a:lstStyle/>
          <a:p>
            <a:pPr>
              <a:spcAft>
                <a:spcPts val="600"/>
              </a:spcAft>
            </a:pPr>
            <a:r>
              <a:rPr lang="en-GB" sz="1600" dirty="0">
                <a:latin typeface="Arial" panose="020B0604020202020204" pitchFamily="34" charset="0"/>
                <a:cs typeface="Arial" panose="020B0604020202020204" pitchFamily="34" charset="0"/>
              </a:rPr>
              <a:t>This slide tells you that if one keeps on ignoring the early signs and symptoms (they are bad enough), the disease will become permanent, as you have seen from picture C in slide 7.</a:t>
            </a:r>
          </a:p>
        </p:txBody>
      </p:sp>
      <p:sp>
        <p:nvSpPr>
          <p:cNvPr id="4" name="Slide Number Placeholder 3"/>
          <p:cNvSpPr>
            <a:spLocks noGrp="1"/>
          </p:cNvSpPr>
          <p:nvPr>
            <p:ph type="sldNum" sz="quarter" idx="5"/>
          </p:nvPr>
        </p:nvSpPr>
        <p:spPr/>
        <p:txBody>
          <a:bodyPr/>
          <a:lstStyle/>
          <a:p>
            <a:fld id="{A89503B5-BBC3-487F-A7EF-70AB569E06E3}" type="slidenum">
              <a:rPr lang="en-GB" smtClean="0"/>
              <a:t>37</a:t>
            </a:fld>
            <a:endParaRPr lang="en-GB" dirty="0"/>
          </a:p>
        </p:txBody>
      </p:sp>
    </p:spTree>
    <p:extLst>
      <p:ext uri="{BB962C8B-B14F-4D97-AF65-F5344CB8AC3E}">
        <p14:creationId xmlns:p14="http://schemas.microsoft.com/office/powerpoint/2010/main" val="40618667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96752" y="4427214"/>
            <a:ext cx="4464496" cy="4059884"/>
          </a:xfrm>
        </p:spPr>
        <p:txBody>
          <a:bodyPr/>
          <a:lstStyle/>
          <a:p>
            <a:r>
              <a:rPr lang="en-GB" sz="1000" dirty="0">
                <a:latin typeface="Arial" panose="020B0604020202020204" pitchFamily="34" charset="0"/>
                <a:cs typeface="Arial" panose="020B0604020202020204" pitchFamily="34" charset="0"/>
              </a:rPr>
              <a:t>This is not an exact science, but a tool </a:t>
            </a:r>
          </a:p>
        </p:txBody>
      </p:sp>
      <p:sp>
        <p:nvSpPr>
          <p:cNvPr id="4" name="Slide Number Placeholder 3"/>
          <p:cNvSpPr>
            <a:spLocks noGrp="1"/>
          </p:cNvSpPr>
          <p:nvPr>
            <p:ph type="sldNum" sz="quarter" idx="5"/>
          </p:nvPr>
        </p:nvSpPr>
        <p:spPr/>
        <p:txBody>
          <a:bodyPr/>
          <a:lstStyle/>
          <a:p>
            <a:fld id="{A89503B5-BBC3-487F-A7EF-70AB569E06E3}" type="slidenum">
              <a:rPr lang="en-GB" smtClean="0"/>
              <a:t>38</a:t>
            </a:fld>
            <a:endParaRPr lang="en-GB" dirty="0"/>
          </a:p>
        </p:txBody>
      </p:sp>
    </p:spTree>
    <p:extLst>
      <p:ext uri="{BB962C8B-B14F-4D97-AF65-F5344CB8AC3E}">
        <p14:creationId xmlns:p14="http://schemas.microsoft.com/office/powerpoint/2010/main" val="23110325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96752" y="4427214"/>
            <a:ext cx="4464496" cy="4059884"/>
          </a:xfrm>
        </p:spPr>
        <p:txBody>
          <a:bodyPr/>
          <a:lstStyle/>
          <a:p>
            <a:r>
              <a:rPr lang="en-GB" sz="1000" dirty="0">
                <a:latin typeface="Arial" panose="020B0604020202020204" pitchFamily="34" charset="0"/>
                <a:cs typeface="Arial" panose="020B0604020202020204" pitchFamily="34" charset="0"/>
              </a:rPr>
              <a:t>This is not an exact science, but a tool </a:t>
            </a:r>
          </a:p>
        </p:txBody>
      </p:sp>
      <p:sp>
        <p:nvSpPr>
          <p:cNvPr id="4" name="Slide Number Placeholder 3"/>
          <p:cNvSpPr>
            <a:spLocks noGrp="1"/>
          </p:cNvSpPr>
          <p:nvPr>
            <p:ph type="sldNum" sz="quarter" idx="5"/>
          </p:nvPr>
        </p:nvSpPr>
        <p:spPr/>
        <p:txBody>
          <a:bodyPr/>
          <a:lstStyle/>
          <a:p>
            <a:fld id="{A89503B5-BBC3-487F-A7EF-70AB569E06E3}" type="slidenum">
              <a:rPr lang="en-GB" smtClean="0"/>
              <a:t>39</a:t>
            </a:fld>
            <a:endParaRPr lang="en-GB" dirty="0"/>
          </a:p>
        </p:txBody>
      </p:sp>
    </p:spTree>
    <p:extLst>
      <p:ext uri="{BB962C8B-B14F-4D97-AF65-F5344CB8AC3E}">
        <p14:creationId xmlns:p14="http://schemas.microsoft.com/office/powerpoint/2010/main" val="2230384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2771" y="4389113"/>
            <a:ext cx="6085115" cy="3553884"/>
          </a:xfrm>
        </p:spPr>
        <p:txBody>
          <a:bodyPr/>
          <a:lstStyle/>
          <a:p>
            <a:r>
              <a:rPr lang="en-GB" sz="1400" dirty="0">
                <a:latin typeface="Arial" panose="020B0604020202020204" pitchFamily="34" charset="0"/>
                <a:cs typeface="Arial" panose="020B0604020202020204" pitchFamily="34" charset="0"/>
              </a:rPr>
              <a:t>Many hand-hand held power tools generate significant amount of </a:t>
            </a:r>
            <a:r>
              <a:rPr lang="en-GB" sz="1600" dirty="0">
                <a:latin typeface="Arial" panose="020B0604020202020204" pitchFamily="34" charset="0"/>
                <a:cs typeface="Arial" panose="020B0604020202020204" pitchFamily="34" charset="0"/>
              </a:rPr>
              <a:t>vibration during use. Examples are provided in this slides.</a:t>
            </a:r>
          </a:p>
          <a:p>
            <a:r>
              <a:rPr lang="en-GB" sz="1600" dirty="0">
                <a:latin typeface="Arial" panose="020B0604020202020204" pitchFamily="34" charset="0"/>
                <a:cs typeface="Arial" panose="020B0604020202020204" pitchFamily="34" charset="0"/>
              </a:rPr>
              <a:t>Mould shakers (A), grinding tool (B), needle gun ©, cutting tool (D), drill (E), concrete breaker (F) and a jack hammer (G).</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In these pictures, you will see workers wearing gloves. These gloves can help improve grip and keep hands warm.</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There are no effective VIBRATION PROTECTION GLOVES.</a:t>
            </a:r>
            <a:r>
              <a:rPr lang="en-GB" sz="1600" dirty="0">
                <a:latin typeface="Arial" panose="020B0604020202020204" pitchFamily="34" charset="0"/>
                <a:cs typeface="Arial" panose="020B0604020202020204" pitchFamily="34" charset="0"/>
              </a:rPr>
              <a:t> This is the findings of the Health and Safety Executive (HSE).</a:t>
            </a:r>
          </a:p>
        </p:txBody>
      </p:sp>
      <p:sp>
        <p:nvSpPr>
          <p:cNvPr id="4" name="Slide Number Placeholder 3"/>
          <p:cNvSpPr>
            <a:spLocks noGrp="1"/>
          </p:cNvSpPr>
          <p:nvPr>
            <p:ph type="sldNum" sz="quarter" idx="5"/>
          </p:nvPr>
        </p:nvSpPr>
        <p:spPr/>
        <p:txBody>
          <a:bodyPr/>
          <a:lstStyle/>
          <a:p>
            <a:fld id="{A89503B5-BBC3-487F-A7EF-70AB569E06E3}" type="slidenum">
              <a:rPr lang="en-GB" smtClean="0"/>
              <a:t>4</a:t>
            </a:fld>
            <a:endParaRPr lang="en-GB" dirty="0"/>
          </a:p>
        </p:txBody>
      </p:sp>
    </p:spTree>
    <p:extLst>
      <p:ext uri="{BB962C8B-B14F-4D97-AF65-F5344CB8AC3E}">
        <p14:creationId xmlns:p14="http://schemas.microsoft.com/office/powerpoint/2010/main" val="22321176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4464496" cy="4059884"/>
          </a:xfrm>
        </p:spPr>
        <p:txBody>
          <a:bodyPr/>
          <a:lstStyle/>
          <a:p>
            <a:r>
              <a:rPr lang="en-GB" sz="1000" dirty="0">
                <a:latin typeface="Arial" panose="020B0604020202020204" pitchFamily="34" charset="0"/>
                <a:cs typeface="Arial" panose="020B0604020202020204" pitchFamily="34" charset="0"/>
              </a:rPr>
              <a:t>Remember the 7 common theme that is present in most laws.</a:t>
            </a:r>
          </a:p>
          <a:p>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Risk assessment</a:t>
            </a:r>
          </a:p>
          <a:p>
            <a:pPr marL="228600" indent="-228600">
              <a:buAutoNum type="arabicPeriod"/>
            </a:pPr>
            <a:r>
              <a:rPr lang="en-GB" sz="1000" dirty="0">
                <a:latin typeface="Arial" panose="020B0604020202020204" pitchFamily="34" charset="0"/>
                <a:cs typeface="Arial" panose="020B0604020202020204" pitchFamily="34" charset="0"/>
              </a:rPr>
              <a:t>Identifying steps for preventing or controlling risks</a:t>
            </a:r>
          </a:p>
          <a:p>
            <a:pPr marL="228600" indent="-228600">
              <a:buAutoNum type="arabicPeriod"/>
            </a:pPr>
            <a:r>
              <a:rPr lang="en-GB" sz="1000" dirty="0">
                <a:latin typeface="Arial" panose="020B0604020202020204" pitchFamily="34" charset="0"/>
                <a:cs typeface="Arial" panose="020B0604020202020204" pitchFamily="34" charset="0"/>
              </a:rPr>
              <a:t>Putting them in place before work starts</a:t>
            </a:r>
          </a:p>
          <a:p>
            <a:pPr marL="228600" indent="-228600">
              <a:buAutoNum type="arabicPeriod"/>
            </a:pPr>
            <a:r>
              <a:rPr lang="en-GB" sz="1000" dirty="0">
                <a:latin typeface="Arial" panose="020B0604020202020204" pitchFamily="34" charset="0"/>
                <a:cs typeface="Arial" panose="020B0604020202020204" pitchFamily="34" charset="0"/>
              </a:rPr>
              <a:t>Providing information, instruction and training for correct use</a:t>
            </a:r>
          </a:p>
          <a:p>
            <a:pPr marL="228600" indent="-228600">
              <a:buAutoNum type="arabicPeriod"/>
            </a:pPr>
            <a:r>
              <a:rPr lang="en-GB" sz="1000" dirty="0">
                <a:latin typeface="Arial" panose="020B0604020202020204" pitchFamily="34" charset="0"/>
                <a:cs typeface="Arial" panose="020B0604020202020204" pitchFamily="34" charset="0"/>
              </a:rPr>
              <a:t>Maintaining control measures in good working order</a:t>
            </a:r>
          </a:p>
          <a:p>
            <a:pPr marL="228600" indent="-228600">
              <a:buAutoNum type="arabicPeriod"/>
            </a:pPr>
            <a:r>
              <a:rPr lang="en-GB" sz="1000" dirty="0">
                <a:latin typeface="Arial" panose="020B0604020202020204" pitchFamily="34" charset="0"/>
                <a:cs typeface="Arial" panose="020B0604020202020204" pitchFamily="34" charset="0"/>
              </a:rPr>
              <a:t>Providing PPE where its is necessary</a:t>
            </a:r>
          </a:p>
          <a:p>
            <a:pPr marL="228600" indent="-228600">
              <a:buAutoNum type="arabicPeriod"/>
            </a:pPr>
            <a:r>
              <a:rPr lang="en-GB" sz="1000" dirty="0">
                <a:latin typeface="Arial" panose="020B0604020202020204" pitchFamily="34" charset="0"/>
                <a:cs typeface="Arial" panose="020B0604020202020204" pitchFamily="34" charset="0"/>
              </a:rPr>
              <a:t>Preparing for emergencies</a:t>
            </a:r>
          </a:p>
          <a:p>
            <a:pPr marL="228600" indent="-228600">
              <a:buAutoNum type="arabicPeriod"/>
            </a:pP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40</a:t>
            </a:fld>
            <a:endParaRPr lang="en-GB" dirty="0"/>
          </a:p>
        </p:txBody>
      </p:sp>
    </p:spTree>
    <p:extLst>
      <p:ext uri="{BB962C8B-B14F-4D97-AF65-F5344CB8AC3E}">
        <p14:creationId xmlns:p14="http://schemas.microsoft.com/office/powerpoint/2010/main" val="17527391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4464496" cy="4059884"/>
          </a:xfrm>
        </p:spPr>
        <p:txBody>
          <a:bodyPr/>
          <a:lstStyle/>
          <a:p>
            <a:r>
              <a:rPr lang="en-GB" sz="1000" dirty="0">
                <a:latin typeface="Arial" panose="020B0604020202020204" pitchFamily="34" charset="0"/>
                <a:cs typeface="Arial" panose="020B0604020202020204" pitchFamily="34" charset="0"/>
              </a:rPr>
              <a:t>Remember the 7 common theme that is present in most laws.</a:t>
            </a:r>
          </a:p>
          <a:p>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Risk assessment</a:t>
            </a:r>
          </a:p>
          <a:p>
            <a:pPr marL="228600" indent="-228600">
              <a:buAutoNum type="arabicPeriod"/>
            </a:pPr>
            <a:r>
              <a:rPr lang="en-GB" sz="1000" dirty="0">
                <a:latin typeface="Arial" panose="020B0604020202020204" pitchFamily="34" charset="0"/>
                <a:cs typeface="Arial" panose="020B0604020202020204" pitchFamily="34" charset="0"/>
              </a:rPr>
              <a:t>Identifying steps for preventing or controlling risks</a:t>
            </a:r>
          </a:p>
          <a:p>
            <a:pPr marL="228600" indent="-228600">
              <a:buAutoNum type="arabicPeriod"/>
            </a:pPr>
            <a:r>
              <a:rPr lang="en-GB" sz="1000" dirty="0">
                <a:latin typeface="Arial" panose="020B0604020202020204" pitchFamily="34" charset="0"/>
                <a:cs typeface="Arial" panose="020B0604020202020204" pitchFamily="34" charset="0"/>
              </a:rPr>
              <a:t>Putting them in place before work starts</a:t>
            </a:r>
          </a:p>
          <a:p>
            <a:pPr marL="228600" indent="-228600">
              <a:buAutoNum type="arabicPeriod"/>
            </a:pPr>
            <a:r>
              <a:rPr lang="en-GB" sz="1000" dirty="0">
                <a:latin typeface="Arial" panose="020B0604020202020204" pitchFamily="34" charset="0"/>
                <a:cs typeface="Arial" panose="020B0604020202020204" pitchFamily="34" charset="0"/>
              </a:rPr>
              <a:t>Providing information, instruction and training for correct use</a:t>
            </a:r>
          </a:p>
          <a:p>
            <a:pPr marL="228600" indent="-228600">
              <a:buAutoNum type="arabicPeriod"/>
            </a:pPr>
            <a:r>
              <a:rPr lang="en-GB" sz="1000" dirty="0">
                <a:latin typeface="Arial" panose="020B0604020202020204" pitchFamily="34" charset="0"/>
                <a:cs typeface="Arial" panose="020B0604020202020204" pitchFamily="34" charset="0"/>
              </a:rPr>
              <a:t>Maintaining control measures in good working order</a:t>
            </a:r>
          </a:p>
          <a:p>
            <a:pPr marL="228600" indent="-228600">
              <a:buAutoNum type="arabicPeriod"/>
            </a:pPr>
            <a:r>
              <a:rPr lang="en-GB" sz="1000" dirty="0">
                <a:latin typeface="Arial" panose="020B0604020202020204" pitchFamily="34" charset="0"/>
                <a:cs typeface="Arial" panose="020B0604020202020204" pitchFamily="34" charset="0"/>
              </a:rPr>
              <a:t>Providing PPE where its is necessary</a:t>
            </a:r>
          </a:p>
          <a:p>
            <a:pPr marL="228600" indent="-228600">
              <a:buAutoNum type="arabicPeriod"/>
            </a:pPr>
            <a:r>
              <a:rPr lang="en-GB" sz="1000" dirty="0">
                <a:latin typeface="Arial" panose="020B0604020202020204" pitchFamily="34" charset="0"/>
                <a:cs typeface="Arial" panose="020B0604020202020204" pitchFamily="34" charset="0"/>
              </a:rPr>
              <a:t>Preparing for emergencies</a:t>
            </a:r>
          </a:p>
          <a:p>
            <a:pPr marL="228600" indent="-228600">
              <a:buAutoNum type="arabicPeriod"/>
            </a:pP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41</a:t>
            </a:fld>
            <a:endParaRPr lang="en-GB" dirty="0"/>
          </a:p>
        </p:txBody>
      </p:sp>
    </p:spTree>
    <p:extLst>
      <p:ext uri="{BB962C8B-B14F-4D97-AF65-F5344CB8AC3E}">
        <p14:creationId xmlns:p14="http://schemas.microsoft.com/office/powerpoint/2010/main" val="17808065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4464496" cy="4059884"/>
          </a:xfrm>
        </p:spPr>
        <p:txBody>
          <a:bodyPr/>
          <a:lstStyle/>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42</a:t>
            </a:fld>
            <a:endParaRPr lang="en-GB" dirty="0"/>
          </a:p>
        </p:txBody>
      </p:sp>
    </p:spTree>
    <p:extLst>
      <p:ext uri="{BB962C8B-B14F-4D97-AF65-F5344CB8AC3E}">
        <p14:creationId xmlns:p14="http://schemas.microsoft.com/office/powerpoint/2010/main" val="36872767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4464496" cy="4059884"/>
          </a:xfrm>
        </p:spPr>
        <p:txBody>
          <a:bodyPr/>
          <a:lstStyle/>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43</a:t>
            </a:fld>
            <a:endParaRPr lang="en-GB" dirty="0"/>
          </a:p>
        </p:txBody>
      </p:sp>
    </p:spTree>
    <p:extLst>
      <p:ext uri="{BB962C8B-B14F-4D97-AF65-F5344CB8AC3E}">
        <p14:creationId xmlns:p14="http://schemas.microsoft.com/office/powerpoint/2010/main" val="21775651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4464496" cy="4059884"/>
          </a:xfrm>
        </p:spPr>
        <p:txBody>
          <a:bodyPr/>
          <a:lstStyle/>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44</a:t>
            </a:fld>
            <a:endParaRPr lang="en-GB" dirty="0"/>
          </a:p>
        </p:txBody>
      </p:sp>
    </p:spTree>
    <p:extLst>
      <p:ext uri="{BB962C8B-B14F-4D97-AF65-F5344CB8AC3E}">
        <p14:creationId xmlns:p14="http://schemas.microsoft.com/office/powerpoint/2010/main" val="38286350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066800"/>
            <a:ext cx="5486400" cy="3086100"/>
          </a:xfrm>
        </p:spPr>
      </p:sp>
      <p:sp>
        <p:nvSpPr>
          <p:cNvPr id="3" name="Notes Placeholder 2"/>
          <p:cNvSpPr>
            <a:spLocks noGrp="1"/>
          </p:cNvSpPr>
          <p:nvPr>
            <p:ph type="body" idx="1"/>
          </p:nvPr>
        </p:nvSpPr>
        <p:spPr>
          <a:xfrm>
            <a:off x="1021904" y="4389114"/>
            <a:ext cx="4464496" cy="4059884"/>
          </a:xfrm>
        </p:spPr>
        <p:txBody>
          <a:bodyPr/>
          <a:lstStyle/>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45</a:t>
            </a:fld>
            <a:endParaRPr lang="en-GB" dirty="0"/>
          </a:p>
        </p:txBody>
      </p:sp>
    </p:spTree>
    <p:extLst>
      <p:ext uri="{BB962C8B-B14F-4D97-AF65-F5344CB8AC3E}">
        <p14:creationId xmlns:p14="http://schemas.microsoft.com/office/powerpoint/2010/main" val="40823497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51517" y="4720307"/>
            <a:ext cx="4443267" cy="4680520"/>
          </a:xfrm>
        </p:spPr>
        <p:txBody>
          <a:bodyPr/>
          <a:lstStyle/>
          <a:p>
            <a:r>
              <a:rPr lang="en-GB" sz="1000" b="1" dirty="0">
                <a:solidFill>
                  <a:srgbClr val="00B050"/>
                </a:solidFill>
              </a:rPr>
              <a:t>Assignment Activities</a:t>
            </a:r>
            <a:r>
              <a:rPr lang="en-GB" sz="1000" dirty="0">
                <a:solidFill>
                  <a:srgbClr val="00B050"/>
                </a:solidFill>
              </a:rPr>
              <a:t> </a:t>
            </a:r>
            <a:r>
              <a:rPr lang="en-GB" sz="1000" b="1" dirty="0"/>
              <a:t>(optional) </a:t>
            </a:r>
            <a:r>
              <a:rPr lang="en-GB" sz="1000" dirty="0"/>
              <a:t>(learning outcomes – How to identify hazards, control measures and put them in place before work starts)</a:t>
            </a:r>
          </a:p>
          <a:p>
            <a:endParaRPr lang="en-GB" sz="1000" b="1" dirty="0"/>
          </a:p>
          <a:p>
            <a:r>
              <a:rPr lang="en-GB" sz="1000" dirty="0"/>
              <a:t>(i) (team work or individual assignment):</a:t>
            </a:r>
          </a:p>
          <a:p>
            <a:r>
              <a:rPr lang="en-GB" sz="1000" dirty="0"/>
              <a:t>Explain the key features of the COSHH regulations and apply them in selected areas of their work activities (for safe working with a hazardous substance.)</a:t>
            </a:r>
          </a:p>
          <a:p>
            <a:endParaRPr lang="en-GB" sz="1000" i="1" dirty="0"/>
          </a:p>
          <a:p>
            <a:r>
              <a:rPr lang="en-GB" sz="1000" i="1" dirty="0"/>
              <a:t>(they will explain the six essentials steps and the facts associated with them and apply them in their selected work activity example. To help them, they can draw information in INDG 136 (see next slide) and the relevant HSE’s COSHH ESSENTIAL DIRECT ADVICE SHEETS to prepare an all round and an excellent assignment and provide a list of references, safety labels on containers and safety data sheets relevant to the substance being looked at.) </a:t>
            </a:r>
          </a:p>
          <a:p>
            <a:endParaRPr lang="en-GB" sz="1000" dirty="0"/>
          </a:p>
          <a:p>
            <a:pPr marL="285750" indent="-285750">
              <a:buAutoNum type="romanLcParenBoth" startAt="2"/>
            </a:pPr>
            <a:r>
              <a:rPr lang="en-GB" sz="1000" dirty="0"/>
              <a:t>Describe the methods used for identifying  the hazardous properties</a:t>
            </a:r>
            <a:r>
              <a:rPr lang="en-GB" sz="1000" dirty="0">
                <a:solidFill>
                  <a:srgbClr val="FF0000"/>
                </a:solidFill>
              </a:rPr>
              <a:t> </a:t>
            </a:r>
            <a:r>
              <a:rPr lang="en-GB" sz="1000" dirty="0"/>
              <a:t>of a manufactured product containing hazardous substances (for example concentrated metal working fluid.</a:t>
            </a:r>
            <a:r>
              <a:rPr lang="en-GB" sz="1000" i="1" dirty="0"/>
              <a:t>) </a:t>
            </a:r>
          </a:p>
          <a:p>
            <a:endParaRPr lang="en-GB" sz="1000" i="1" dirty="0"/>
          </a:p>
          <a:p>
            <a:r>
              <a:rPr lang="en-GB" sz="1000" i="1" dirty="0">
                <a:solidFill>
                  <a:srgbClr val="00B050"/>
                </a:solidFill>
              </a:rPr>
              <a:t>(product labels, safety data sheets, Hazards warning signs and HSE’s COSHH ESEENTIALS DIRECT ADVICE SHEETS.)</a:t>
            </a:r>
          </a:p>
          <a:p>
            <a:endParaRPr lang="en-GB" sz="1000" dirty="0"/>
          </a:p>
          <a:p>
            <a:pPr marL="285750" indent="-285750">
              <a:buAutoNum type="romanLcParenBoth" startAt="3"/>
            </a:pPr>
            <a:r>
              <a:rPr lang="en-GB" sz="1000" dirty="0"/>
              <a:t>If a worker has suffered work-related asthma due to exposure to a hazardous  substance at work, is this reportable to the Health and Safety Executive (HSE) under the RIDDOR regulations?</a:t>
            </a:r>
            <a:r>
              <a:rPr lang="en-GB" sz="1000" b="1" dirty="0"/>
              <a:t> </a:t>
            </a:r>
            <a:r>
              <a:rPr lang="en-GB" sz="1000" dirty="0"/>
              <a:t>If yes, who should report this and how will it be reported?</a:t>
            </a:r>
            <a:endParaRPr lang="en-GB" sz="1000" dirty="0">
              <a:solidFill>
                <a:srgbClr val="FF0000"/>
              </a:solidFill>
            </a:endParaRPr>
          </a:p>
          <a:p>
            <a:endParaRPr lang="en-GB" sz="1000" i="1" dirty="0"/>
          </a:p>
          <a:p>
            <a:r>
              <a:rPr lang="en-GB" sz="1000" i="1" dirty="0">
                <a:solidFill>
                  <a:srgbClr val="00B050"/>
                </a:solidFill>
              </a:rPr>
              <a:t>(Yes, employer or their appointed person; online to a central point using a prescribed on-line form. More information can be seen in HSE website - https://www.hse.gov.uk/riddor/report.htm)</a:t>
            </a:r>
          </a:p>
        </p:txBody>
      </p:sp>
      <p:sp>
        <p:nvSpPr>
          <p:cNvPr id="5" name="Rectangle 4"/>
          <p:cNvSpPr/>
          <p:nvPr/>
        </p:nvSpPr>
        <p:spPr>
          <a:xfrm>
            <a:off x="960419" y="4687804"/>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46</a:t>
            </a:fld>
            <a:endParaRPr lang="en-GB" dirty="0"/>
          </a:p>
        </p:txBody>
      </p:sp>
    </p:spTree>
    <p:extLst>
      <p:ext uri="{BB962C8B-B14F-4D97-AF65-F5344CB8AC3E}">
        <p14:creationId xmlns:p14="http://schemas.microsoft.com/office/powerpoint/2010/main" val="15820991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6232" y="5296371"/>
            <a:ext cx="4678382" cy="1944216"/>
          </a:xfrm>
        </p:spPr>
        <p:txBody>
          <a:bodyPr/>
          <a:lstStyle/>
          <a:p>
            <a:r>
              <a:rPr lang="en-GB" sz="1400" dirty="0">
                <a:solidFill>
                  <a:srgbClr val="00B050"/>
                </a:solidFill>
              </a:rPr>
              <a:t>No Notes for this slide</a:t>
            </a:r>
          </a:p>
        </p:txBody>
      </p:sp>
      <p:sp>
        <p:nvSpPr>
          <p:cNvPr id="5" name="Rectangle 4"/>
          <p:cNvSpPr/>
          <p:nvPr/>
        </p:nvSpPr>
        <p:spPr>
          <a:xfrm>
            <a:off x="960419" y="4687804"/>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47</a:t>
            </a:fld>
            <a:endParaRPr lang="en-GB" dirty="0"/>
          </a:p>
        </p:txBody>
      </p:sp>
    </p:spTree>
    <p:extLst>
      <p:ext uri="{BB962C8B-B14F-4D97-AF65-F5344CB8AC3E}">
        <p14:creationId xmlns:p14="http://schemas.microsoft.com/office/powerpoint/2010/main" val="4044682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38200" y="4389113"/>
            <a:ext cx="4984102" cy="4008438"/>
          </a:xfrm>
        </p:spPr>
        <p:txBody>
          <a:bodyPr/>
          <a:lstStyle/>
          <a:p>
            <a:r>
              <a:rPr lang="en-GB" sz="1400" b="1" dirty="0">
                <a:solidFill>
                  <a:srgbClr val="00B0F0"/>
                </a:solidFill>
                <a:latin typeface="Arial" panose="020B0604020202020204" pitchFamily="34" charset="0"/>
                <a:cs typeface="Arial" panose="020B0604020202020204" pitchFamily="34" charset="0"/>
              </a:rPr>
              <a:t>LOcHER Hands-On:</a:t>
            </a:r>
          </a:p>
          <a:p>
            <a:pPr marL="400050" indent="-400050">
              <a:buAutoNum type="romanLcParenBoth"/>
            </a:pPr>
            <a:r>
              <a:rPr lang="en-GB" sz="1400" dirty="0">
                <a:latin typeface="Arial" panose="020B0604020202020204" pitchFamily="34" charset="0"/>
                <a:cs typeface="Arial" panose="020B0604020202020204" pitchFamily="34" charset="0"/>
              </a:rPr>
              <a:t>Have a look at the hand-held power drill on the middle  of the slide. Can you tell in which directions vibration will travel out from the drill bit.</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Use the X,Y, and Z directions shown on the gripped hand to help you decide.  In all three directions – towards and out of the hands (z), side to side  (Y) and up and down (X).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Z-axis is the most.</a:t>
            </a:r>
          </a:p>
          <a:p>
            <a:r>
              <a:rPr lang="en-GB" sz="1400" dirty="0">
                <a:latin typeface="Arial" panose="020B0604020202020204" pitchFamily="34" charset="0"/>
                <a:cs typeface="Arial" panose="020B0604020202020204" pitchFamily="34" charset="0"/>
              </a:rPr>
              <a:t>In practice, the jerky movements and vibrations can travel in all directions, not just exactly on x, y and Z directions.</a:t>
            </a:r>
          </a:p>
          <a:p>
            <a:r>
              <a:rPr lang="en-GB" sz="1400" dirty="0">
                <a:latin typeface="Arial" panose="020B0604020202020204" pitchFamily="34" charset="0"/>
                <a:cs typeface="Arial" panose="020B0604020202020204" pitchFamily="34" charset="0"/>
              </a:rPr>
              <a:t>(ii) Have you seen a drill like the one here or a Jack-hammer in use. They create noise too. </a:t>
            </a:r>
          </a:p>
          <a:p>
            <a:r>
              <a:rPr lang="en-GB" sz="1400" dirty="0">
                <a:latin typeface="Arial" panose="020B0604020202020204" pitchFamily="34" charset="0"/>
                <a:cs typeface="Arial" panose="020B0604020202020204" pitchFamily="34" charset="0"/>
              </a:rPr>
              <a:t>What do you think about the use of the machine and vibration related exposure to a construction worker? – Just discuss your thought around noise and vibration.</a:t>
            </a:r>
          </a:p>
          <a:p>
            <a:endParaRPr lang="en-GB"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5</a:t>
            </a:fld>
            <a:endParaRPr lang="en-GB" dirty="0"/>
          </a:p>
        </p:txBody>
      </p:sp>
    </p:spTree>
    <p:extLst>
      <p:ext uri="{BB962C8B-B14F-4D97-AF65-F5344CB8AC3E}">
        <p14:creationId xmlns:p14="http://schemas.microsoft.com/office/powerpoint/2010/main" val="1764590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1980" y="4389114"/>
            <a:ext cx="5570220" cy="4059884"/>
          </a:xfrm>
        </p:spPr>
        <p:txBody>
          <a:bodyPr/>
          <a:lstStyle/>
          <a:p>
            <a:r>
              <a:rPr lang="en-GB" sz="1600" dirty="0">
                <a:latin typeface="Arial" panose="020B0604020202020204" pitchFamily="34" charset="0"/>
                <a:cs typeface="Arial" panose="020B0604020202020204" pitchFamily="34" charset="0"/>
              </a:rPr>
              <a:t>The picture marked C shows a very advanced stages of hand-arm vibration related disease.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It is sad and unacceptable that the person himself and his employer have allowed this to happen.</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On the other hand, there are many possibilities: He may have worked for many employers, the person could be a self-employed or working under “cheap-labour” environments. We do not know.</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Just imagine the amount of pain and suffering these workers would have endured for years.</a:t>
            </a:r>
          </a:p>
          <a:p>
            <a:r>
              <a:rPr lang="en-GB" sz="1600" dirty="0">
                <a:latin typeface="Arial" panose="020B0604020202020204" pitchFamily="34" charset="0"/>
                <a:cs typeface="Arial" panose="020B0604020202020204" pitchFamily="34" charset="0"/>
              </a:rPr>
              <a:t>Always remember, everyone has the right to return home healthy after work.</a:t>
            </a:r>
          </a:p>
        </p:txBody>
      </p:sp>
      <p:sp>
        <p:nvSpPr>
          <p:cNvPr id="4" name="Slide Number Placeholder 3"/>
          <p:cNvSpPr>
            <a:spLocks noGrp="1"/>
          </p:cNvSpPr>
          <p:nvPr>
            <p:ph type="sldNum" sz="quarter" idx="5"/>
          </p:nvPr>
        </p:nvSpPr>
        <p:spPr/>
        <p:txBody>
          <a:bodyPr/>
          <a:lstStyle/>
          <a:p>
            <a:fld id="{A89503B5-BBC3-487F-A7EF-70AB569E06E3}" type="slidenum">
              <a:rPr lang="en-GB" smtClean="0"/>
              <a:t>6</a:t>
            </a:fld>
            <a:endParaRPr lang="en-GB" dirty="0"/>
          </a:p>
        </p:txBody>
      </p:sp>
    </p:spTree>
    <p:extLst>
      <p:ext uri="{BB962C8B-B14F-4D97-AF65-F5344CB8AC3E}">
        <p14:creationId xmlns:p14="http://schemas.microsoft.com/office/powerpoint/2010/main" val="469879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43000"/>
            <a:ext cx="5486400" cy="3086100"/>
          </a:xfrm>
        </p:spPr>
      </p:sp>
      <p:sp>
        <p:nvSpPr>
          <p:cNvPr id="3" name="Notes Placeholder 2"/>
          <p:cNvSpPr>
            <a:spLocks noGrp="1"/>
          </p:cNvSpPr>
          <p:nvPr>
            <p:ph type="body" idx="1"/>
          </p:nvPr>
        </p:nvSpPr>
        <p:spPr>
          <a:xfrm>
            <a:off x="566058" y="4389114"/>
            <a:ext cx="5486400" cy="4411986"/>
          </a:xfrm>
        </p:spPr>
        <p:txBody>
          <a:bodyPr/>
          <a:lstStyle/>
          <a:p>
            <a:pPr>
              <a:spcAft>
                <a:spcPts val="600"/>
              </a:spcAft>
            </a:pPr>
            <a:r>
              <a:rPr lang="en-GB" sz="1400" dirty="0">
                <a:latin typeface="Arial" panose="020B0604020202020204" pitchFamily="34" charset="0"/>
                <a:cs typeface="Arial" panose="020B0604020202020204" pitchFamily="34" charset="0"/>
              </a:rPr>
              <a:t>This slide summarises the personal, social, and day-to-day living of workers, who suffered hand-arm vibration related diseases caused by exposure to vibration at work. You can read in more detail by accessing the HSE vibration at work webpages.</a:t>
            </a:r>
          </a:p>
          <a:p>
            <a:pPr>
              <a:spcAft>
                <a:spcPts val="600"/>
              </a:spcAft>
            </a:pPr>
            <a:r>
              <a:rPr lang="en-GB" sz="1400" b="1" dirty="0">
                <a:latin typeface="Arial" panose="020B0604020202020204" pitchFamily="34" charset="0"/>
                <a:cs typeface="Arial" panose="020B0604020202020204" pitchFamily="34" charset="0"/>
              </a:rPr>
              <a:t>Please no not become a victim of work-related disease.</a:t>
            </a:r>
          </a:p>
          <a:p>
            <a:pPr>
              <a:spcAft>
                <a:spcPts val="600"/>
              </a:spcAft>
            </a:pPr>
            <a:r>
              <a:rPr lang="en-GB" sz="1400" b="1" dirty="0">
                <a:latin typeface="Arial" panose="020B0604020202020204" pitchFamily="34" charset="0"/>
                <a:cs typeface="Arial" panose="020B0604020202020204" pitchFamily="34" charset="0"/>
              </a:rPr>
              <a:t>The law helps to protect you.</a:t>
            </a:r>
          </a:p>
          <a:p>
            <a:pPr>
              <a:spcAft>
                <a:spcPts val="600"/>
              </a:spcAft>
            </a:pPr>
            <a:r>
              <a:rPr lang="en-GB" sz="1400" b="1" dirty="0">
                <a:solidFill>
                  <a:srgbClr val="00B0F0"/>
                </a:solidFill>
                <a:latin typeface="Arial" panose="020B0604020202020204" pitchFamily="34" charset="0"/>
                <a:cs typeface="Arial" panose="020B0604020202020204" pitchFamily="34" charset="0"/>
              </a:rPr>
              <a:t>LoCHER Hands-On</a:t>
            </a:r>
          </a:p>
          <a:p>
            <a:pPr marL="285750" indent="-285750">
              <a:spcAft>
                <a:spcPts val="600"/>
              </a:spcAft>
              <a:buAutoNum type="romanLcParenBoth"/>
            </a:pPr>
            <a:r>
              <a:rPr lang="en-GB" sz="1400" dirty="0">
                <a:latin typeface="Arial" panose="020B0604020202020204" pitchFamily="34" charset="0"/>
                <a:cs typeface="Arial" panose="020B0604020202020204" pitchFamily="34" charset="0"/>
              </a:rPr>
              <a:t>Which Act of the House of Parliament is known as the “umbrella” law in health and safety. </a:t>
            </a:r>
            <a:r>
              <a:rPr lang="en-GB" i="1" dirty="0">
                <a:latin typeface="Arial" panose="020B0604020202020204" pitchFamily="34" charset="0"/>
                <a:cs typeface="Arial" panose="020B0604020202020204" pitchFamily="34" charset="0"/>
              </a:rPr>
              <a:t>(Health and Safety at work Etc Act.)</a:t>
            </a:r>
          </a:p>
          <a:p>
            <a:pPr marL="285750" indent="-285750">
              <a:spcAft>
                <a:spcPts val="600"/>
              </a:spcAft>
              <a:buAutoNum type="romanLcParenBoth"/>
            </a:pPr>
            <a:endParaRPr lang="en-GB" sz="1400" dirty="0">
              <a:latin typeface="Arial" panose="020B0604020202020204" pitchFamily="34" charset="0"/>
              <a:cs typeface="Arial" panose="020B0604020202020204" pitchFamily="34" charset="0"/>
            </a:endParaRPr>
          </a:p>
          <a:p>
            <a:pPr marL="285750" indent="-285750">
              <a:spcAft>
                <a:spcPts val="600"/>
              </a:spcAft>
              <a:buAutoNum type="romanLcParenBoth"/>
            </a:pPr>
            <a:r>
              <a:rPr lang="en-GB" sz="1400" dirty="0">
                <a:latin typeface="Arial" panose="020B0604020202020204" pitchFamily="34" charset="0"/>
                <a:cs typeface="Arial" panose="020B0604020202020204" pitchFamily="34" charset="0"/>
              </a:rPr>
              <a:t>Does a draft Act of Parliament get examined by both the Houses before it becomes the law? </a:t>
            </a:r>
            <a:r>
              <a:rPr lang="en-GB" i="1" dirty="0">
                <a:latin typeface="Arial" panose="020B0604020202020204" pitchFamily="34" charset="0"/>
                <a:cs typeface="Arial" panose="020B0604020202020204" pitchFamily="34" charset="0"/>
              </a:rPr>
              <a:t>(yes</a:t>
            </a:r>
            <a:r>
              <a:rPr lang="en-GB" sz="1400" i="1" dirty="0">
                <a:latin typeface="Arial" panose="020B0604020202020204" pitchFamily="34" charset="0"/>
                <a:cs typeface="Arial" panose="020B0604020202020204" pitchFamily="34" charset="0"/>
              </a:rPr>
              <a:t>)</a:t>
            </a:r>
          </a:p>
          <a:p>
            <a:pPr marL="285750" indent="-285750">
              <a:spcAft>
                <a:spcPts val="600"/>
              </a:spcAft>
              <a:buAutoNum type="romanLcParenBoth"/>
            </a:pPr>
            <a:r>
              <a:rPr lang="en-GB" sz="1400" dirty="0">
                <a:latin typeface="Arial" panose="020B0604020202020204" pitchFamily="34" charset="0"/>
                <a:cs typeface="Arial" panose="020B0604020202020204" pitchFamily="34" charset="0"/>
              </a:rPr>
              <a:t>Can the House of Lords, propose any amendments to the draft act? </a:t>
            </a:r>
            <a:r>
              <a:rPr lang="en-GB" i="1" dirty="0">
                <a:latin typeface="Arial" panose="020B0604020202020204" pitchFamily="34" charset="0"/>
                <a:cs typeface="Arial" panose="020B0604020202020204" pitchFamily="34" charset="0"/>
              </a:rPr>
              <a:t>(Yes, but at the end, a draft Act is left to the MPs to pass with or without the proposed amendments).</a:t>
            </a:r>
          </a:p>
        </p:txBody>
      </p:sp>
      <p:sp>
        <p:nvSpPr>
          <p:cNvPr id="4" name="Slide Number Placeholder 3"/>
          <p:cNvSpPr>
            <a:spLocks noGrp="1"/>
          </p:cNvSpPr>
          <p:nvPr>
            <p:ph type="sldNum" sz="quarter" idx="5"/>
          </p:nvPr>
        </p:nvSpPr>
        <p:spPr/>
        <p:txBody>
          <a:bodyPr/>
          <a:lstStyle/>
          <a:p>
            <a:fld id="{A89503B5-BBC3-487F-A7EF-70AB569E06E3}" type="slidenum">
              <a:rPr lang="en-GB" smtClean="0"/>
              <a:t>7</a:t>
            </a:fld>
            <a:endParaRPr lang="en-GB" dirty="0"/>
          </a:p>
        </p:txBody>
      </p:sp>
    </p:spTree>
    <p:extLst>
      <p:ext uri="{BB962C8B-B14F-4D97-AF65-F5344CB8AC3E}">
        <p14:creationId xmlns:p14="http://schemas.microsoft.com/office/powerpoint/2010/main" val="4133846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43000"/>
            <a:ext cx="5486400" cy="3086100"/>
          </a:xfrm>
        </p:spPr>
      </p:sp>
      <p:sp>
        <p:nvSpPr>
          <p:cNvPr id="3" name="Notes Placeholder 2"/>
          <p:cNvSpPr>
            <a:spLocks noGrp="1"/>
          </p:cNvSpPr>
          <p:nvPr>
            <p:ph type="body" idx="1"/>
          </p:nvPr>
        </p:nvSpPr>
        <p:spPr>
          <a:xfrm>
            <a:off x="566058" y="4389114"/>
            <a:ext cx="5486400" cy="4411986"/>
          </a:xfrm>
        </p:spPr>
        <p:txBody>
          <a:bodyPr/>
          <a:lstStyle/>
          <a:p>
            <a:pPr>
              <a:spcAft>
                <a:spcPts val="600"/>
              </a:spcAft>
            </a:pPr>
            <a:r>
              <a:rPr lang="en-GB" sz="1400" dirty="0">
                <a:latin typeface="Arial" panose="020B0604020202020204" pitchFamily="34" charset="0"/>
                <a:cs typeface="Arial" panose="020B0604020202020204" pitchFamily="34" charset="0"/>
              </a:rPr>
              <a:t>This slide summarises the personal, social, and day-to-day living of workers, who suffered hand-arm vibration related diseases caused by exposure to vibration at work. You can read in more detail by accessing the HSE vibration at work webpages.</a:t>
            </a:r>
          </a:p>
          <a:p>
            <a:pPr>
              <a:spcAft>
                <a:spcPts val="600"/>
              </a:spcAft>
            </a:pPr>
            <a:r>
              <a:rPr lang="en-GB" sz="1400" b="1" dirty="0">
                <a:latin typeface="Arial" panose="020B0604020202020204" pitchFamily="34" charset="0"/>
                <a:cs typeface="Arial" panose="020B0604020202020204" pitchFamily="34" charset="0"/>
              </a:rPr>
              <a:t>Please no not become a victim of work-related disease.</a:t>
            </a:r>
          </a:p>
          <a:p>
            <a:pPr>
              <a:spcAft>
                <a:spcPts val="600"/>
              </a:spcAft>
            </a:pPr>
            <a:r>
              <a:rPr lang="en-GB" sz="1400" b="1" dirty="0">
                <a:latin typeface="Arial" panose="020B0604020202020204" pitchFamily="34" charset="0"/>
                <a:cs typeface="Arial" panose="020B0604020202020204" pitchFamily="34" charset="0"/>
              </a:rPr>
              <a:t>The law helps to protect you.</a:t>
            </a:r>
          </a:p>
          <a:p>
            <a:pPr>
              <a:spcAft>
                <a:spcPts val="600"/>
              </a:spcAft>
            </a:pPr>
            <a:r>
              <a:rPr lang="en-GB" sz="1400" b="1" dirty="0">
                <a:solidFill>
                  <a:srgbClr val="00B0F0"/>
                </a:solidFill>
                <a:latin typeface="Arial" panose="020B0604020202020204" pitchFamily="34" charset="0"/>
                <a:cs typeface="Arial" panose="020B0604020202020204" pitchFamily="34" charset="0"/>
              </a:rPr>
              <a:t>LoCHER Hands-On</a:t>
            </a:r>
          </a:p>
          <a:p>
            <a:pPr marL="285750" indent="-285750">
              <a:spcAft>
                <a:spcPts val="600"/>
              </a:spcAft>
              <a:buAutoNum type="romanLcParenBoth"/>
            </a:pPr>
            <a:r>
              <a:rPr lang="en-GB" sz="1400" dirty="0">
                <a:latin typeface="Arial" panose="020B0604020202020204" pitchFamily="34" charset="0"/>
                <a:cs typeface="Arial" panose="020B0604020202020204" pitchFamily="34" charset="0"/>
              </a:rPr>
              <a:t>Which Act of the House of Parliament is known as the “umbrella” law in health and safety. </a:t>
            </a:r>
            <a:r>
              <a:rPr lang="en-GB" i="1" dirty="0">
                <a:latin typeface="Arial" panose="020B0604020202020204" pitchFamily="34" charset="0"/>
                <a:cs typeface="Arial" panose="020B0604020202020204" pitchFamily="34" charset="0"/>
              </a:rPr>
              <a:t>(Health and Safety at work Etc Act.)</a:t>
            </a:r>
          </a:p>
          <a:p>
            <a:pPr marL="285750" indent="-285750">
              <a:spcAft>
                <a:spcPts val="600"/>
              </a:spcAft>
              <a:buAutoNum type="romanLcParenBoth"/>
            </a:pPr>
            <a:endParaRPr lang="en-GB" sz="1400" dirty="0">
              <a:latin typeface="Arial" panose="020B0604020202020204" pitchFamily="34" charset="0"/>
              <a:cs typeface="Arial" panose="020B0604020202020204" pitchFamily="34" charset="0"/>
            </a:endParaRPr>
          </a:p>
          <a:p>
            <a:pPr marL="285750" indent="-285750">
              <a:spcAft>
                <a:spcPts val="600"/>
              </a:spcAft>
              <a:buAutoNum type="romanLcParenBoth"/>
            </a:pPr>
            <a:r>
              <a:rPr lang="en-GB" sz="1400" dirty="0">
                <a:latin typeface="Arial" panose="020B0604020202020204" pitchFamily="34" charset="0"/>
                <a:cs typeface="Arial" panose="020B0604020202020204" pitchFamily="34" charset="0"/>
              </a:rPr>
              <a:t>Does a draft Act of Parliament get examined by both the Houses before it becomes the law? </a:t>
            </a:r>
            <a:r>
              <a:rPr lang="en-GB" i="1" dirty="0">
                <a:latin typeface="Arial" panose="020B0604020202020204" pitchFamily="34" charset="0"/>
                <a:cs typeface="Arial" panose="020B0604020202020204" pitchFamily="34" charset="0"/>
              </a:rPr>
              <a:t>(yes</a:t>
            </a:r>
            <a:r>
              <a:rPr lang="en-GB" sz="1400" i="1" dirty="0">
                <a:latin typeface="Arial" panose="020B0604020202020204" pitchFamily="34" charset="0"/>
                <a:cs typeface="Arial" panose="020B0604020202020204" pitchFamily="34" charset="0"/>
              </a:rPr>
              <a:t>)</a:t>
            </a:r>
          </a:p>
          <a:p>
            <a:pPr marL="285750" indent="-285750">
              <a:spcAft>
                <a:spcPts val="600"/>
              </a:spcAft>
              <a:buAutoNum type="romanLcParenBoth"/>
            </a:pPr>
            <a:r>
              <a:rPr lang="en-GB" sz="1400" dirty="0">
                <a:latin typeface="Arial" panose="020B0604020202020204" pitchFamily="34" charset="0"/>
                <a:cs typeface="Arial" panose="020B0604020202020204" pitchFamily="34" charset="0"/>
              </a:rPr>
              <a:t>Can the House of Lords, propose any amendments to the draft act? </a:t>
            </a:r>
            <a:r>
              <a:rPr lang="en-GB" i="1" dirty="0">
                <a:latin typeface="Arial" panose="020B0604020202020204" pitchFamily="34" charset="0"/>
                <a:cs typeface="Arial" panose="020B0604020202020204" pitchFamily="34" charset="0"/>
              </a:rPr>
              <a:t>(Yes, but at the end, a draft Act is left to the MPs to pass with or without the proposed amendments).</a:t>
            </a:r>
          </a:p>
        </p:txBody>
      </p:sp>
      <p:sp>
        <p:nvSpPr>
          <p:cNvPr id="4" name="Slide Number Placeholder 3"/>
          <p:cNvSpPr>
            <a:spLocks noGrp="1"/>
          </p:cNvSpPr>
          <p:nvPr>
            <p:ph type="sldNum" sz="quarter" idx="5"/>
          </p:nvPr>
        </p:nvSpPr>
        <p:spPr/>
        <p:txBody>
          <a:bodyPr/>
          <a:lstStyle/>
          <a:p>
            <a:fld id="{A89503B5-BBC3-487F-A7EF-70AB569E06E3}" type="slidenum">
              <a:rPr lang="en-GB" smtClean="0"/>
              <a:t>8</a:t>
            </a:fld>
            <a:endParaRPr lang="en-GB" dirty="0"/>
          </a:p>
        </p:txBody>
      </p:sp>
    </p:spTree>
    <p:extLst>
      <p:ext uri="{BB962C8B-B14F-4D97-AF65-F5344CB8AC3E}">
        <p14:creationId xmlns:p14="http://schemas.microsoft.com/office/powerpoint/2010/main" val="2018148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0775"/>
            <a:ext cx="5486400" cy="3086100"/>
          </a:xfrm>
        </p:spPr>
      </p:sp>
      <p:sp>
        <p:nvSpPr>
          <p:cNvPr id="3" name="Notes Placeholder 2"/>
          <p:cNvSpPr>
            <a:spLocks noGrp="1"/>
          </p:cNvSpPr>
          <p:nvPr>
            <p:ph type="body" idx="1"/>
          </p:nvPr>
        </p:nvSpPr>
        <p:spPr>
          <a:xfrm>
            <a:off x="1021904" y="4389114"/>
            <a:ext cx="5043616" cy="4351026"/>
          </a:xfrm>
        </p:spPr>
        <p:txBody>
          <a:bodyPr/>
          <a:lstStyle/>
          <a:p>
            <a:r>
              <a:rPr lang="en-GB" sz="1600" dirty="0">
                <a:latin typeface="Arial" panose="020B0604020202020204" pitchFamily="34" charset="0"/>
                <a:cs typeface="Arial" panose="020B0604020202020204" pitchFamily="34" charset="0"/>
              </a:rPr>
              <a:t>As you will appreciate that the exposure to hand-arm vibration causes so many problems to the body.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This slide is painting a picture. Do not get exposed to excessive vibration at work. Your employer has duties to protect your health at work under the HSW Act and the Control of Vibration at Work Regulations when workers are exposed to specified vibration levels. We will use simple Rules of Thumb to understand vibration exposure problems at work.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Finger blanching, (going white) caused by exposure to vibration is called Vibration White Finger. When the combination of blood vessels, nerves and muscles affected by exposure to vibration, it is called hand-arm vibration syndrome (HAVS).</a:t>
            </a:r>
          </a:p>
        </p:txBody>
      </p:sp>
      <p:sp>
        <p:nvSpPr>
          <p:cNvPr id="4" name="Slide Number Placeholder 3"/>
          <p:cNvSpPr>
            <a:spLocks noGrp="1"/>
          </p:cNvSpPr>
          <p:nvPr>
            <p:ph type="sldNum" sz="quarter" idx="5"/>
          </p:nvPr>
        </p:nvSpPr>
        <p:spPr/>
        <p:txBody>
          <a:bodyPr/>
          <a:lstStyle/>
          <a:p>
            <a:fld id="{A89503B5-BBC3-487F-A7EF-70AB569E06E3}" type="slidenum">
              <a:rPr lang="en-GB" smtClean="0"/>
              <a:t>9</a:t>
            </a:fld>
            <a:endParaRPr lang="en-GB" dirty="0"/>
          </a:p>
        </p:txBody>
      </p:sp>
    </p:spTree>
    <p:extLst>
      <p:ext uri="{BB962C8B-B14F-4D97-AF65-F5344CB8AC3E}">
        <p14:creationId xmlns:p14="http://schemas.microsoft.com/office/powerpoint/2010/main" val="1116156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0A36A-2767-4331-8112-5CDD9ACF05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46CC5DC-3E75-4F80-95AF-5F149E814B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D08ADB4-8AEB-4AF6-970E-018996FBF025}"/>
              </a:ext>
            </a:extLst>
          </p:cNvPr>
          <p:cNvSpPr>
            <a:spLocks noGrp="1"/>
          </p:cNvSpPr>
          <p:nvPr>
            <p:ph type="dt" sz="half" idx="10"/>
          </p:nvPr>
        </p:nvSpPr>
        <p:spPr/>
        <p:txBody>
          <a:bodyPr/>
          <a:lstStyle/>
          <a:p>
            <a:fld id="{D5F93CA2-40EE-4840-BF00-734C1D8607B2}" type="datetime8">
              <a:rPr lang="en-GB" smtClean="0"/>
              <a:t>26/04/2021 21:30</a:t>
            </a:fld>
            <a:endParaRPr lang="en-GB" dirty="0"/>
          </a:p>
        </p:txBody>
      </p:sp>
      <p:sp>
        <p:nvSpPr>
          <p:cNvPr id="5" name="Footer Placeholder 4">
            <a:extLst>
              <a:ext uri="{FF2B5EF4-FFF2-40B4-BE49-F238E27FC236}">
                <a16:creationId xmlns:a16="http://schemas.microsoft.com/office/drawing/2014/main" id="{528C197B-4486-41D2-A3F0-8C5FE3EBC61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6EA9A52-E60D-44AD-B031-09E7FDEA5B7D}"/>
              </a:ext>
            </a:extLst>
          </p:cNvPr>
          <p:cNvSpPr>
            <a:spLocks noGrp="1"/>
          </p:cNvSpPr>
          <p:nvPr>
            <p:ph type="sldNum" sz="quarter" idx="12"/>
          </p:nvPr>
        </p:nvSpPr>
        <p:spPr/>
        <p:txBody>
          <a:bodyPr/>
          <a:lstStyle/>
          <a:p>
            <a:fld id="{EE6DF68E-EB81-420D-BF25-AFB0FD64C74E}" type="slidenum">
              <a:rPr lang="en-GB" smtClean="0"/>
              <a:t>‹#›</a:t>
            </a:fld>
            <a:endParaRPr lang="en-GB" dirty="0"/>
          </a:p>
        </p:txBody>
      </p:sp>
    </p:spTree>
    <p:extLst>
      <p:ext uri="{BB962C8B-B14F-4D97-AF65-F5344CB8AC3E}">
        <p14:creationId xmlns:p14="http://schemas.microsoft.com/office/powerpoint/2010/main" val="2147237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F3AF-E439-4704-B743-17D80702700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D52F37-87E2-4731-995D-CF4595E5B1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E93E89-F98C-4CA9-A1E5-DA55258B910F}"/>
              </a:ext>
            </a:extLst>
          </p:cNvPr>
          <p:cNvSpPr>
            <a:spLocks noGrp="1"/>
          </p:cNvSpPr>
          <p:nvPr>
            <p:ph type="dt" sz="half" idx="10"/>
          </p:nvPr>
        </p:nvSpPr>
        <p:spPr/>
        <p:txBody>
          <a:bodyPr/>
          <a:lstStyle/>
          <a:p>
            <a:fld id="{A22C2C80-27DD-4637-AC89-7E3668BEACBB}" type="datetime8">
              <a:rPr lang="en-GB" smtClean="0"/>
              <a:t>26/04/2021 21:30</a:t>
            </a:fld>
            <a:endParaRPr lang="en-GB" dirty="0"/>
          </a:p>
        </p:txBody>
      </p:sp>
      <p:sp>
        <p:nvSpPr>
          <p:cNvPr id="5" name="Footer Placeholder 4">
            <a:extLst>
              <a:ext uri="{FF2B5EF4-FFF2-40B4-BE49-F238E27FC236}">
                <a16:creationId xmlns:a16="http://schemas.microsoft.com/office/drawing/2014/main" id="{72041567-529C-4ECC-B927-6696EAC357A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59F49A5-5AB2-4760-99AE-990C556C8698}"/>
              </a:ext>
            </a:extLst>
          </p:cNvPr>
          <p:cNvSpPr>
            <a:spLocks noGrp="1"/>
          </p:cNvSpPr>
          <p:nvPr>
            <p:ph type="sldNum" sz="quarter" idx="12"/>
          </p:nvPr>
        </p:nvSpPr>
        <p:spPr/>
        <p:txBody>
          <a:bodyPr/>
          <a:lstStyle/>
          <a:p>
            <a:fld id="{EE6DF68E-EB81-420D-BF25-AFB0FD64C74E}" type="slidenum">
              <a:rPr lang="en-GB" smtClean="0"/>
              <a:t>‹#›</a:t>
            </a:fld>
            <a:endParaRPr lang="en-GB" dirty="0"/>
          </a:p>
        </p:txBody>
      </p:sp>
    </p:spTree>
    <p:extLst>
      <p:ext uri="{BB962C8B-B14F-4D97-AF65-F5344CB8AC3E}">
        <p14:creationId xmlns:p14="http://schemas.microsoft.com/office/powerpoint/2010/main" val="3857030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3F7D6D-3777-4FDA-A2E2-0AC89651264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5C0685-040C-4407-BE71-E9DA98B000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C258EB-DC2E-4EB6-92F8-AA0B849632AE}"/>
              </a:ext>
            </a:extLst>
          </p:cNvPr>
          <p:cNvSpPr>
            <a:spLocks noGrp="1"/>
          </p:cNvSpPr>
          <p:nvPr>
            <p:ph type="dt" sz="half" idx="10"/>
          </p:nvPr>
        </p:nvSpPr>
        <p:spPr/>
        <p:txBody>
          <a:bodyPr/>
          <a:lstStyle/>
          <a:p>
            <a:fld id="{90F90981-C7DA-44AE-9058-BFB86313363C}" type="datetime8">
              <a:rPr lang="en-GB" smtClean="0"/>
              <a:t>26/04/2021 21:30</a:t>
            </a:fld>
            <a:endParaRPr lang="en-GB" dirty="0"/>
          </a:p>
        </p:txBody>
      </p:sp>
      <p:sp>
        <p:nvSpPr>
          <p:cNvPr id="5" name="Footer Placeholder 4">
            <a:extLst>
              <a:ext uri="{FF2B5EF4-FFF2-40B4-BE49-F238E27FC236}">
                <a16:creationId xmlns:a16="http://schemas.microsoft.com/office/drawing/2014/main" id="{53D5FC3B-8E7B-49A6-8698-EE6BC6A046D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AAD91D3-740E-49FD-BE37-1D93015F27A0}"/>
              </a:ext>
            </a:extLst>
          </p:cNvPr>
          <p:cNvSpPr>
            <a:spLocks noGrp="1"/>
          </p:cNvSpPr>
          <p:nvPr>
            <p:ph type="sldNum" sz="quarter" idx="12"/>
          </p:nvPr>
        </p:nvSpPr>
        <p:spPr/>
        <p:txBody>
          <a:bodyPr/>
          <a:lstStyle/>
          <a:p>
            <a:fld id="{EE6DF68E-EB81-420D-BF25-AFB0FD64C74E}" type="slidenum">
              <a:rPr lang="en-GB" smtClean="0"/>
              <a:t>‹#›</a:t>
            </a:fld>
            <a:endParaRPr lang="en-GB" dirty="0"/>
          </a:p>
        </p:txBody>
      </p:sp>
    </p:spTree>
    <p:extLst>
      <p:ext uri="{BB962C8B-B14F-4D97-AF65-F5344CB8AC3E}">
        <p14:creationId xmlns:p14="http://schemas.microsoft.com/office/powerpoint/2010/main" val="1163359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924A6-21E5-43EA-A053-C63E011E39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05B05A-7C80-4F83-8603-9BA3035A38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875157-AFA6-4EA2-963E-82836E9F2C9A}"/>
              </a:ext>
            </a:extLst>
          </p:cNvPr>
          <p:cNvSpPr>
            <a:spLocks noGrp="1"/>
          </p:cNvSpPr>
          <p:nvPr>
            <p:ph type="dt" sz="half" idx="10"/>
          </p:nvPr>
        </p:nvSpPr>
        <p:spPr/>
        <p:txBody>
          <a:bodyPr/>
          <a:lstStyle/>
          <a:p>
            <a:fld id="{67BE3CA3-914E-4775-8DE4-3AADED945719}" type="datetime8">
              <a:rPr lang="en-GB" smtClean="0"/>
              <a:t>26/04/2021 21:30</a:t>
            </a:fld>
            <a:endParaRPr lang="en-GB" dirty="0"/>
          </a:p>
        </p:txBody>
      </p:sp>
      <p:sp>
        <p:nvSpPr>
          <p:cNvPr id="5" name="Footer Placeholder 4">
            <a:extLst>
              <a:ext uri="{FF2B5EF4-FFF2-40B4-BE49-F238E27FC236}">
                <a16:creationId xmlns:a16="http://schemas.microsoft.com/office/drawing/2014/main" id="{9594BFD2-74B2-496D-B847-F2BCFCF85C4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4479932-A916-4828-9C50-CDAE63D9612D}"/>
              </a:ext>
            </a:extLst>
          </p:cNvPr>
          <p:cNvSpPr>
            <a:spLocks noGrp="1"/>
          </p:cNvSpPr>
          <p:nvPr>
            <p:ph type="sldNum" sz="quarter" idx="12"/>
          </p:nvPr>
        </p:nvSpPr>
        <p:spPr/>
        <p:txBody>
          <a:bodyPr/>
          <a:lstStyle/>
          <a:p>
            <a:fld id="{EE6DF68E-EB81-420D-BF25-AFB0FD64C74E}" type="slidenum">
              <a:rPr lang="en-GB" smtClean="0"/>
              <a:t>‹#›</a:t>
            </a:fld>
            <a:endParaRPr lang="en-GB" dirty="0"/>
          </a:p>
        </p:txBody>
      </p:sp>
    </p:spTree>
    <p:extLst>
      <p:ext uri="{BB962C8B-B14F-4D97-AF65-F5344CB8AC3E}">
        <p14:creationId xmlns:p14="http://schemas.microsoft.com/office/powerpoint/2010/main" val="1856573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ECBEC-0DE8-4800-A225-0F7BD89F30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945ACD5-CD81-45DB-A996-ED4853B472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0FE263-BE55-4740-B5C4-FC35DF0F5B3D}"/>
              </a:ext>
            </a:extLst>
          </p:cNvPr>
          <p:cNvSpPr>
            <a:spLocks noGrp="1"/>
          </p:cNvSpPr>
          <p:nvPr>
            <p:ph type="dt" sz="half" idx="10"/>
          </p:nvPr>
        </p:nvSpPr>
        <p:spPr/>
        <p:txBody>
          <a:bodyPr/>
          <a:lstStyle/>
          <a:p>
            <a:fld id="{0ED53A43-1EA0-44FA-82B9-CDA6970DD769}" type="datetime8">
              <a:rPr lang="en-GB" smtClean="0"/>
              <a:t>26/04/2021 21:30</a:t>
            </a:fld>
            <a:endParaRPr lang="en-GB" dirty="0"/>
          </a:p>
        </p:txBody>
      </p:sp>
      <p:sp>
        <p:nvSpPr>
          <p:cNvPr id="5" name="Footer Placeholder 4">
            <a:extLst>
              <a:ext uri="{FF2B5EF4-FFF2-40B4-BE49-F238E27FC236}">
                <a16:creationId xmlns:a16="http://schemas.microsoft.com/office/drawing/2014/main" id="{9599E292-8B53-4BB8-AC0E-34283265A1A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AD0CBBE-72C4-4771-86A1-8E0DB9D033A3}"/>
              </a:ext>
            </a:extLst>
          </p:cNvPr>
          <p:cNvSpPr>
            <a:spLocks noGrp="1"/>
          </p:cNvSpPr>
          <p:nvPr>
            <p:ph type="sldNum" sz="quarter" idx="12"/>
          </p:nvPr>
        </p:nvSpPr>
        <p:spPr/>
        <p:txBody>
          <a:bodyPr/>
          <a:lstStyle/>
          <a:p>
            <a:fld id="{EE6DF68E-EB81-420D-BF25-AFB0FD64C74E}" type="slidenum">
              <a:rPr lang="en-GB" smtClean="0"/>
              <a:t>‹#›</a:t>
            </a:fld>
            <a:endParaRPr lang="en-GB" dirty="0"/>
          </a:p>
        </p:txBody>
      </p:sp>
    </p:spTree>
    <p:extLst>
      <p:ext uri="{BB962C8B-B14F-4D97-AF65-F5344CB8AC3E}">
        <p14:creationId xmlns:p14="http://schemas.microsoft.com/office/powerpoint/2010/main" val="2406243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F9563-4147-41D4-BEE8-DD38D311830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DE68A4-EDE7-45B7-BDB0-57535E070B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01C67B2-2BC9-4FF9-9047-B1CBF8E246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3DDDB00-D034-4815-B980-D9E8F6CE45A2}"/>
              </a:ext>
            </a:extLst>
          </p:cNvPr>
          <p:cNvSpPr>
            <a:spLocks noGrp="1"/>
          </p:cNvSpPr>
          <p:nvPr>
            <p:ph type="dt" sz="half" idx="10"/>
          </p:nvPr>
        </p:nvSpPr>
        <p:spPr/>
        <p:txBody>
          <a:bodyPr/>
          <a:lstStyle/>
          <a:p>
            <a:fld id="{C81C7034-A183-4781-A2EB-998D80D09938}" type="datetime8">
              <a:rPr lang="en-GB" smtClean="0"/>
              <a:t>26/04/2021 21:30</a:t>
            </a:fld>
            <a:endParaRPr lang="en-GB" dirty="0"/>
          </a:p>
        </p:txBody>
      </p:sp>
      <p:sp>
        <p:nvSpPr>
          <p:cNvPr id="6" name="Footer Placeholder 5">
            <a:extLst>
              <a:ext uri="{FF2B5EF4-FFF2-40B4-BE49-F238E27FC236}">
                <a16:creationId xmlns:a16="http://schemas.microsoft.com/office/drawing/2014/main" id="{0F67774C-FB71-4627-8314-DD931C2E6BD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BF85EC7-3C60-4E36-9FCC-26EFE9479CBF}"/>
              </a:ext>
            </a:extLst>
          </p:cNvPr>
          <p:cNvSpPr>
            <a:spLocks noGrp="1"/>
          </p:cNvSpPr>
          <p:nvPr>
            <p:ph type="sldNum" sz="quarter" idx="12"/>
          </p:nvPr>
        </p:nvSpPr>
        <p:spPr/>
        <p:txBody>
          <a:bodyPr/>
          <a:lstStyle/>
          <a:p>
            <a:fld id="{EE6DF68E-EB81-420D-BF25-AFB0FD64C74E}" type="slidenum">
              <a:rPr lang="en-GB" smtClean="0"/>
              <a:t>‹#›</a:t>
            </a:fld>
            <a:endParaRPr lang="en-GB" dirty="0"/>
          </a:p>
        </p:txBody>
      </p:sp>
    </p:spTree>
    <p:extLst>
      <p:ext uri="{BB962C8B-B14F-4D97-AF65-F5344CB8AC3E}">
        <p14:creationId xmlns:p14="http://schemas.microsoft.com/office/powerpoint/2010/main" val="1436767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1B476-53D0-4B17-985D-161B8FBEEC3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B8D7FA-B31E-45FD-8A46-F72E9F7C72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2A7B2B-AAC0-464B-9C19-A72AA8587D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222F7EC-8F55-446E-A8D0-2789FFDC7B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85F42E-97FE-4FB0-9071-3F7EED3FB3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991CAE5-2FD8-4974-89E0-D544CCB33DD0}"/>
              </a:ext>
            </a:extLst>
          </p:cNvPr>
          <p:cNvSpPr>
            <a:spLocks noGrp="1"/>
          </p:cNvSpPr>
          <p:nvPr>
            <p:ph type="dt" sz="half" idx="10"/>
          </p:nvPr>
        </p:nvSpPr>
        <p:spPr/>
        <p:txBody>
          <a:bodyPr/>
          <a:lstStyle/>
          <a:p>
            <a:fld id="{1EF4E11F-1BD8-42BB-AA1B-584C38407352}" type="datetime8">
              <a:rPr lang="en-GB" smtClean="0"/>
              <a:t>26/04/2021 21:30</a:t>
            </a:fld>
            <a:endParaRPr lang="en-GB" dirty="0"/>
          </a:p>
        </p:txBody>
      </p:sp>
      <p:sp>
        <p:nvSpPr>
          <p:cNvPr id="8" name="Footer Placeholder 7">
            <a:extLst>
              <a:ext uri="{FF2B5EF4-FFF2-40B4-BE49-F238E27FC236}">
                <a16:creationId xmlns:a16="http://schemas.microsoft.com/office/drawing/2014/main" id="{6C35A74A-6E94-4C27-B5AE-414537A0E6B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57F548E1-4FBC-49E3-B7EB-F248B221CCE0}"/>
              </a:ext>
            </a:extLst>
          </p:cNvPr>
          <p:cNvSpPr>
            <a:spLocks noGrp="1"/>
          </p:cNvSpPr>
          <p:nvPr>
            <p:ph type="sldNum" sz="quarter" idx="12"/>
          </p:nvPr>
        </p:nvSpPr>
        <p:spPr/>
        <p:txBody>
          <a:bodyPr/>
          <a:lstStyle/>
          <a:p>
            <a:fld id="{EE6DF68E-EB81-420D-BF25-AFB0FD64C74E}" type="slidenum">
              <a:rPr lang="en-GB" smtClean="0"/>
              <a:t>‹#›</a:t>
            </a:fld>
            <a:endParaRPr lang="en-GB" dirty="0"/>
          </a:p>
        </p:txBody>
      </p:sp>
    </p:spTree>
    <p:extLst>
      <p:ext uri="{BB962C8B-B14F-4D97-AF65-F5344CB8AC3E}">
        <p14:creationId xmlns:p14="http://schemas.microsoft.com/office/powerpoint/2010/main" val="1790895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24452-3B51-42E8-940E-10D40EAF2DC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CF8E917-4311-461A-AAA5-BB3334BA314E}"/>
              </a:ext>
            </a:extLst>
          </p:cNvPr>
          <p:cNvSpPr>
            <a:spLocks noGrp="1"/>
          </p:cNvSpPr>
          <p:nvPr>
            <p:ph type="dt" sz="half" idx="10"/>
          </p:nvPr>
        </p:nvSpPr>
        <p:spPr/>
        <p:txBody>
          <a:bodyPr/>
          <a:lstStyle/>
          <a:p>
            <a:fld id="{BAC0BE82-0F95-42EC-AE20-D0667AFC8341}" type="datetime8">
              <a:rPr lang="en-GB" smtClean="0"/>
              <a:t>26/04/2021 21:30</a:t>
            </a:fld>
            <a:endParaRPr lang="en-GB" dirty="0"/>
          </a:p>
        </p:txBody>
      </p:sp>
      <p:sp>
        <p:nvSpPr>
          <p:cNvPr id="4" name="Footer Placeholder 3">
            <a:extLst>
              <a:ext uri="{FF2B5EF4-FFF2-40B4-BE49-F238E27FC236}">
                <a16:creationId xmlns:a16="http://schemas.microsoft.com/office/drawing/2014/main" id="{28F16D0D-5477-4A86-98A4-C30A3C266C1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6E46DFD-5325-4FB8-9434-568DC182E199}"/>
              </a:ext>
            </a:extLst>
          </p:cNvPr>
          <p:cNvSpPr>
            <a:spLocks noGrp="1"/>
          </p:cNvSpPr>
          <p:nvPr>
            <p:ph type="sldNum" sz="quarter" idx="12"/>
          </p:nvPr>
        </p:nvSpPr>
        <p:spPr/>
        <p:txBody>
          <a:bodyPr/>
          <a:lstStyle/>
          <a:p>
            <a:fld id="{EE6DF68E-EB81-420D-BF25-AFB0FD64C74E}" type="slidenum">
              <a:rPr lang="en-GB" smtClean="0"/>
              <a:t>‹#›</a:t>
            </a:fld>
            <a:endParaRPr lang="en-GB" dirty="0"/>
          </a:p>
        </p:txBody>
      </p:sp>
    </p:spTree>
    <p:extLst>
      <p:ext uri="{BB962C8B-B14F-4D97-AF65-F5344CB8AC3E}">
        <p14:creationId xmlns:p14="http://schemas.microsoft.com/office/powerpoint/2010/main" val="339227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151264-5B7A-413B-A329-256A35C31FE9}"/>
              </a:ext>
            </a:extLst>
          </p:cNvPr>
          <p:cNvSpPr>
            <a:spLocks noGrp="1"/>
          </p:cNvSpPr>
          <p:nvPr>
            <p:ph type="dt" sz="half" idx="10"/>
          </p:nvPr>
        </p:nvSpPr>
        <p:spPr/>
        <p:txBody>
          <a:bodyPr/>
          <a:lstStyle/>
          <a:p>
            <a:fld id="{7F3AD2E4-77A3-4131-A833-D9410DC8EB5E}" type="datetime8">
              <a:rPr lang="en-GB" smtClean="0"/>
              <a:t>26/04/2021 21:30</a:t>
            </a:fld>
            <a:endParaRPr lang="en-GB" dirty="0"/>
          </a:p>
        </p:txBody>
      </p:sp>
      <p:sp>
        <p:nvSpPr>
          <p:cNvPr id="3" name="Footer Placeholder 2">
            <a:extLst>
              <a:ext uri="{FF2B5EF4-FFF2-40B4-BE49-F238E27FC236}">
                <a16:creationId xmlns:a16="http://schemas.microsoft.com/office/drawing/2014/main" id="{5834F9E3-8EBE-407E-863C-B4736050A71E}"/>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AB943748-8B55-4797-AFDF-DB73B49C252F}"/>
              </a:ext>
            </a:extLst>
          </p:cNvPr>
          <p:cNvSpPr>
            <a:spLocks noGrp="1"/>
          </p:cNvSpPr>
          <p:nvPr>
            <p:ph type="sldNum" sz="quarter" idx="12"/>
          </p:nvPr>
        </p:nvSpPr>
        <p:spPr/>
        <p:txBody>
          <a:bodyPr/>
          <a:lstStyle/>
          <a:p>
            <a:fld id="{EE6DF68E-EB81-420D-BF25-AFB0FD64C74E}" type="slidenum">
              <a:rPr lang="en-GB" smtClean="0"/>
              <a:t>‹#›</a:t>
            </a:fld>
            <a:endParaRPr lang="en-GB" dirty="0"/>
          </a:p>
        </p:txBody>
      </p:sp>
    </p:spTree>
    <p:extLst>
      <p:ext uri="{BB962C8B-B14F-4D97-AF65-F5344CB8AC3E}">
        <p14:creationId xmlns:p14="http://schemas.microsoft.com/office/powerpoint/2010/main" val="1660211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0FD43-001D-4715-A2B6-9429D7AEF4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16539D2-6020-443C-9928-9F911D45CA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31F7C2F-E479-4C47-9F39-806A270824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D03594-5677-49B6-B2CB-515CBC176E46}"/>
              </a:ext>
            </a:extLst>
          </p:cNvPr>
          <p:cNvSpPr>
            <a:spLocks noGrp="1"/>
          </p:cNvSpPr>
          <p:nvPr>
            <p:ph type="dt" sz="half" idx="10"/>
          </p:nvPr>
        </p:nvSpPr>
        <p:spPr/>
        <p:txBody>
          <a:bodyPr/>
          <a:lstStyle/>
          <a:p>
            <a:fld id="{888190A1-BD95-4B11-BCF0-182A12CF6A73}" type="datetime8">
              <a:rPr lang="en-GB" smtClean="0"/>
              <a:t>26/04/2021 21:30</a:t>
            </a:fld>
            <a:endParaRPr lang="en-GB" dirty="0"/>
          </a:p>
        </p:txBody>
      </p:sp>
      <p:sp>
        <p:nvSpPr>
          <p:cNvPr id="6" name="Footer Placeholder 5">
            <a:extLst>
              <a:ext uri="{FF2B5EF4-FFF2-40B4-BE49-F238E27FC236}">
                <a16:creationId xmlns:a16="http://schemas.microsoft.com/office/drawing/2014/main" id="{59974FEE-BD86-412A-9450-3F3D9EF6C3E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DAF16B4-3FC9-4250-9BD1-837585EE3494}"/>
              </a:ext>
            </a:extLst>
          </p:cNvPr>
          <p:cNvSpPr>
            <a:spLocks noGrp="1"/>
          </p:cNvSpPr>
          <p:nvPr>
            <p:ph type="sldNum" sz="quarter" idx="12"/>
          </p:nvPr>
        </p:nvSpPr>
        <p:spPr/>
        <p:txBody>
          <a:bodyPr/>
          <a:lstStyle/>
          <a:p>
            <a:fld id="{EE6DF68E-EB81-420D-BF25-AFB0FD64C74E}" type="slidenum">
              <a:rPr lang="en-GB" smtClean="0"/>
              <a:t>‹#›</a:t>
            </a:fld>
            <a:endParaRPr lang="en-GB" dirty="0"/>
          </a:p>
        </p:txBody>
      </p:sp>
    </p:spTree>
    <p:extLst>
      <p:ext uri="{BB962C8B-B14F-4D97-AF65-F5344CB8AC3E}">
        <p14:creationId xmlns:p14="http://schemas.microsoft.com/office/powerpoint/2010/main" val="3554335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E1760-0A30-43EB-8CEE-C519566786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3DA7E7F-912A-47CF-B1EB-79F86B925B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F27DEBD4-9274-4820-B7E2-E897BDD76F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B3A389-D4AF-42ED-817A-65DB947E1078}"/>
              </a:ext>
            </a:extLst>
          </p:cNvPr>
          <p:cNvSpPr>
            <a:spLocks noGrp="1"/>
          </p:cNvSpPr>
          <p:nvPr>
            <p:ph type="dt" sz="half" idx="10"/>
          </p:nvPr>
        </p:nvSpPr>
        <p:spPr/>
        <p:txBody>
          <a:bodyPr/>
          <a:lstStyle/>
          <a:p>
            <a:fld id="{33E83AD6-5F08-438B-A53A-020F837E2385}" type="datetime8">
              <a:rPr lang="en-GB" smtClean="0"/>
              <a:t>26/04/2021 21:30</a:t>
            </a:fld>
            <a:endParaRPr lang="en-GB" dirty="0"/>
          </a:p>
        </p:txBody>
      </p:sp>
      <p:sp>
        <p:nvSpPr>
          <p:cNvPr id="6" name="Footer Placeholder 5">
            <a:extLst>
              <a:ext uri="{FF2B5EF4-FFF2-40B4-BE49-F238E27FC236}">
                <a16:creationId xmlns:a16="http://schemas.microsoft.com/office/drawing/2014/main" id="{0FAC8B15-FBBC-4C3B-9A45-5288F09BDDF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4C4B938-2FD3-4D37-A95A-B48BE2819AFF}"/>
              </a:ext>
            </a:extLst>
          </p:cNvPr>
          <p:cNvSpPr>
            <a:spLocks noGrp="1"/>
          </p:cNvSpPr>
          <p:nvPr>
            <p:ph type="sldNum" sz="quarter" idx="12"/>
          </p:nvPr>
        </p:nvSpPr>
        <p:spPr/>
        <p:txBody>
          <a:bodyPr/>
          <a:lstStyle/>
          <a:p>
            <a:fld id="{EE6DF68E-EB81-420D-BF25-AFB0FD64C74E}" type="slidenum">
              <a:rPr lang="en-GB" smtClean="0"/>
              <a:t>‹#›</a:t>
            </a:fld>
            <a:endParaRPr lang="en-GB" dirty="0"/>
          </a:p>
        </p:txBody>
      </p:sp>
    </p:spTree>
    <p:extLst>
      <p:ext uri="{BB962C8B-B14F-4D97-AF65-F5344CB8AC3E}">
        <p14:creationId xmlns:p14="http://schemas.microsoft.com/office/powerpoint/2010/main" val="3996628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B2FC71-0797-4F8E-BD89-35EDF54F0B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BD5D6A0-82CF-4A64-AD62-4CDD457FF3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1C3B4C-4A0D-4B7D-B4E1-FA55F0E1BD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A54085-A312-4CED-ABE5-929E4D77CA39}" type="datetime8">
              <a:rPr lang="en-GB" smtClean="0"/>
              <a:t>26/04/2021 21:30</a:t>
            </a:fld>
            <a:endParaRPr lang="en-GB" dirty="0"/>
          </a:p>
        </p:txBody>
      </p:sp>
      <p:sp>
        <p:nvSpPr>
          <p:cNvPr id="5" name="Footer Placeholder 4">
            <a:extLst>
              <a:ext uri="{FF2B5EF4-FFF2-40B4-BE49-F238E27FC236}">
                <a16:creationId xmlns:a16="http://schemas.microsoft.com/office/drawing/2014/main" id="{D2CF10A2-E856-4E42-BAC3-A2F9D408E3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1F943BB9-98C6-4646-82B1-3C77BA04A7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6DF68E-EB81-420D-BF25-AFB0FD64C74E}" type="slidenum">
              <a:rPr lang="en-GB" smtClean="0"/>
              <a:t>‹#›</a:t>
            </a:fld>
            <a:endParaRPr lang="en-GB" dirty="0"/>
          </a:p>
        </p:txBody>
      </p:sp>
    </p:spTree>
    <p:extLst>
      <p:ext uri="{BB962C8B-B14F-4D97-AF65-F5344CB8AC3E}">
        <p14:creationId xmlns:p14="http://schemas.microsoft.com/office/powerpoint/2010/main" val="2821135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slide" Target="slide36.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slide" Target="slide37.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slide" Target="slide38.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slide" Target="slide3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slide" Target="slide39.xml"/><Relationship Id="rId4" Type="http://schemas.openxmlformats.org/officeDocument/2006/relationships/slide" Target="slide40.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slide" Target="slide41.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slide" Target="slide39.xml"/><Relationship Id="rId4" Type="http://schemas.openxmlformats.org/officeDocument/2006/relationships/slide" Target="slide4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slide" Target="slide39.xml"/><Relationship Id="rId4" Type="http://schemas.openxmlformats.org/officeDocument/2006/relationships/slide" Target="slide43.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slide" Target="slide39.xml"/><Relationship Id="rId4" Type="http://schemas.openxmlformats.org/officeDocument/2006/relationships/slide" Target="slide44.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slide" Target="slide46.xml"/><Relationship Id="rId5" Type="http://schemas.openxmlformats.org/officeDocument/2006/relationships/slide" Target="slide39.xml"/><Relationship Id="rId4" Type="http://schemas.openxmlformats.org/officeDocument/2006/relationships/slide" Target="slide45.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slide" Target="slide26.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slide" Target="slide27.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slide" Target="slide28.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slide" Target="slide2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slide" Target="slide30.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slide" Target="slide31.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slide" Target="slide3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slide" Target="slide33.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slide" Target="slide34.xml"/><Relationship Id="rId5" Type="http://schemas.openxmlformats.org/officeDocument/2006/relationships/image" Target="../media/image18.png"/><Relationship Id="rId4" Type="http://schemas.openxmlformats.org/officeDocument/2006/relationships/image" Target="../media/image17.jpeg"/></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slide" Target="slide35.xm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hyperlink" Target="mailto:contact@safetygroupsuk.org.uk"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jpe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0352" y="1615022"/>
            <a:ext cx="7591295" cy="2478748"/>
          </a:xfrm>
        </p:spPr>
        <p:txBody>
          <a:bodyPr>
            <a:normAutofit/>
          </a:bodyPr>
          <a:lstStyle/>
          <a:p>
            <a:pPr marL="182880"/>
            <a:r>
              <a:rPr lang="en-GB" sz="3600" b="1" dirty="0">
                <a:solidFill>
                  <a:srgbClr val="FF0000"/>
                </a:solidFill>
                <a:latin typeface="Arial" panose="020B0604020202020204" pitchFamily="34" charset="0"/>
                <a:cs typeface="Arial" panose="020B0604020202020204" pitchFamily="34" charset="0"/>
              </a:rPr>
              <a:t>Don’t become a Victim </a:t>
            </a:r>
            <a:br>
              <a:rPr lang="en-GB" sz="3200" b="1" dirty="0">
                <a:solidFill>
                  <a:srgbClr val="00B0F0"/>
                </a:solidFill>
                <a:latin typeface="Arial" panose="020B0604020202020204" pitchFamily="34" charset="0"/>
                <a:cs typeface="Arial" panose="020B0604020202020204" pitchFamily="34" charset="0"/>
              </a:rPr>
            </a:br>
            <a:r>
              <a:rPr lang="en-GB" sz="3100" b="1" dirty="0">
                <a:solidFill>
                  <a:srgbClr val="0070C0"/>
                </a:solidFill>
                <a:latin typeface="Arial" panose="020B0604020202020204" pitchFamily="34" charset="0"/>
                <a:cs typeface="Arial" panose="020B0604020202020204" pitchFamily="34" charset="0"/>
              </a:rPr>
              <a:t>of </a:t>
            </a:r>
            <a:br>
              <a:rPr lang="en-GB" sz="3100" b="1" dirty="0">
                <a:solidFill>
                  <a:srgbClr val="00B0F0"/>
                </a:solidFill>
                <a:latin typeface="Arial" panose="020B0604020202020204" pitchFamily="34" charset="0"/>
                <a:cs typeface="Arial" panose="020B0604020202020204" pitchFamily="34" charset="0"/>
              </a:rPr>
            </a:br>
            <a:r>
              <a:rPr lang="en-GB" sz="3200" b="1" dirty="0">
                <a:solidFill>
                  <a:srgbClr val="0070C0"/>
                </a:solidFill>
                <a:latin typeface="Arial" panose="020B0604020202020204" pitchFamily="34" charset="0"/>
                <a:cs typeface="Arial" panose="020B0604020202020204" pitchFamily="34" charset="0"/>
              </a:rPr>
              <a:t>Hand-Arm Vibration (HAV)</a:t>
            </a:r>
            <a:br>
              <a:rPr lang="en-GB" sz="3200" b="1" dirty="0">
                <a:solidFill>
                  <a:srgbClr val="0070C0"/>
                </a:solidFill>
                <a:latin typeface="Arial" panose="020B0604020202020204" pitchFamily="34" charset="0"/>
                <a:cs typeface="Arial" panose="020B0604020202020204" pitchFamily="34" charset="0"/>
              </a:rPr>
            </a:br>
            <a:r>
              <a:rPr lang="en-GB" sz="3200" b="1" dirty="0">
                <a:solidFill>
                  <a:srgbClr val="0070C0"/>
                </a:solidFill>
                <a:latin typeface="Arial" panose="020B0604020202020204" pitchFamily="34" charset="0"/>
                <a:cs typeface="Arial" panose="020B0604020202020204" pitchFamily="34" charset="0"/>
              </a:rPr>
              <a:t>Related Diseases Caused by Work</a:t>
            </a:r>
            <a:br>
              <a:rPr lang="en-GB" sz="3600" b="1" dirty="0">
                <a:solidFill>
                  <a:srgbClr val="00B0F0"/>
                </a:solidFill>
                <a:latin typeface="Arial" panose="020B0604020202020204" pitchFamily="34" charset="0"/>
                <a:cs typeface="Arial" panose="020B0604020202020204" pitchFamily="34" charset="0"/>
              </a:rPr>
            </a:br>
            <a:endParaRPr lang="en-GB" sz="36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3892" y="155884"/>
            <a:ext cx="1944216" cy="13407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0256" y="137102"/>
            <a:ext cx="2161032" cy="8262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5520" y="201070"/>
            <a:ext cx="2591856" cy="822960"/>
          </a:xfrm>
          <a:prstGeom prst="rect">
            <a:avLst/>
          </a:prstGeom>
        </p:spPr>
      </p:pic>
      <p:sp>
        <p:nvSpPr>
          <p:cNvPr id="3" name="Rectangle 2">
            <a:extLst>
              <a:ext uri="{FF2B5EF4-FFF2-40B4-BE49-F238E27FC236}">
                <a16:creationId xmlns:a16="http://schemas.microsoft.com/office/drawing/2014/main" id="{D05A703C-1199-49F3-9891-11AF663E27CC}"/>
              </a:ext>
            </a:extLst>
          </p:cNvPr>
          <p:cNvSpPr/>
          <p:nvPr/>
        </p:nvSpPr>
        <p:spPr>
          <a:xfrm>
            <a:off x="2910467" y="4016348"/>
            <a:ext cx="6511455" cy="1446550"/>
          </a:xfrm>
          <a:prstGeom prst="rect">
            <a:avLst/>
          </a:prstGeom>
        </p:spPr>
        <p:txBody>
          <a:bodyPr wrap="square">
            <a:spAutoFit/>
          </a:bodyPr>
          <a:lstStyle/>
          <a:p>
            <a:pPr algn="ctr"/>
            <a:r>
              <a:rPr lang="en-GB" sz="2400" b="1" dirty="0"/>
              <a:t>Dr Bob Rajan </a:t>
            </a:r>
            <a:r>
              <a:rPr lang="en-GB" sz="2400" dirty="0"/>
              <a:t>OBE JP PhD</a:t>
            </a:r>
          </a:p>
          <a:p>
            <a:pPr algn="ctr"/>
            <a:r>
              <a:rPr lang="en-GB" sz="2400" b="1" dirty="0"/>
              <a:t>Vicechair</a:t>
            </a:r>
          </a:p>
          <a:p>
            <a:pPr algn="ctr"/>
            <a:r>
              <a:rPr lang="en-GB" sz="2400" b="1" dirty="0" err="1"/>
              <a:t>SGUK</a:t>
            </a:r>
            <a:endParaRPr lang="en-GB" sz="2400" b="1" dirty="0"/>
          </a:p>
          <a:p>
            <a:pPr algn="ctr"/>
            <a:endParaRPr lang="en-GB" sz="1600" dirty="0">
              <a:solidFill>
                <a:srgbClr val="C00000"/>
              </a:solidFill>
            </a:endParaRPr>
          </a:p>
        </p:txBody>
      </p:sp>
      <p:sp>
        <p:nvSpPr>
          <p:cNvPr id="7" name="Slide Number Placeholder 6">
            <a:extLst>
              <a:ext uri="{FF2B5EF4-FFF2-40B4-BE49-F238E27FC236}">
                <a16:creationId xmlns:a16="http://schemas.microsoft.com/office/drawing/2014/main" id="{93C3290A-616E-49BE-A5D1-1B64C47EE770}"/>
              </a:ext>
            </a:extLst>
          </p:cNvPr>
          <p:cNvSpPr>
            <a:spLocks noGrp="1"/>
          </p:cNvSpPr>
          <p:nvPr>
            <p:ph type="sldNum" sz="quarter" idx="12"/>
          </p:nvPr>
        </p:nvSpPr>
        <p:spPr>
          <a:xfrm>
            <a:off x="8666871" y="6342283"/>
            <a:ext cx="2743200" cy="365125"/>
          </a:xfrm>
        </p:spPr>
        <p:txBody>
          <a:bodyPr/>
          <a:lstStyle/>
          <a:p>
            <a:fld id="{3DB36CE2-65BA-4721-BB1A-1EDB821F77A6}" type="slidenum">
              <a:rPr lang="en-GB" smtClean="0"/>
              <a:t>1</a:t>
            </a:fld>
            <a:endParaRPr lang="en-GB" dirty="0"/>
          </a:p>
        </p:txBody>
      </p:sp>
      <p:pic>
        <p:nvPicPr>
          <p:cNvPr id="12" name="Picture 5" descr="Cartoon of a Vibrating Guy Using a Jackhammer ">
            <a:extLst>
              <a:ext uri="{FF2B5EF4-FFF2-40B4-BE49-F238E27FC236}">
                <a16:creationId xmlns:a16="http://schemas.microsoft.com/office/drawing/2014/main" id="{2F17E0E6-CB3F-4F83-8A15-6DE612DF3E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704243" y="2299221"/>
            <a:ext cx="1227501" cy="21188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Date Placeholder 12">
            <a:extLst>
              <a:ext uri="{FF2B5EF4-FFF2-40B4-BE49-F238E27FC236}">
                <a16:creationId xmlns:a16="http://schemas.microsoft.com/office/drawing/2014/main" id="{363B05F9-1C76-4998-8C12-3165B480F58A}"/>
              </a:ext>
            </a:extLst>
          </p:cNvPr>
          <p:cNvSpPr>
            <a:spLocks noGrp="1"/>
          </p:cNvSpPr>
          <p:nvPr>
            <p:ph type="dt" sz="half" idx="10"/>
          </p:nvPr>
        </p:nvSpPr>
        <p:spPr/>
        <p:txBody>
          <a:bodyPr/>
          <a:lstStyle/>
          <a:p>
            <a:fld id="{18E2E179-C1EB-4F64-8C64-613E2E9CABE9}" type="datetime8">
              <a:rPr lang="en-GB" smtClean="0"/>
              <a:t>26/04/2021 21:30</a:t>
            </a:fld>
            <a:endParaRPr lang="en-GB" dirty="0"/>
          </a:p>
        </p:txBody>
      </p:sp>
      <p:sp>
        <p:nvSpPr>
          <p:cNvPr id="8" name="Rectangle 7">
            <a:extLst>
              <a:ext uri="{FF2B5EF4-FFF2-40B4-BE49-F238E27FC236}">
                <a16:creationId xmlns:a16="http://schemas.microsoft.com/office/drawing/2014/main" id="{3F537CDD-DA29-40DC-8C84-90F1175D6C3E}"/>
              </a:ext>
            </a:extLst>
          </p:cNvPr>
          <p:cNvSpPr/>
          <p:nvPr/>
        </p:nvSpPr>
        <p:spPr>
          <a:xfrm>
            <a:off x="3011116" y="5569225"/>
            <a:ext cx="6096000" cy="707886"/>
          </a:xfrm>
          <a:prstGeom prst="rect">
            <a:avLst/>
          </a:prstGeom>
        </p:spPr>
        <p:txBody>
          <a:bodyPr>
            <a:spAutoFit/>
          </a:bodyPr>
          <a:lstStyle/>
          <a:p>
            <a:pPr algn="ctr"/>
            <a:r>
              <a:rPr lang="en-GB" sz="2000" b="1" dirty="0"/>
              <a:t>Please study each slide with its accompanying  notes to get to know the subject </a:t>
            </a:r>
          </a:p>
        </p:txBody>
      </p:sp>
    </p:spTree>
    <p:extLst>
      <p:ext uri="{BB962C8B-B14F-4D97-AF65-F5344CB8AC3E}">
        <p14:creationId xmlns:p14="http://schemas.microsoft.com/office/powerpoint/2010/main" val="1000899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3113" y="103106"/>
            <a:ext cx="8615604" cy="759655"/>
          </a:xfrm>
        </p:spPr>
        <p:txBody>
          <a:bodyPr>
            <a:noAutofit/>
          </a:bodyPr>
          <a:lstStyle/>
          <a:p>
            <a:pPr>
              <a:spcAft>
                <a:spcPts val="1200"/>
              </a:spcAft>
            </a:pPr>
            <a:r>
              <a:rPr lang="en-GB" sz="3200" b="1" dirty="0">
                <a:solidFill>
                  <a:srgbClr val="0070C0"/>
                </a:solidFill>
                <a:latin typeface="Arial" panose="020B0604020202020204" pitchFamily="34" charset="0"/>
                <a:cs typeface="Arial" panose="020B0604020202020204" pitchFamily="34" charset="0"/>
              </a:rPr>
              <a:t>Early Symptoms of Exposure to </a:t>
            </a:r>
            <a:r>
              <a:rPr lang="en-GB" sz="3200" b="1" dirty="0" err="1">
                <a:solidFill>
                  <a:srgbClr val="0070C0"/>
                </a:solidFill>
                <a:latin typeface="Arial" panose="020B0604020202020204" pitchFamily="34" charset="0"/>
                <a:cs typeface="Arial" panose="020B0604020202020204" pitchFamily="34" charset="0"/>
              </a:rPr>
              <a:t>HAV</a:t>
            </a:r>
            <a:r>
              <a:rPr lang="en-GB" sz="3200" b="1" dirty="0">
                <a:solidFill>
                  <a:srgbClr val="0070C0"/>
                </a:solidFill>
                <a:latin typeface="Arial" panose="020B0604020202020204" pitchFamily="34" charset="0"/>
                <a:cs typeface="Arial" panose="020B0604020202020204" pitchFamily="34" charset="0"/>
              </a:rPr>
              <a:t> - 2</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10</a:t>
            </a:fld>
            <a:endParaRPr lang="en-GB" dirty="0"/>
          </a:p>
        </p:txBody>
      </p:sp>
      <p:sp>
        <p:nvSpPr>
          <p:cNvPr id="10" name="TextBox 9">
            <a:extLst>
              <a:ext uri="{FF2B5EF4-FFF2-40B4-BE49-F238E27FC236}">
                <a16:creationId xmlns:a16="http://schemas.microsoft.com/office/drawing/2014/main" id="{81D88345-E39D-4AE9-B0AE-AFB74258EFE4}"/>
              </a:ext>
            </a:extLst>
          </p:cNvPr>
          <p:cNvSpPr txBox="1"/>
          <p:nvPr/>
        </p:nvSpPr>
        <p:spPr>
          <a:xfrm>
            <a:off x="568712" y="1473127"/>
            <a:ext cx="10147610" cy="3447098"/>
          </a:xfrm>
          <a:prstGeom prst="rect">
            <a:avLst/>
          </a:prstGeom>
          <a:noFill/>
        </p:spPr>
        <p:txBody>
          <a:bodyPr wrap="square" rtlCol="0">
            <a:spAutoFit/>
          </a:bodyPr>
          <a:lstStyle/>
          <a:p>
            <a:pPr>
              <a:spcAft>
                <a:spcPts val="1200"/>
              </a:spcAft>
            </a:pPr>
            <a:r>
              <a:rPr lang="en-GB" sz="2400" b="1" dirty="0">
                <a:solidFill>
                  <a:srgbClr val="FF0000"/>
                </a:solidFill>
              </a:rPr>
              <a:t>Continuing to use hand-held tools at work after noticing the early symptoms</a:t>
            </a:r>
          </a:p>
          <a:p>
            <a:pPr>
              <a:spcAft>
                <a:spcPts val="1200"/>
              </a:spcAft>
            </a:pPr>
            <a:endParaRPr lang="en-GB" sz="2400" b="1" dirty="0">
              <a:solidFill>
                <a:srgbClr val="FF0000"/>
              </a:solidFill>
            </a:endParaRPr>
          </a:p>
          <a:p>
            <a:pPr marL="285750" indent="-285750" fontAlgn="base">
              <a:spcAft>
                <a:spcPts val="1200"/>
              </a:spcAft>
              <a:buFont typeface="Wingdings" panose="05000000000000000000" pitchFamily="2" charset="2"/>
              <a:buChar char="Ø"/>
            </a:pPr>
            <a:r>
              <a:rPr lang="en-GB" sz="2400" b="1" dirty="0">
                <a:solidFill>
                  <a:srgbClr val="0070C0"/>
                </a:solidFill>
              </a:rPr>
              <a:t>Numbness in hands becoming permanent</a:t>
            </a:r>
          </a:p>
          <a:p>
            <a:pPr marL="285750" indent="-285750" fontAlgn="base">
              <a:spcAft>
                <a:spcPts val="1200"/>
              </a:spcAft>
              <a:buFont typeface="Wingdings" panose="05000000000000000000" pitchFamily="2" charset="2"/>
              <a:buChar char="Ø"/>
            </a:pPr>
            <a:r>
              <a:rPr lang="en-GB" sz="2400" b="1" dirty="0">
                <a:solidFill>
                  <a:srgbClr val="0070C0"/>
                </a:solidFill>
              </a:rPr>
              <a:t>Won’t be able to feel fine things at all</a:t>
            </a:r>
          </a:p>
          <a:p>
            <a:pPr marL="285750" indent="-285750" fontAlgn="base">
              <a:spcAft>
                <a:spcPts val="1200"/>
              </a:spcAft>
              <a:buFont typeface="Wingdings" panose="05000000000000000000" pitchFamily="2" charset="2"/>
              <a:buChar char="Ø"/>
            </a:pPr>
            <a:r>
              <a:rPr lang="en-GB" sz="2400" b="1" dirty="0">
                <a:solidFill>
                  <a:srgbClr val="0070C0"/>
                </a:solidFill>
              </a:rPr>
              <a:t>Will have difficulty picking up small objects such as screws</a:t>
            </a:r>
          </a:p>
          <a:p>
            <a:pPr marL="285750" indent="-285750" fontAlgn="base">
              <a:spcAft>
                <a:spcPts val="1200"/>
              </a:spcAft>
              <a:buFont typeface="Wingdings" panose="05000000000000000000" pitchFamily="2" charset="2"/>
              <a:buChar char="Ø"/>
            </a:pPr>
            <a:r>
              <a:rPr lang="en-GB" sz="2400" b="1" dirty="0">
                <a:solidFill>
                  <a:srgbClr val="0070C0"/>
                </a:solidFill>
              </a:rPr>
              <a:t>The vibration white finger (VWF) attacks happens more frequently and affect more fingers</a:t>
            </a:r>
          </a:p>
        </p:txBody>
      </p:sp>
      <p:pic>
        <p:nvPicPr>
          <p:cNvPr id="11" name="Picture 10" descr="A close up of a persons hand&#10;&#10;Description automatically generated">
            <a:extLst>
              <a:ext uri="{FF2B5EF4-FFF2-40B4-BE49-F238E27FC236}">
                <a16:creationId xmlns:a16="http://schemas.microsoft.com/office/drawing/2014/main" id="{D923DADC-9ADB-44BC-9D90-55AB6A4827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5808" y="5110463"/>
            <a:ext cx="1297311" cy="822682"/>
          </a:xfrm>
          <a:prstGeom prst="rect">
            <a:avLst/>
          </a:prstGeom>
        </p:spPr>
      </p:pic>
      <p:sp>
        <p:nvSpPr>
          <p:cNvPr id="14" name="Date Placeholder 13">
            <a:extLst>
              <a:ext uri="{FF2B5EF4-FFF2-40B4-BE49-F238E27FC236}">
                <a16:creationId xmlns:a16="http://schemas.microsoft.com/office/drawing/2014/main" id="{A8743D4D-8A0F-45CD-98D4-499BCEB3A4B5}"/>
              </a:ext>
            </a:extLst>
          </p:cNvPr>
          <p:cNvSpPr>
            <a:spLocks noGrp="1"/>
          </p:cNvSpPr>
          <p:nvPr>
            <p:ph type="dt" sz="half" idx="10"/>
          </p:nvPr>
        </p:nvSpPr>
        <p:spPr/>
        <p:txBody>
          <a:bodyPr/>
          <a:lstStyle/>
          <a:p>
            <a:fld id="{24BA445A-8CFB-4A20-BE73-92104F5C3DF8}" type="datetime8">
              <a:rPr lang="en-GB" smtClean="0"/>
              <a:t>26/04/2021 21:30</a:t>
            </a:fld>
            <a:endParaRPr lang="en-GB" dirty="0"/>
          </a:p>
        </p:txBody>
      </p:sp>
    </p:spTree>
    <p:extLst>
      <p:ext uri="{BB962C8B-B14F-4D97-AF65-F5344CB8AC3E}">
        <p14:creationId xmlns:p14="http://schemas.microsoft.com/office/powerpoint/2010/main" val="2800426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1472" y="511670"/>
            <a:ext cx="5760639" cy="547834"/>
          </a:xfrm>
        </p:spPr>
        <p:txBody>
          <a:bodyPr>
            <a:normAutofit/>
          </a:bodyPr>
          <a:lstStyle/>
          <a:p>
            <a:pPr>
              <a:spcAft>
                <a:spcPts val="1200"/>
              </a:spcAft>
            </a:pPr>
            <a:r>
              <a:rPr lang="en-GB" sz="3200" b="1" dirty="0">
                <a:solidFill>
                  <a:srgbClr val="0070C0"/>
                </a:solidFill>
                <a:latin typeface="Arial" panose="020B0604020202020204" pitchFamily="34" charset="0"/>
                <a:cs typeface="Arial" panose="020B0604020202020204" pitchFamily="34" charset="0"/>
              </a:rPr>
              <a:t>HAVs LOcHER Hands-on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11</a:t>
            </a:fld>
            <a:endParaRPr lang="en-GB" dirty="0"/>
          </a:p>
        </p:txBody>
      </p:sp>
      <p:sp>
        <p:nvSpPr>
          <p:cNvPr id="5" name="TextBox 4">
            <a:extLst>
              <a:ext uri="{FF2B5EF4-FFF2-40B4-BE49-F238E27FC236}">
                <a16:creationId xmlns:a16="http://schemas.microsoft.com/office/drawing/2014/main" id="{DFCE0175-FACC-4500-8699-2C36171A9A34}"/>
              </a:ext>
            </a:extLst>
          </p:cNvPr>
          <p:cNvSpPr txBox="1"/>
          <p:nvPr/>
        </p:nvSpPr>
        <p:spPr>
          <a:xfrm flipH="1">
            <a:off x="1555668" y="1216645"/>
            <a:ext cx="8980220" cy="830997"/>
          </a:xfrm>
          <a:prstGeom prst="rect">
            <a:avLst/>
          </a:prstGeom>
          <a:noFill/>
        </p:spPr>
        <p:txBody>
          <a:bodyPr wrap="square" rtlCol="0">
            <a:spAutoFit/>
          </a:bodyPr>
          <a:lstStyle/>
          <a:p>
            <a:pPr>
              <a:spcAft>
                <a:spcPts val="600"/>
              </a:spcAft>
            </a:pPr>
            <a:r>
              <a:rPr lang="en-GB" sz="2400" b="1" dirty="0">
                <a:solidFill>
                  <a:srgbClr val="C00000"/>
                </a:solidFill>
                <a:latin typeface="Arial" panose="020B0604020202020204" pitchFamily="34" charset="0"/>
                <a:cs typeface="Arial" panose="020B0604020202020204" pitchFamily="34" charset="0"/>
              </a:rPr>
              <a:t>Use a vibrating tuning fork to feel the vibrations travelling from a finger tip, up the hands and arms </a:t>
            </a:r>
          </a:p>
        </p:txBody>
      </p:sp>
      <p:pic>
        <p:nvPicPr>
          <p:cNvPr id="10" name="Picture 9">
            <a:extLst>
              <a:ext uri="{FF2B5EF4-FFF2-40B4-BE49-F238E27FC236}">
                <a16:creationId xmlns:a16="http://schemas.microsoft.com/office/drawing/2014/main" id="{409F7458-42C5-49A2-8AFA-005D03770F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2362" y="3020801"/>
            <a:ext cx="2865862" cy="2521355"/>
          </a:xfrm>
          <a:prstGeom prst="rect">
            <a:avLst/>
          </a:prstGeom>
        </p:spPr>
      </p:pic>
      <p:sp>
        <p:nvSpPr>
          <p:cNvPr id="13" name="Date Placeholder 12">
            <a:extLst>
              <a:ext uri="{FF2B5EF4-FFF2-40B4-BE49-F238E27FC236}">
                <a16:creationId xmlns:a16="http://schemas.microsoft.com/office/drawing/2014/main" id="{DB00A567-FF72-4556-A203-0AE3FC893A94}"/>
              </a:ext>
            </a:extLst>
          </p:cNvPr>
          <p:cNvSpPr>
            <a:spLocks noGrp="1"/>
          </p:cNvSpPr>
          <p:nvPr>
            <p:ph type="dt" sz="half" idx="10"/>
          </p:nvPr>
        </p:nvSpPr>
        <p:spPr/>
        <p:txBody>
          <a:bodyPr/>
          <a:lstStyle/>
          <a:p>
            <a:fld id="{24E057F9-9919-41CD-AA03-0024667D9F77}" type="datetime8">
              <a:rPr lang="en-GB" smtClean="0"/>
              <a:t>26/04/2021 21:30</a:t>
            </a:fld>
            <a:endParaRPr lang="en-GB" dirty="0"/>
          </a:p>
        </p:txBody>
      </p:sp>
    </p:spTree>
    <p:extLst>
      <p:ext uri="{BB962C8B-B14F-4D97-AF65-F5344CB8AC3E}">
        <p14:creationId xmlns:p14="http://schemas.microsoft.com/office/powerpoint/2010/main" val="2015074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541" y="2117387"/>
            <a:ext cx="9672918" cy="661672"/>
          </a:xfrm>
        </p:spPr>
        <p:txBody>
          <a:bodyPr>
            <a:normAutofit/>
          </a:bodyPr>
          <a:lstStyle/>
          <a:p>
            <a:pPr algn="l">
              <a:spcAft>
                <a:spcPts val="1200"/>
              </a:spcAft>
            </a:pPr>
            <a:r>
              <a:rPr lang="en-GB" sz="3200" b="1" dirty="0">
                <a:solidFill>
                  <a:srgbClr val="0070C0"/>
                </a:solidFill>
                <a:latin typeface="Arial" panose="020B0604020202020204" pitchFamily="34" charset="0"/>
                <a:cs typeface="Arial" panose="020B0604020202020204" pitchFamily="34" charset="0"/>
              </a:rPr>
              <a:t>AM I at Risk of Hand-Arm Vibration Exposure?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12</a:t>
            </a:fld>
            <a:endParaRPr lang="en-GB" dirty="0"/>
          </a:p>
        </p:txBody>
      </p:sp>
      <p:sp>
        <p:nvSpPr>
          <p:cNvPr id="11" name="Date Placeholder 10">
            <a:extLst>
              <a:ext uri="{FF2B5EF4-FFF2-40B4-BE49-F238E27FC236}">
                <a16:creationId xmlns:a16="http://schemas.microsoft.com/office/drawing/2014/main" id="{49E6633A-E8CB-4E99-A3DC-9E97C6B23A75}"/>
              </a:ext>
            </a:extLst>
          </p:cNvPr>
          <p:cNvSpPr>
            <a:spLocks noGrp="1"/>
          </p:cNvSpPr>
          <p:nvPr>
            <p:ph type="dt" sz="half" idx="10"/>
          </p:nvPr>
        </p:nvSpPr>
        <p:spPr/>
        <p:txBody>
          <a:bodyPr/>
          <a:lstStyle/>
          <a:p>
            <a:fld id="{BE7A66F9-476C-4D3C-B5F4-A63FDA2E9DB6}" type="datetime8">
              <a:rPr lang="en-GB" smtClean="0"/>
              <a:t>26/04/2021 21:30</a:t>
            </a:fld>
            <a:endParaRPr lang="en-GB" dirty="0"/>
          </a:p>
        </p:txBody>
      </p:sp>
    </p:spTree>
    <p:extLst>
      <p:ext uri="{BB962C8B-B14F-4D97-AF65-F5344CB8AC3E}">
        <p14:creationId xmlns:p14="http://schemas.microsoft.com/office/powerpoint/2010/main" val="3048636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1040" y="506516"/>
            <a:ext cx="9081478" cy="1208181"/>
          </a:xfrm>
        </p:spPr>
        <p:txBody>
          <a:bodyPr>
            <a:noAutofit/>
          </a:bodyPr>
          <a:lstStyle/>
          <a:p>
            <a:pPr>
              <a:spcAft>
                <a:spcPts val="1200"/>
              </a:spcAft>
            </a:pPr>
            <a:r>
              <a:rPr lang="en-GB" sz="2800" b="1" dirty="0">
                <a:solidFill>
                  <a:srgbClr val="0070C0"/>
                </a:solidFill>
                <a:latin typeface="Arial" panose="020B0604020202020204" pitchFamily="34" charset="0"/>
                <a:cs typeface="Arial" panose="020B0604020202020204" pitchFamily="34" charset="0"/>
              </a:rPr>
              <a:t>Powered Hand-Held Tools </a:t>
            </a:r>
            <a:br>
              <a:rPr lang="en-GB" sz="2800" b="1" dirty="0">
                <a:solidFill>
                  <a:srgbClr val="0070C0"/>
                </a:solidFill>
                <a:latin typeface="Arial" panose="020B0604020202020204" pitchFamily="34" charset="0"/>
                <a:cs typeface="Arial" panose="020B0604020202020204" pitchFamily="34" charset="0"/>
              </a:rPr>
            </a:br>
            <a:r>
              <a:rPr lang="en-GB" sz="2800" b="1" dirty="0">
                <a:solidFill>
                  <a:srgbClr val="0070C0"/>
                </a:solidFill>
                <a:latin typeface="Arial" panose="020B0604020202020204" pitchFamily="34" charset="0"/>
                <a:cs typeface="Arial" panose="020B0604020202020204" pitchFamily="34" charset="0"/>
              </a:rPr>
              <a:t>Commonly associated with HAV exposure</a:t>
            </a:r>
            <a:br>
              <a:rPr lang="en-GB" sz="3200" b="1" dirty="0">
                <a:solidFill>
                  <a:srgbClr val="00B0F0"/>
                </a:solidFill>
                <a:latin typeface="Arial" panose="020B0604020202020204" pitchFamily="34" charset="0"/>
                <a:cs typeface="Arial" panose="020B0604020202020204" pitchFamily="34" charset="0"/>
              </a:rPr>
            </a:br>
            <a:r>
              <a:rPr lang="en-GB" sz="2400" b="1" dirty="0">
                <a:solidFill>
                  <a:srgbClr val="FF0000"/>
                </a:solidFill>
                <a:latin typeface="Arial" panose="020B0604020202020204" pitchFamily="34" charset="0"/>
                <a:cs typeface="Arial" panose="020B0604020202020204" pitchFamily="34" charset="0"/>
              </a:rPr>
              <a:t>If  you use any of these?</a:t>
            </a:r>
            <a:endParaRPr lang="en-GB" sz="3200" b="1"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13</a:t>
            </a:fld>
            <a:endParaRPr lang="en-GB" dirty="0"/>
          </a:p>
        </p:txBody>
      </p:sp>
      <p:graphicFrame>
        <p:nvGraphicFramePr>
          <p:cNvPr id="5" name="Table 8">
            <a:extLst>
              <a:ext uri="{FF2B5EF4-FFF2-40B4-BE49-F238E27FC236}">
                <a16:creationId xmlns:a16="http://schemas.microsoft.com/office/drawing/2014/main" id="{2D6E5AB3-8BA3-4104-ABC6-0E21B2ABABA9}"/>
              </a:ext>
            </a:extLst>
          </p:cNvPr>
          <p:cNvGraphicFramePr>
            <a:graphicFrameLocks noGrp="1"/>
          </p:cNvGraphicFramePr>
          <p:nvPr>
            <p:extLst>
              <p:ext uri="{D42A27DB-BD31-4B8C-83A1-F6EECF244321}">
                <p14:modId xmlns:p14="http://schemas.microsoft.com/office/powerpoint/2010/main" val="3898265459"/>
              </p:ext>
            </p:extLst>
          </p:nvPr>
        </p:nvGraphicFramePr>
        <p:xfrm>
          <a:off x="1059366" y="1899802"/>
          <a:ext cx="9701563" cy="4474423"/>
        </p:xfrm>
        <a:graphic>
          <a:graphicData uri="http://schemas.openxmlformats.org/drawingml/2006/table">
            <a:tbl>
              <a:tblPr firstRow="1" bandRow="1">
                <a:tableStyleId>{5C22544A-7EE6-4342-B048-85BDC9FD1C3A}</a:tableStyleId>
              </a:tblPr>
              <a:tblGrid>
                <a:gridCol w="3111565">
                  <a:extLst>
                    <a:ext uri="{9D8B030D-6E8A-4147-A177-3AD203B41FA5}">
                      <a16:colId xmlns:a16="http://schemas.microsoft.com/office/drawing/2014/main" val="3454708523"/>
                    </a:ext>
                  </a:extLst>
                </a:gridCol>
                <a:gridCol w="3294999">
                  <a:extLst>
                    <a:ext uri="{9D8B030D-6E8A-4147-A177-3AD203B41FA5}">
                      <a16:colId xmlns:a16="http://schemas.microsoft.com/office/drawing/2014/main" val="516256185"/>
                    </a:ext>
                  </a:extLst>
                </a:gridCol>
                <a:gridCol w="3294999">
                  <a:extLst>
                    <a:ext uri="{9D8B030D-6E8A-4147-A177-3AD203B41FA5}">
                      <a16:colId xmlns:a16="http://schemas.microsoft.com/office/drawing/2014/main" val="2537164313"/>
                    </a:ext>
                  </a:extLst>
                </a:gridCol>
              </a:tblGrid>
              <a:tr h="930888">
                <a:tc>
                  <a:txBody>
                    <a:bodyPr/>
                    <a:lstStyle/>
                    <a:p>
                      <a:pPr algn="ctr"/>
                      <a:r>
                        <a:rPr lang="en-GB" sz="2400" b="1" dirty="0">
                          <a:solidFill>
                            <a:srgbClr val="0070C0"/>
                          </a:solidFill>
                        </a:rPr>
                        <a:t>Chain saws</a:t>
                      </a:r>
                    </a:p>
                  </a:txBody>
                  <a:tcPr>
                    <a:solidFill>
                      <a:schemeClr val="bg1">
                        <a:lumMod val="85000"/>
                      </a:schemeClr>
                    </a:solidFill>
                  </a:tcPr>
                </a:tc>
                <a:tc>
                  <a:txBody>
                    <a:bodyPr/>
                    <a:lstStyle/>
                    <a:p>
                      <a:pPr algn="ctr"/>
                      <a:r>
                        <a:rPr lang="en-GB" sz="2400" b="1" dirty="0">
                          <a:solidFill>
                            <a:srgbClr val="0070C0"/>
                          </a:solidFill>
                        </a:rPr>
                        <a:t>Concreate or road breakers</a:t>
                      </a:r>
                    </a:p>
                  </a:txBody>
                  <a:tcPr>
                    <a:solidFill>
                      <a:schemeClr val="bg1">
                        <a:lumMod val="85000"/>
                      </a:schemeClr>
                    </a:solidFill>
                  </a:tcPr>
                </a:tc>
                <a:tc>
                  <a:txBody>
                    <a:bodyPr/>
                    <a:lstStyle/>
                    <a:p>
                      <a:pPr algn="ctr"/>
                      <a:r>
                        <a:rPr lang="en-GB" sz="2400" b="1" dirty="0">
                          <a:solidFill>
                            <a:srgbClr val="0070C0"/>
                          </a:solidFill>
                        </a:rPr>
                        <a:t>Cut-off saws for metals and stones</a:t>
                      </a:r>
                    </a:p>
                  </a:txBody>
                  <a:tcPr>
                    <a:solidFill>
                      <a:schemeClr val="bg1">
                        <a:lumMod val="85000"/>
                      </a:schemeClr>
                    </a:solidFill>
                  </a:tcPr>
                </a:tc>
                <a:extLst>
                  <a:ext uri="{0D108BD9-81ED-4DB2-BD59-A6C34878D82A}">
                    <a16:rowId xmlns:a16="http://schemas.microsoft.com/office/drawing/2014/main" val="431000134"/>
                  </a:ext>
                </a:extLst>
              </a:tr>
              <a:tr h="930888">
                <a:tc>
                  <a:txBody>
                    <a:bodyPr/>
                    <a:lstStyle/>
                    <a:p>
                      <a:pPr algn="ctr"/>
                      <a:r>
                        <a:rPr lang="en-GB" sz="2400" b="1" dirty="0">
                          <a:solidFill>
                            <a:srgbClr val="0070C0"/>
                          </a:solidFill>
                        </a:rPr>
                        <a:t>Hammer drills and jigsaws</a:t>
                      </a:r>
                    </a:p>
                  </a:txBody>
                  <a:tcPr>
                    <a:solidFill>
                      <a:schemeClr val="bg1">
                        <a:lumMod val="85000"/>
                      </a:schemeClr>
                    </a:solidFill>
                  </a:tcPr>
                </a:tc>
                <a:tc>
                  <a:txBody>
                    <a:bodyPr/>
                    <a:lstStyle/>
                    <a:p>
                      <a:pPr algn="ctr"/>
                      <a:r>
                        <a:rPr lang="en-GB" sz="2400" b="1" dirty="0">
                          <a:solidFill>
                            <a:srgbClr val="0070C0"/>
                          </a:solidFill>
                        </a:rPr>
                        <a:t>Grinders, disc cutters</a:t>
                      </a:r>
                    </a:p>
                  </a:txBody>
                  <a:tcPr>
                    <a:solidFill>
                      <a:schemeClr val="bg1">
                        <a:lumMod val="85000"/>
                      </a:schemeClr>
                    </a:solidFill>
                  </a:tcPr>
                </a:tc>
                <a:tc>
                  <a:txBody>
                    <a:bodyPr/>
                    <a:lstStyle/>
                    <a:p>
                      <a:pPr algn="ctr"/>
                      <a:r>
                        <a:rPr lang="en-GB" sz="2400" b="1" dirty="0">
                          <a:solidFill>
                            <a:srgbClr val="0070C0"/>
                          </a:solidFill>
                        </a:rPr>
                        <a:t>Impact wrenches</a:t>
                      </a:r>
                    </a:p>
                  </a:txBody>
                  <a:tcPr>
                    <a:solidFill>
                      <a:schemeClr val="bg1">
                        <a:lumMod val="85000"/>
                      </a:schemeClr>
                    </a:solidFill>
                  </a:tcPr>
                </a:tc>
                <a:extLst>
                  <a:ext uri="{0D108BD9-81ED-4DB2-BD59-A6C34878D82A}">
                    <a16:rowId xmlns:a16="http://schemas.microsoft.com/office/drawing/2014/main" val="3472491939"/>
                  </a:ext>
                </a:extLst>
              </a:tr>
              <a:tr h="930888">
                <a:tc>
                  <a:txBody>
                    <a:bodyPr/>
                    <a:lstStyle/>
                    <a:p>
                      <a:pPr algn="ctr"/>
                      <a:r>
                        <a:rPr lang="en-GB" sz="2400" b="1" dirty="0">
                          <a:solidFill>
                            <a:srgbClr val="0070C0"/>
                          </a:solidFill>
                        </a:rPr>
                        <a:t>Needle guns, scalers, </a:t>
                      </a:r>
                      <a:r>
                        <a:rPr lang="en-GB" sz="2400" b="1" dirty="0" err="1">
                          <a:solidFill>
                            <a:srgbClr val="0070C0"/>
                          </a:solidFill>
                        </a:rPr>
                        <a:t>scabblers</a:t>
                      </a:r>
                      <a:endParaRPr lang="en-GB" sz="2400" b="1" dirty="0">
                        <a:solidFill>
                          <a:srgbClr val="0070C0"/>
                        </a:solidFill>
                      </a:endParaRPr>
                    </a:p>
                  </a:txBody>
                  <a:tcPr>
                    <a:solidFill>
                      <a:schemeClr val="bg1">
                        <a:lumMod val="85000"/>
                      </a:schemeClr>
                    </a:solidFill>
                  </a:tcPr>
                </a:tc>
                <a:tc>
                  <a:txBody>
                    <a:bodyPr/>
                    <a:lstStyle/>
                    <a:p>
                      <a:pPr algn="ctr"/>
                      <a:r>
                        <a:rPr lang="en-GB" sz="2400" b="1" dirty="0">
                          <a:solidFill>
                            <a:srgbClr val="0070C0"/>
                          </a:solidFill>
                        </a:rPr>
                        <a:t>Pedestal grinders</a:t>
                      </a:r>
                    </a:p>
                  </a:txBody>
                  <a:tcPr>
                    <a:solidFill>
                      <a:schemeClr val="bg1">
                        <a:lumMod val="85000"/>
                      </a:schemeClr>
                    </a:solidFill>
                  </a:tcPr>
                </a:tc>
                <a:tc>
                  <a:txBody>
                    <a:bodyPr/>
                    <a:lstStyle/>
                    <a:p>
                      <a:pPr algn="ctr"/>
                      <a:r>
                        <a:rPr lang="en-GB" sz="2400" b="1" dirty="0">
                          <a:solidFill>
                            <a:srgbClr val="0070C0"/>
                          </a:solidFill>
                        </a:rPr>
                        <a:t>Polishers</a:t>
                      </a:r>
                    </a:p>
                  </a:txBody>
                  <a:tcPr>
                    <a:solidFill>
                      <a:schemeClr val="bg1">
                        <a:lumMod val="85000"/>
                      </a:schemeClr>
                    </a:solidFill>
                  </a:tcPr>
                </a:tc>
                <a:extLst>
                  <a:ext uri="{0D108BD9-81ED-4DB2-BD59-A6C34878D82A}">
                    <a16:rowId xmlns:a16="http://schemas.microsoft.com/office/drawing/2014/main" val="2202349898"/>
                  </a:ext>
                </a:extLst>
              </a:tr>
              <a:tr h="1262285">
                <a:tc>
                  <a:txBody>
                    <a:bodyPr/>
                    <a:lstStyle/>
                    <a:p>
                      <a:pPr algn="ctr"/>
                      <a:r>
                        <a:rPr lang="en-GB" sz="2400" b="1" dirty="0">
                          <a:solidFill>
                            <a:srgbClr val="0070C0"/>
                          </a:solidFill>
                        </a:rPr>
                        <a:t>Power hammers, chisels</a:t>
                      </a:r>
                    </a:p>
                  </a:txBody>
                  <a:tcPr>
                    <a:solidFill>
                      <a:schemeClr val="bg1">
                        <a:lumMod val="85000"/>
                      </a:schemeClr>
                    </a:solidFill>
                  </a:tcPr>
                </a:tc>
                <a:tc>
                  <a:txBody>
                    <a:bodyPr/>
                    <a:lstStyle/>
                    <a:p>
                      <a:pPr algn="ctr"/>
                      <a:r>
                        <a:rPr lang="en-GB" sz="2400" b="1" dirty="0">
                          <a:solidFill>
                            <a:srgbClr val="0070C0"/>
                          </a:solidFill>
                        </a:rPr>
                        <a:t>Power sander, brush cutters, </a:t>
                      </a:r>
                      <a:r>
                        <a:rPr lang="en-GB" sz="2400" b="1" dirty="0" err="1">
                          <a:solidFill>
                            <a:srgbClr val="0070C0"/>
                          </a:solidFill>
                        </a:rPr>
                        <a:t>strimmers</a:t>
                      </a:r>
                      <a:endParaRPr lang="en-GB" sz="2400" b="1" dirty="0">
                        <a:solidFill>
                          <a:srgbClr val="0070C0"/>
                        </a:solidFill>
                      </a:endParaRPr>
                    </a:p>
                  </a:txBody>
                  <a:tcPr>
                    <a:solidFill>
                      <a:schemeClr val="bg1">
                        <a:lumMod val="85000"/>
                      </a:schemeClr>
                    </a:solidFill>
                  </a:tcPr>
                </a:tc>
                <a:tc>
                  <a:txBody>
                    <a:bodyPr/>
                    <a:lstStyle/>
                    <a:p>
                      <a:pPr algn="ctr"/>
                      <a:r>
                        <a:rPr lang="en-GB" sz="2400" b="1" dirty="0">
                          <a:solidFill>
                            <a:srgbClr val="0070C0"/>
                          </a:solidFill>
                        </a:rPr>
                        <a:t>High-powered lawn mowers, hedge trimmers</a:t>
                      </a:r>
                    </a:p>
                  </a:txBody>
                  <a:tcPr>
                    <a:solidFill>
                      <a:schemeClr val="bg1">
                        <a:lumMod val="85000"/>
                      </a:schemeClr>
                    </a:solidFill>
                  </a:tcPr>
                </a:tc>
                <a:extLst>
                  <a:ext uri="{0D108BD9-81ED-4DB2-BD59-A6C34878D82A}">
                    <a16:rowId xmlns:a16="http://schemas.microsoft.com/office/drawing/2014/main" val="3930800433"/>
                  </a:ext>
                </a:extLst>
              </a:tr>
              <a:tr h="419474">
                <a:tc gridSpan="3">
                  <a:txBody>
                    <a:bodyPr/>
                    <a:lstStyle/>
                    <a:p>
                      <a:pPr algn="ctr"/>
                      <a:r>
                        <a:rPr lang="en-GB" sz="2000" b="1" dirty="0">
                          <a:solidFill>
                            <a:srgbClr val="0070C0"/>
                          </a:solidFill>
                        </a:rPr>
                        <a:t>Not an all inclusive list</a:t>
                      </a:r>
                    </a:p>
                  </a:txBody>
                  <a:tcPr>
                    <a:solidFill>
                      <a:schemeClr val="bg1">
                        <a:lumMod val="85000"/>
                      </a:schemeClr>
                    </a:solidFill>
                  </a:tcPr>
                </a:tc>
                <a:tc hMerge="1">
                  <a:txBody>
                    <a:bodyPr/>
                    <a:lstStyle/>
                    <a:p>
                      <a:pPr algn="ctr"/>
                      <a:endParaRPr lang="en-GB" sz="2400" b="1" dirty="0">
                        <a:solidFill>
                          <a:srgbClr val="C00000"/>
                        </a:solidFill>
                      </a:endParaRPr>
                    </a:p>
                  </a:txBody>
                  <a:tcPr>
                    <a:solidFill>
                      <a:schemeClr val="bg1">
                        <a:lumMod val="85000"/>
                      </a:schemeClr>
                    </a:solidFill>
                  </a:tcPr>
                </a:tc>
                <a:tc hMerge="1">
                  <a:txBody>
                    <a:bodyPr/>
                    <a:lstStyle/>
                    <a:p>
                      <a:pPr algn="ctr"/>
                      <a:endParaRPr lang="en-GB" sz="2400" b="1" dirty="0">
                        <a:solidFill>
                          <a:srgbClr val="C00000"/>
                        </a:solidFill>
                      </a:endParaRPr>
                    </a:p>
                  </a:txBody>
                  <a:tcPr>
                    <a:solidFill>
                      <a:schemeClr val="bg1">
                        <a:lumMod val="85000"/>
                      </a:schemeClr>
                    </a:solidFill>
                  </a:tcPr>
                </a:tc>
                <a:extLst>
                  <a:ext uri="{0D108BD9-81ED-4DB2-BD59-A6C34878D82A}">
                    <a16:rowId xmlns:a16="http://schemas.microsoft.com/office/drawing/2014/main" val="563784900"/>
                  </a:ext>
                </a:extLst>
              </a:tr>
            </a:tbl>
          </a:graphicData>
        </a:graphic>
      </p:graphicFrame>
      <p:sp>
        <p:nvSpPr>
          <p:cNvPr id="12" name="Date Placeholder 11">
            <a:extLst>
              <a:ext uri="{FF2B5EF4-FFF2-40B4-BE49-F238E27FC236}">
                <a16:creationId xmlns:a16="http://schemas.microsoft.com/office/drawing/2014/main" id="{05BF1B04-3AD9-4266-8D16-428F1528FB01}"/>
              </a:ext>
            </a:extLst>
          </p:cNvPr>
          <p:cNvSpPr>
            <a:spLocks noGrp="1"/>
          </p:cNvSpPr>
          <p:nvPr>
            <p:ph type="dt" sz="half" idx="10"/>
          </p:nvPr>
        </p:nvSpPr>
        <p:spPr/>
        <p:txBody>
          <a:bodyPr/>
          <a:lstStyle/>
          <a:p>
            <a:fld id="{055CBBB4-DA9C-4226-9E0D-487A8D66EB27}" type="datetime8">
              <a:rPr lang="en-GB" smtClean="0"/>
              <a:t>26/04/2021 21:30</a:t>
            </a:fld>
            <a:endParaRPr lang="en-GB" dirty="0"/>
          </a:p>
        </p:txBody>
      </p:sp>
    </p:spTree>
    <p:extLst>
      <p:ext uri="{BB962C8B-B14F-4D97-AF65-F5344CB8AC3E}">
        <p14:creationId xmlns:p14="http://schemas.microsoft.com/office/powerpoint/2010/main" val="3714164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15943"/>
            <a:ext cx="7638585" cy="1446311"/>
          </a:xfrm>
        </p:spPr>
        <p:txBody>
          <a:bodyPr>
            <a:normAutofit/>
          </a:bodyPr>
          <a:lstStyle/>
          <a:p>
            <a:pPr>
              <a:spcAft>
                <a:spcPts val="1200"/>
              </a:spcAft>
            </a:pPr>
            <a:r>
              <a:rPr lang="en-GB" sz="3200" b="1" dirty="0">
                <a:solidFill>
                  <a:srgbClr val="0070C0"/>
                </a:solidFill>
                <a:latin typeface="Arial" panose="020B0604020202020204" pitchFamily="34" charset="0"/>
                <a:cs typeface="Arial" panose="020B0604020202020204" pitchFamily="34" charset="0"/>
              </a:rPr>
              <a:t>Which Jobs are likely to Create Risks?</a:t>
            </a:r>
            <a:br>
              <a:rPr lang="en-GB" sz="3200" b="1" dirty="0">
                <a:solidFill>
                  <a:srgbClr val="0070C0"/>
                </a:solidFill>
                <a:latin typeface="Arial" panose="020B0604020202020204" pitchFamily="34" charset="0"/>
                <a:cs typeface="Arial" panose="020B0604020202020204" pitchFamily="34" charset="0"/>
              </a:rPr>
            </a:br>
            <a:r>
              <a:rPr lang="en-GB" sz="2400" b="1" dirty="0">
                <a:solidFill>
                  <a:srgbClr val="FF0000"/>
                </a:solidFill>
                <a:latin typeface="Arial" panose="020B0604020202020204" pitchFamily="34" charset="0"/>
                <a:cs typeface="Arial" panose="020B0604020202020204" pitchFamily="34" charset="0"/>
              </a:rPr>
              <a:t>If you work in anyone of these sectors and </a:t>
            </a:r>
            <a:br>
              <a:rPr lang="en-GB" sz="2400" b="1" dirty="0">
                <a:solidFill>
                  <a:srgbClr val="FF0000"/>
                </a:solidFill>
                <a:latin typeface="Arial" panose="020B0604020202020204" pitchFamily="34" charset="0"/>
                <a:cs typeface="Arial" panose="020B0604020202020204" pitchFamily="34" charset="0"/>
              </a:rPr>
            </a:br>
            <a:r>
              <a:rPr lang="en-GB" sz="2400" b="1" dirty="0">
                <a:solidFill>
                  <a:srgbClr val="FF0000"/>
                </a:solidFill>
                <a:latin typeface="Arial" panose="020B0604020202020204" pitchFamily="34" charset="0"/>
                <a:cs typeface="Arial" panose="020B0604020202020204" pitchFamily="34" charset="0"/>
              </a:rPr>
              <a:t>use powered hand-held tool?</a:t>
            </a:r>
            <a:endParaRPr lang="en-GB" sz="3200" b="1"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a:xfrm>
            <a:off x="8610599" y="6442057"/>
            <a:ext cx="2743200" cy="365125"/>
          </a:xfrm>
        </p:spPr>
        <p:txBody>
          <a:bodyPr/>
          <a:lstStyle/>
          <a:p>
            <a:fld id="{3DB36CE2-65BA-4721-BB1A-1EDB821F77A6}" type="slidenum">
              <a:rPr lang="en-GB" smtClean="0"/>
              <a:t>14</a:t>
            </a:fld>
            <a:endParaRPr lang="en-GB" dirty="0"/>
          </a:p>
        </p:txBody>
      </p:sp>
      <p:graphicFrame>
        <p:nvGraphicFramePr>
          <p:cNvPr id="5" name="Table 4">
            <a:extLst>
              <a:ext uri="{FF2B5EF4-FFF2-40B4-BE49-F238E27FC236}">
                <a16:creationId xmlns:a16="http://schemas.microsoft.com/office/drawing/2014/main" id="{CBBE21AF-2430-48E5-A30A-255DA80CA1D4}"/>
              </a:ext>
            </a:extLst>
          </p:cNvPr>
          <p:cNvGraphicFramePr>
            <a:graphicFrameLocks noGrp="1"/>
          </p:cNvGraphicFramePr>
          <p:nvPr>
            <p:extLst>
              <p:ext uri="{D42A27DB-BD31-4B8C-83A1-F6EECF244321}">
                <p14:modId xmlns:p14="http://schemas.microsoft.com/office/powerpoint/2010/main" val="3807517801"/>
              </p:ext>
            </p:extLst>
          </p:nvPr>
        </p:nvGraphicFramePr>
        <p:xfrm>
          <a:off x="1517818" y="2036702"/>
          <a:ext cx="9156363" cy="3978899"/>
        </p:xfrm>
        <a:graphic>
          <a:graphicData uri="http://schemas.openxmlformats.org/drawingml/2006/table">
            <a:tbl>
              <a:tblPr firstRow="1" bandRow="1">
                <a:tableStyleId>{5C22544A-7EE6-4342-B048-85BDC9FD1C3A}</a:tableStyleId>
              </a:tblPr>
              <a:tblGrid>
                <a:gridCol w="2936705">
                  <a:extLst>
                    <a:ext uri="{9D8B030D-6E8A-4147-A177-3AD203B41FA5}">
                      <a16:colId xmlns:a16="http://schemas.microsoft.com/office/drawing/2014/main" val="1489203875"/>
                    </a:ext>
                  </a:extLst>
                </a:gridCol>
                <a:gridCol w="3109829">
                  <a:extLst>
                    <a:ext uri="{9D8B030D-6E8A-4147-A177-3AD203B41FA5}">
                      <a16:colId xmlns:a16="http://schemas.microsoft.com/office/drawing/2014/main" val="2800616582"/>
                    </a:ext>
                  </a:extLst>
                </a:gridCol>
                <a:gridCol w="3109829">
                  <a:extLst>
                    <a:ext uri="{9D8B030D-6E8A-4147-A177-3AD203B41FA5}">
                      <a16:colId xmlns:a16="http://schemas.microsoft.com/office/drawing/2014/main" val="2865772841"/>
                    </a:ext>
                  </a:extLst>
                </a:gridCol>
              </a:tblGrid>
              <a:tr h="681511">
                <a:tc>
                  <a:txBody>
                    <a:bodyPr/>
                    <a:lstStyle/>
                    <a:p>
                      <a:pPr algn="ctr"/>
                      <a:r>
                        <a:rPr lang="en-GB" sz="2400" b="1" dirty="0">
                          <a:solidFill>
                            <a:srgbClr val="0070C0"/>
                          </a:solidFill>
                        </a:rPr>
                        <a:t>Construction</a:t>
                      </a:r>
                    </a:p>
                  </a:txBody>
                  <a:tcPr>
                    <a:solidFill>
                      <a:schemeClr val="bg1">
                        <a:lumMod val="85000"/>
                      </a:schemeClr>
                    </a:solidFill>
                  </a:tcPr>
                </a:tc>
                <a:tc>
                  <a:txBody>
                    <a:bodyPr/>
                    <a:lstStyle/>
                    <a:p>
                      <a:pPr algn="ctr"/>
                      <a:r>
                        <a:rPr lang="en-GB" sz="2400" b="1" dirty="0">
                          <a:solidFill>
                            <a:srgbClr val="0070C0"/>
                          </a:solidFill>
                        </a:rPr>
                        <a:t>Construction Renovations</a:t>
                      </a:r>
                    </a:p>
                  </a:txBody>
                  <a:tcPr>
                    <a:solidFill>
                      <a:schemeClr val="bg1">
                        <a:lumMod val="85000"/>
                      </a:schemeClr>
                    </a:solidFill>
                  </a:tcPr>
                </a:tc>
                <a:tc>
                  <a:txBody>
                    <a:bodyPr/>
                    <a:lstStyle/>
                    <a:p>
                      <a:pPr algn="ctr"/>
                      <a:r>
                        <a:rPr lang="en-GB" sz="2400" b="1" dirty="0">
                          <a:solidFill>
                            <a:srgbClr val="0070C0"/>
                          </a:solidFill>
                        </a:rPr>
                        <a:t>Engineering</a:t>
                      </a:r>
                    </a:p>
                  </a:txBody>
                  <a:tcPr>
                    <a:solidFill>
                      <a:schemeClr val="bg1">
                        <a:lumMod val="85000"/>
                      </a:schemeClr>
                    </a:solidFill>
                  </a:tcPr>
                </a:tc>
                <a:extLst>
                  <a:ext uri="{0D108BD9-81ED-4DB2-BD59-A6C34878D82A}">
                    <a16:rowId xmlns:a16="http://schemas.microsoft.com/office/drawing/2014/main" val="643333407"/>
                  </a:ext>
                </a:extLst>
              </a:tr>
              <a:tr h="681511">
                <a:tc>
                  <a:txBody>
                    <a:bodyPr/>
                    <a:lstStyle/>
                    <a:p>
                      <a:pPr algn="ctr"/>
                      <a:r>
                        <a:rPr lang="en-GB" sz="2400" b="1" dirty="0">
                          <a:solidFill>
                            <a:srgbClr val="0070C0"/>
                          </a:solidFill>
                        </a:rPr>
                        <a:t>Forestry</a:t>
                      </a:r>
                    </a:p>
                  </a:txBody>
                  <a:tcPr>
                    <a:solidFill>
                      <a:schemeClr val="bg1">
                        <a:lumMod val="85000"/>
                      </a:schemeClr>
                    </a:solidFill>
                  </a:tcPr>
                </a:tc>
                <a:tc>
                  <a:txBody>
                    <a:bodyPr/>
                    <a:lstStyle/>
                    <a:p>
                      <a:pPr algn="ctr"/>
                      <a:r>
                        <a:rPr lang="en-GB" sz="2400" b="1">
                          <a:solidFill>
                            <a:srgbClr val="0070C0"/>
                          </a:solidFill>
                        </a:rPr>
                        <a:t>Foundry </a:t>
                      </a:r>
                      <a:endParaRPr lang="en-GB" sz="2400" b="1" dirty="0">
                        <a:solidFill>
                          <a:srgbClr val="0070C0"/>
                        </a:solidFill>
                      </a:endParaRPr>
                    </a:p>
                  </a:txBody>
                  <a:tcPr>
                    <a:solidFill>
                      <a:schemeClr val="bg1">
                        <a:lumMod val="85000"/>
                      </a:schemeClr>
                    </a:solidFill>
                  </a:tcPr>
                </a:tc>
                <a:tc>
                  <a:txBody>
                    <a:bodyPr/>
                    <a:lstStyle/>
                    <a:p>
                      <a:pPr algn="ctr"/>
                      <a:r>
                        <a:rPr lang="en-GB" sz="2400" b="1" dirty="0">
                          <a:solidFill>
                            <a:srgbClr val="0070C0"/>
                          </a:solidFill>
                        </a:rPr>
                        <a:t>Motor vehicles manufacture/repair</a:t>
                      </a:r>
                    </a:p>
                  </a:txBody>
                  <a:tcPr>
                    <a:solidFill>
                      <a:schemeClr val="bg1">
                        <a:lumMod val="85000"/>
                      </a:schemeClr>
                    </a:solidFill>
                  </a:tcPr>
                </a:tc>
                <a:extLst>
                  <a:ext uri="{0D108BD9-81ED-4DB2-BD59-A6C34878D82A}">
                    <a16:rowId xmlns:a16="http://schemas.microsoft.com/office/drawing/2014/main" val="3028455838"/>
                  </a:ext>
                </a:extLst>
              </a:tr>
              <a:tr h="1329394">
                <a:tc>
                  <a:txBody>
                    <a:bodyPr/>
                    <a:lstStyle/>
                    <a:p>
                      <a:pPr algn="ctr"/>
                      <a:r>
                        <a:rPr lang="en-GB" sz="2400" b="1" dirty="0">
                          <a:solidFill>
                            <a:srgbClr val="0070C0"/>
                          </a:solidFill>
                        </a:rPr>
                        <a:t>Grounds Maintenance </a:t>
                      </a:r>
                    </a:p>
                    <a:p>
                      <a:pPr algn="ctr"/>
                      <a:r>
                        <a:rPr lang="en-GB" sz="2400" b="1" dirty="0">
                          <a:solidFill>
                            <a:srgbClr val="0070C0"/>
                          </a:solidFill>
                        </a:rPr>
                        <a:t>(parks, gardens, farms, verges etc)</a:t>
                      </a:r>
                    </a:p>
                  </a:txBody>
                  <a:tcPr>
                    <a:solidFill>
                      <a:schemeClr val="bg1">
                        <a:lumMod val="85000"/>
                      </a:schemeClr>
                    </a:solidFill>
                  </a:tcPr>
                </a:tc>
                <a:tc>
                  <a:txBody>
                    <a:bodyPr/>
                    <a:lstStyle/>
                    <a:p>
                      <a:pPr algn="ctr"/>
                      <a:r>
                        <a:rPr lang="en-GB" sz="2400" b="1" dirty="0">
                          <a:solidFill>
                            <a:srgbClr val="0070C0"/>
                          </a:solidFill>
                        </a:rPr>
                        <a:t>Ship building/repair</a:t>
                      </a:r>
                    </a:p>
                  </a:txBody>
                  <a:tcPr>
                    <a:solidFill>
                      <a:schemeClr val="bg1">
                        <a:lumMod val="85000"/>
                      </a:schemeClr>
                    </a:solidFill>
                  </a:tcPr>
                </a:tc>
                <a:tc>
                  <a:txBody>
                    <a:bodyPr/>
                    <a:lstStyle/>
                    <a:p>
                      <a:pPr algn="ctr"/>
                      <a:r>
                        <a:rPr lang="en-GB" sz="2400" b="1" dirty="0">
                          <a:solidFill>
                            <a:srgbClr val="0070C0"/>
                          </a:solidFill>
                        </a:rPr>
                        <a:t>Utilities </a:t>
                      </a:r>
                    </a:p>
                    <a:p>
                      <a:pPr algn="ctr"/>
                      <a:r>
                        <a:rPr lang="en-GB" sz="2400" b="1" dirty="0">
                          <a:solidFill>
                            <a:srgbClr val="0070C0"/>
                          </a:solidFill>
                        </a:rPr>
                        <a:t>(gas, water, electricity, communications etc)</a:t>
                      </a:r>
                    </a:p>
                  </a:txBody>
                  <a:tcPr>
                    <a:solidFill>
                      <a:schemeClr val="bg1">
                        <a:lumMod val="85000"/>
                      </a:schemeClr>
                    </a:solidFill>
                  </a:tcPr>
                </a:tc>
                <a:extLst>
                  <a:ext uri="{0D108BD9-81ED-4DB2-BD59-A6C34878D82A}">
                    <a16:rowId xmlns:a16="http://schemas.microsoft.com/office/drawing/2014/main" val="3796528936"/>
                  </a:ext>
                </a:extLst>
              </a:tr>
              <a:tr h="778499">
                <a:tc gridSpan="3">
                  <a:txBody>
                    <a:bodyPr/>
                    <a:lstStyle/>
                    <a:p>
                      <a:pPr algn="ctr"/>
                      <a:r>
                        <a:rPr lang="en-GB" sz="2000" b="1" dirty="0">
                          <a:solidFill>
                            <a:srgbClr val="0070C0"/>
                          </a:solidFill>
                        </a:rPr>
                        <a:t>Not an all inclusive list</a:t>
                      </a:r>
                    </a:p>
                  </a:txBody>
                  <a:tcPr>
                    <a:solidFill>
                      <a:schemeClr val="bg1">
                        <a:lumMod val="85000"/>
                      </a:schemeClr>
                    </a:solidFill>
                  </a:tcPr>
                </a:tc>
                <a:tc hMerge="1">
                  <a:txBody>
                    <a:bodyPr/>
                    <a:lstStyle/>
                    <a:p>
                      <a:pPr algn="ctr"/>
                      <a:endParaRPr lang="en-GB" sz="1200" b="1" dirty="0">
                        <a:solidFill>
                          <a:srgbClr val="C00000"/>
                        </a:solidFill>
                      </a:endParaRPr>
                    </a:p>
                  </a:txBody>
                  <a:tcPr>
                    <a:solidFill>
                      <a:schemeClr val="bg1">
                        <a:lumMod val="85000"/>
                      </a:schemeClr>
                    </a:solidFill>
                  </a:tcPr>
                </a:tc>
                <a:tc hMerge="1">
                  <a:txBody>
                    <a:bodyPr/>
                    <a:lstStyle/>
                    <a:p>
                      <a:pPr algn="ctr"/>
                      <a:endParaRPr lang="en-GB" sz="1200" b="1" dirty="0">
                        <a:solidFill>
                          <a:srgbClr val="C00000"/>
                        </a:solidFill>
                      </a:endParaRPr>
                    </a:p>
                  </a:txBody>
                  <a:tcPr>
                    <a:solidFill>
                      <a:schemeClr val="bg1">
                        <a:lumMod val="85000"/>
                      </a:schemeClr>
                    </a:solidFill>
                  </a:tcPr>
                </a:tc>
                <a:extLst>
                  <a:ext uri="{0D108BD9-81ED-4DB2-BD59-A6C34878D82A}">
                    <a16:rowId xmlns:a16="http://schemas.microsoft.com/office/drawing/2014/main" val="3187778980"/>
                  </a:ext>
                </a:extLst>
              </a:tr>
            </a:tbl>
          </a:graphicData>
        </a:graphic>
      </p:graphicFrame>
      <p:sp>
        <p:nvSpPr>
          <p:cNvPr id="12" name="Date Placeholder 11">
            <a:extLst>
              <a:ext uri="{FF2B5EF4-FFF2-40B4-BE49-F238E27FC236}">
                <a16:creationId xmlns:a16="http://schemas.microsoft.com/office/drawing/2014/main" id="{1317B2F9-0349-49D3-B7FD-4B86C1E888CE}"/>
              </a:ext>
            </a:extLst>
          </p:cNvPr>
          <p:cNvSpPr>
            <a:spLocks noGrp="1"/>
          </p:cNvSpPr>
          <p:nvPr>
            <p:ph type="dt" sz="half" idx="10"/>
          </p:nvPr>
        </p:nvSpPr>
        <p:spPr/>
        <p:txBody>
          <a:bodyPr/>
          <a:lstStyle/>
          <a:p>
            <a:fld id="{2C978E15-4FF0-451A-8A7F-E070C0E78638}" type="datetime8">
              <a:rPr lang="en-GB" smtClean="0"/>
              <a:t>26/04/2021 21:30</a:t>
            </a:fld>
            <a:endParaRPr lang="en-GB" dirty="0"/>
          </a:p>
        </p:txBody>
      </p:sp>
    </p:spTree>
    <p:extLst>
      <p:ext uri="{BB962C8B-B14F-4D97-AF65-F5344CB8AC3E}">
        <p14:creationId xmlns:p14="http://schemas.microsoft.com/office/powerpoint/2010/main" val="1754793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15</a:t>
            </a:fld>
            <a:endParaRPr lang="en-GB" dirty="0"/>
          </a:p>
        </p:txBody>
      </p:sp>
      <p:graphicFrame>
        <p:nvGraphicFramePr>
          <p:cNvPr id="9" name="Table 9">
            <a:extLst>
              <a:ext uri="{FF2B5EF4-FFF2-40B4-BE49-F238E27FC236}">
                <a16:creationId xmlns:a16="http://schemas.microsoft.com/office/drawing/2014/main" id="{EE50F0FD-FEE0-4C93-A669-CFDB54B0D671}"/>
              </a:ext>
            </a:extLst>
          </p:cNvPr>
          <p:cNvGraphicFramePr>
            <a:graphicFrameLocks noGrp="1"/>
          </p:cNvGraphicFramePr>
          <p:nvPr>
            <p:extLst>
              <p:ext uri="{D42A27DB-BD31-4B8C-83A1-F6EECF244321}">
                <p14:modId xmlns:p14="http://schemas.microsoft.com/office/powerpoint/2010/main" val="3621488446"/>
              </p:ext>
            </p:extLst>
          </p:nvPr>
        </p:nvGraphicFramePr>
        <p:xfrm>
          <a:off x="1148577" y="225070"/>
          <a:ext cx="9177453" cy="5547360"/>
        </p:xfrm>
        <a:graphic>
          <a:graphicData uri="http://schemas.openxmlformats.org/drawingml/2006/table">
            <a:tbl>
              <a:tblPr firstRow="1" bandRow="1">
                <a:tableStyleId>{5C22544A-7EE6-4342-B048-85BDC9FD1C3A}</a:tableStyleId>
              </a:tblPr>
              <a:tblGrid>
                <a:gridCol w="9177453">
                  <a:extLst>
                    <a:ext uri="{9D8B030D-6E8A-4147-A177-3AD203B41FA5}">
                      <a16:colId xmlns:a16="http://schemas.microsoft.com/office/drawing/2014/main" val="2731547803"/>
                    </a:ext>
                  </a:extLst>
                </a:gridCol>
              </a:tblGrid>
              <a:tr h="436230">
                <a:tc>
                  <a:txBody>
                    <a:bodyPr/>
                    <a:lstStyle/>
                    <a:p>
                      <a:pPr algn="ctr"/>
                      <a:r>
                        <a:rPr lang="en-GB" sz="3200" b="1" dirty="0">
                          <a:solidFill>
                            <a:srgbClr val="0070C0"/>
                          </a:solidFill>
                          <a:latin typeface="Arial" panose="020B0604020202020204" pitchFamily="34" charset="0"/>
                          <a:cs typeface="Arial" panose="020B0604020202020204" pitchFamily="34" charset="0"/>
                        </a:rPr>
                        <a:t>Rules of Thumb to Identify exposure to HAV Risks</a:t>
                      </a:r>
                      <a:endParaRPr lang="en-GB" sz="3200" dirty="0">
                        <a:solidFill>
                          <a:srgbClr val="0070C0"/>
                        </a:solidFill>
                      </a:endParaRPr>
                    </a:p>
                  </a:txBody>
                  <a:tcPr>
                    <a:solidFill>
                      <a:schemeClr val="bg1">
                        <a:lumMod val="85000"/>
                      </a:schemeClr>
                    </a:solidFill>
                  </a:tcPr>
                </a:tc>
                <a:extLst>
                  <a:ext uri="{0D108BD9-81ED-4DB2-BD59-A6C34878D82A}">
                    <a16:rowId xmlns:a16="http://schemas.microsoft.com/office/drawing/2014/main" val="5758339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C00000"/>
                          </a:solidFill>
                        </a:rPr>
                        <a:t>1. Rotary tool use – exceeds 1 hour of trigger time/day</a:t>
                      </a:r>
                    </a:p>
                    <a:p>
                      <a:endParaRPr lang="en-GB" sz="2400" b="1" dirty="0">
                        <a:solidFill>
                          <a:srgbClr val="C00000"/>
                        </a:solidFill>
                      </a:endParaRPr>
                    </a:p>
                  </a:txBody>
                  <a:tcPr>
                    <a:solidFill>
                      <a:schemeClr val="bg1">
                        <a:lumMod val="85000"/>
                      </a:schemeClr>
                    </a:solidFill>
                  </a:tcPr>
                </a:tc>
                <a:extLst>
                  <a:ext uri="{0D108BD9-81ED-4DB2-BD59-A6C34878D82A}">
                    <a16:rowId xmlns:a16="http://schemas.microsoft.com/office/drawing/2014/main" val="18894316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C00000"/>
                          </a:solidFill>
                        </a:rPr>
                        <a:t>2. Hammer-action tool use – exceeds 15 minutes of trigger time/day</a:t>
                      </a:r>
                    </a:p>
                    <a:p>
                      <a:endParaRPr lang="en-GB" sz="2400" b="1" dirty="0">
                        <a:solidFill>
                          <a:srgbClr val="C00000"/>
                        </a:solidFill>
                      </a:endParaRPr>
                    </a:p>
                  </a:txBody>
                  <a:tcPr>
                    <a:solidFill>
                      <a:schemeClr val="bg1">
                        <a:lumMod val="85000"/>
                      </a:schemeClr>
                    </a:solidFill>
                  </a:tcPr>
                </a:tc>
                <a:extLst>
                  <a:ext uri="{0D108BD9-81ED-4DB2-BD59-A6C34878D82A}">
                    <a16:rowId xmlns:a16="http://schemas.microsoft.com/office/drawing/2014/main" val="39206602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C00000"/>
                          </a:solidFill>
                        </a:rPr>
                        <a:t>3. Modern low vibration designs in good condition with well trained operators, and 1 and 2 above apply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1" dirty="0">
                        <a:solidFill>
                          <a:srgbClr val="C00000"/>
                        </a:solidFill>
                      </a:endParaRPr>
                    </a:p>
                  </a:txBody>
                  <a:tcPr>
                    <a:solidFill>
                      <a:schemeClr val="bg1">
                        <a:lumMod val="85000"/>
                      </a:schemeClr>
                    </a:solidFill>
                  </a:tcPr>
                </a:tc>
                <a:extLst>
                  <a:ext uri="{0D108BD9-81ED-4DB2-BD59-A6C34878D82A}">
                    <a16:rowId xmlns:a16="http://schemas.microsoft.com/office/drawing/2014/main" val="13405501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C00000"/>
                          </a:solidFill>
                        </a:rPr>
                        <a:t>4. Manually-held vibrating workpieces used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1" dirty="0">
                        <a:solidFill>
                          <a:srgbClr val="C00000"/>
                        </a:solidFill>
                      </a:endParaRPr>
                    </a:p>
                  </a:txBody>
                  <a:tcPr>
                    <a:solidFill>
                      <a:schemeClr val="bg1">
                        <a:lumMod val="85000"/>
                      </a:schemeClr>
                    </a:solidFill>
                  </a:tcPr>
                </a:tc>
                <a:extLst>
                  <a:ext uri="{0D108BD9-81ED-4DB2-BD59-A6C34878D82A}">
                    <a16:rowId xmlns:a16="http://schemas.microsoft.com/office/drawing/2014/main" val="34589892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C00000"/>
                          </a:solidFill>
                        </a:rPr>
                        <a:t>5. Anyone in your work area has early signs and symptoms of hand-arm vibration exposure</a:t>
                      </a:r>
                    </a:p>
                  </a:txBody>
                  <a:tcPr>
                    <a:solidFill>
                      <a:schemeClr val="bg1">
                        <a:lumMod val="85000"/>
                      </a:schemeClr>
                    </a:solidFill>
                  </a:tcPr>
                </a:tc>
                <a:extLst>
                  <a:ext uri="{0D108BD9-81ED-4DB2-BD59-A6C34878D82A}">
                    <a16:rowId xmlns:a16="http://schemas.microsoft.com/office/drawing/2014/main" val="940221441"/>
                  </a:ext>
                </a:extLst>
              </a:tr>
            </a:tbl>
          </a:graphicData>
        </a:graphic>
      </p:graphicFrame>
      <p:sp>
        <p:nvSpPr>
          <p:cNvPr id="11" name="Date Placeholder 10">
            <a:extLst>
              <a:ext uri="{FF2B5EF4-FFF2-40B4-BE49-F238E27FC236}">
                <a16:creationId xmlns:a16="http://schemas.microsoft.com/office/drawing/2014/main" id="{5D57A336-657B-40A7-A9F3-7B1F4D18A1A9}"/>
              </a:ext>
            </a:extLst>
          </p:cNvPr>
          <p:cNvSpPr>
            <a:spLocks noGrp="1"/>
          </p:cNvSpPr>
          <p:nvPr>
            <p:ph type="dt" sz="half" idx="10"/>
          </p:nvPr>
        </p:nvSpPr>
        <p:spPr/>
        <p:txBody>
          <a:bodyPr/>
          <a:lstStyle/>
          <a:p>
            <a:fld id="{6714904A-100A-4B30-AA0C-2BF135791A8C}" type="datetime8">
              <a:rPr lang="en-GB" smtClean="0"/>
              <a:t>26/04/2021 21:30</a:t>
            </a:fld>
            <a:endParaRPr lang="en-GB" dirty="0"/>
          </a:p>
        </p:txBody>
      </p:sp>
    </p:spTree>
    <p:extLst>
      <p:ext uri="{BB962C8B-B14F-4D97-AF65-F5344CB8AC3E}">
        <p14:creationId xmlns:p14="http://schemas.microsoft.com/office/powerpoint/2010/main" val="2408605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3910" y="2184622"/>
            <a:ext cx="8344180" cy="1244378"/>
          </a:xfrm>
        </p:spPr>
        <p:txBody>
          <a:bodyPr>
            <a:normAutofit/>
          </a:bodyPr>
          <a:lstStyle/>
          <a:p>
            <a:pPr>
              <a:spcAft>
                <a:spcPts val="1200"/>
              </a:spcAft>
            </a:pPr>
            <a:r>
              <a:rPr lang="en-GB" sz="3200" b="1" dirty="0">
                <a:solidFill>
                  <a:srgbClr val="0070C0"/>
                </a:solidFill>
                <a:latin typeface="Arial" panose="020B0604020202020204" pitchFamily="34" charset="0"/>
                <a:cs typeface="Arial" panose="020B0604020202020204" pitchFamily="34" charset="0"/>
              </a:rPr>
              <a:t>What should be done to reduce Risks?</a:t>
            </a:r>
            <a:br>
              <a:rPr lang="en-GB" sz="3200" b="1" dirty="0">
                <a:solidFill>
                  <a:srgbClr val="0070C0"/>
                </a:solidFill>
                <a:latin typeface="Arial" panose="020B0604020202020204" pitchFamily="34" charset="0"/>
                <a:cs typeface="Arial" panose="020B0604020202020204" pitchFamily="34" charset="0"/>
              </a:rPr>
            </a:br>
            <a:r>
              <a:rPr lang="en-GB" sz="3200" b="1" dirty="0">
                <a:solidFill>
                  <a:srgbClr val="00B0F0"/>
                </a:solidFill>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16</a:t>
            </a:fld>
            <a:endParaRPr lang="en-GB" dirty="0"/>
          </a:p>
        </p:txBody>
      </p:sp>
      <p:sp>
        <p:nvSpPr>
          <p:cNvPr id="11" name="Date Placeholder 10">
            <a:extLst>
              <a:ext uri="{FF2B5EF4-FFF2-40B4-BE49-F238E27FC236}">
                <a16:creationId xmlns:a16="http://schemas.microsoft.com/office/drawing/2014/main" id="{F7381CA3-EB85-46A5-9DE3-247BB8492658}"/>
              </a:ext>
            </a:extLst>
          </p:cNvPr>
          <p:cNvSpPr>
            <a:spLocks noGrp="1"/>
          </p:cNvSpPr>
          <p:nvPr>
            <p:ph type="dt" sz="half" idx="10"/>
          </p:nvPr>
        </p:nvSpPr>
        <p:spPr/>
        <p:txBody>
          <a:bodyPr/>
          <a:lstStyle/>
          <a:p>
            <a:fld id="{ECF47C92-1307-4E30-97AF-EA7485EA47B8}" type="datetime8">
              <a:rPr lang="en-GB" smtClean="0"/>
              <a:t>26/04/2021 21:30</a:t>
            </a:fld>
            <a:endParaRPr lang="en-GB" dirty="0"/>
          </a:p>
        </p:txBody>
      </p:sp>
    </p:spTree>
    <p:extLst>
      <p:ext uri="{BB962C8B-B14F-4D97-AF65-F5344CB8AC3E}">
        <p14:creationId xmlns:p14="http://schemas.microsoft.com/office/powerpoint/2010/main" val="4019300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086" y="256478"/>
            <a:ext cx="6811214" cy="659084"/>
          </a:xfrm>
        </p:spPr>
        <p:txBody>
          <a:bodyPr>
            <a:normAutofit/>
          </a:bodyPr>
          <a:lstStyle/>
          <a:p>
            <a:pPr>
              <a:spcAft>
                <a:spcPts val="1200"/>
              </a:spcAft>
            </a:pPr>
            <a:r>
              <a:rPr lang="en-GB" sz="3200" b="1" dirty="0">
                <a:solidFill>
                  <a:srgbClr val="0070C0"/>
                </a:solidFill>
                <a:latin typeface="Arial" panose="020B0604020202020204" pitchFamily="34" charset="0"/>
                <a:cs typeface="Arial" panose="020B0604020202020204" pitchFamily="34" charset="0"/>
              </a:rPr>
              <a:t>What should Your Employer DO?</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17</a:t>
            </a:fld>
            <a:endParaRPr lang="en-GB" dirty="0"/>
          </a:p>
        </p:txBody>
      </p:sp>
      <p:sp>
        <p:nvSpPr>
          <p:cNvPr id="5" name="TextBox 4">
            <a:extLst>
              <a:ext uri="{FF2B5EF4-FFF2-40B4-BE49-F238E27FC236}">
                <a16:creationId xmlns:a16="http://schemas.microsoft.com/office/drawing/2014/main" id="{3E1A4AD1-2EBF-495E-81FA-7FCF342525A6}"/>
              </a:ext>
            </a:extLst>
          </p:cNvPr>
          <p:cNvSpPr txBox="1"/>
          <p:nvPr/>
        </p:nvSpPr>
        <p:spPr>
          <a:xfrm>
            <a:off x="468352" y="900775"/>
            <a:ext cx="10760925" cy="461665"/>
          </a:xfrm>
          <a:prstGeom prst="rect">
            <a:avLst/>
          </a:prstGeom>
          <a:noFill/>
        </p:spPr>
        <p:txBody>
          <a:bodyPr wrap="square" rtlCol="0">
            <a:spAutoFit/>
          </a:bodyPr>
          <a:lstStyle/>
          <a:p>
            <a:r>
              <a:rPr lang="en-GB" sz="2400" b="1" dirty="0">
                <a:solidFill>
                  <a:srgbClr val="0070C0"/>
                </a:solidFill>
              </a:rPr>
              <a:t>Comply with the requirements of the Control of Vibration at Work Regulations</a:t>
            </a:r>
          </a:p>
        </p:txBody>
      </p:sp>
      <p:sp>
        <p:nvSpPr>
          <p:cNvPr id="9" name="TextBox 8">
            <a:extLst>
              <a:ext uri="{FF2B5EF4-FFF2-40B4-BE49-F238E27FC236}">
                <a16:creationId xmlns:a16="http://schemas.microsoft.com/office/drawing/2014/main" id="{A8A47D50-4943-4E70-9C8A-11435AD26C25}"/>
              </a:ext>
            </a:extLst>
          </p:cNvPr>
          <p:cNvSpPr txBox="1"/>
          <p:nvPr/>
        </p:nvSpPr>
        <p:spPr>
          <a:xfrm>
            <a:off x="535258" y="1443385"/>
            <a:ext cx="11006253" cy="5170646"/>
          </a:xfrm>
          <a:prstGeom prst="rect">
            <a:avLst/>
          </a:prstGeom>
          <a:noFill/>
        </p:spPr>
        <p:txBody>
          <a:bodyPr wrap="square" rtlCol="0">
            <a:spAutoFit/>
          </a:bodyPr>
          <a:lstStyle/>
          <a:p>
            <a:pPr>
              <a:spcAft>
                <a:spcPts val="1200"/>
              </a:spcAft>
            </a:pPr>
            <a:r>
              <a:rPr lang="en-GB" sz="2400" b="1" dirty="0">
                <a:solidFill>
                  <a:srgbClr val="C00000"/>
                </a:solidFill>
              </a:rPr>
              <a:t>It means:</a:t>
            </a:r>
          </a:p>
          <a:p>
            <a:pPr marL="342900" indent="-342900">
              <a:spcAft>
                <a:spcPts val="1200"/>
              </a:spcAft>
              <a:buFont typeface="Arial" panose="020B0604020202020204" pitchFamily="34" charset="0"/>
              <a:buChar char="•"/>
            </a:pPr>
            <a:r>
              <a:rPr lang="en-GB" sz="2400" b="1" dirty="0">
                <a:solidFill>
                  <a:srgbClr val="C00000"/>
                </a:solidFill>
              </a:rPr>
              <a:t>Identify tools and tasks causing the vibration exposure</a:t>
            </a:r>
          </a:p>
          <a:p>
            <a:pPr marL="342900" indent="-342900">
              <a:spcAft>
                <a:spcPts val="1200"/>
              </a:spcAft>
              <a:buFont typeface="Arial" panose="020B0604020202020204" pitchFamily="34" charset="0"/>
              <a:buChar char="•"/>
            </a:pPr>
            <a:r>
              <a:rPr lang="en-GB" sz="2400" b="1" dirty="0">
                <a:solidFill>
                  <a:srgbClr val="C00000"/>
                </a:solidFill>
              </a:rPr>
              <a:t>Identify who is exposed, to what levels and for how long</a:t>
            </a:r>
          </a:p>
          <a:p>
            <a:pPr marL="342900" indent="-342900">
              <a:spcAft>
                <a:spcPts val="1200"/>
              </a:spcAft>
              <a:buFont typeface="Arial" panose="020B0604020202020204" pitchFamily="34" charset="0"/>
              <a:buChar char="•"/>
            </a:pPr>
            <a:r>
              <a:rPr lang="en-GB" sz="2400" b="1" dirty="0">
                <a:solidFill>
                  <a:srgbClr val="C00000"/>
                </a:solidFill>
              </a:rPr>
              <a:t>Find out what can be done to eliminate vibration at source </a:t>
            </a:r>
          </a:p>
          <a:p>
            <a:pPr marL="342900" indent="-342900">
              <a:spcAft>
                <a:spcPts val="1200"/>
              </a:spcAft>
              <a:buFont typeface="Arial" panose="020B0604020202020204" pitchFamily="34" charset="0"/>
              <a:buChar char="•"/>
            </a:pPr>
            <a:r>
              <a:rPr lang="en-GB" sz="2400" b="1" dirty="0">
                <a:solidFill>
                  <a:srgbClr val="C00000"/>
                </a:solidFill>
              </a:rPr>
              <a:t>Identify what control measures are needed, if exposure can not be eliminated </a:t>
            </a:r>
          </a:p>
          <a:p>
            <a:pPr marL="342900" indent="-342900">
              <a:spcAft>
                <a:spcPts val="1200"/>
              </a:spcAft>
              <a:buFont typeface="Arial" panose="020B0604020202020204" pitchFamily="34" charset="0"/>
              <a:buChar char="•"/>
            </a:pPr>
            <a:r>
              <a:rPr lang="en-GB" sz="2400" b="1" dirty="0">
                <a:solidFill>
                  <a:srgbClr val="C00000"/>
                </a:solidFill>
              </a:rPr>
              <a:t>Put-in place control measures (those needed/identified by the assessment)</a:t>
            </a:r>
          </a:p>
          <a:p>
            <a:pPr marL="342900" indent="-342900">
              <a:spcAft>
                <a:spcPts val="1200"/>
              </a:spcAft>
              <a:buFont typeface="Arial" panose="020B0604020202020204" pitchFamily="34" charset="0"/>
              <a:buChar char="•"/>
            </a:pPr>
            <a:r>
              <a:rPr lang="en-GB" sz="2400" b="1" dirty="0">
                <a:solidFill>
                  <a:srgbClr val="C00000"/>
                </a:solidFill>
              </a:rPr>
              <a:t>Provide information, instruction, training and supervision for correct use of tools</a:t>
            </a:r>
          </a:p>
          <a:p>
            <a:pPr marL="342900" indent="-342900">
              <a:spcAft>
                <a:spcPts val="1200"/>
              </a:spcAft>
              <a:buFont typeface="Arial" panose="020B0604020202020204" pitchFamily="34" charset="0"/>
              <a:buChar char="•"/>
            </a:pPr>
            <a:r>
              <a:rPr lang="en-GB" sz="2400" b="1" dirty="0">
                <a:solidFill>
                  <a:srgbClr val="C00000"/>
                </a:solidFill>
              </a:rPr>
              <a:t>Correctly and regularly maintain tools</a:t>
            </a:r>
          </a:p>
          <a:p>
            <a:pPr marL="342900" indent="-342900">
              <a:spcAft>
                <a:spcPts val="1200"/>
              </a:spcAft>
              <a:buFont typeface="Arial" panose="020B0604020202020204" pitchFamily="34" charset="0"/>
              <a:buChar char="•"/>
            </a:pPr>
            <a:r>
              <a:rPr lang="en-GB" sz="2400" b="1" dirty="0">
                <a:solidFill>
                  <a:srgbClr val="C00000"/>
                </a:solidFill>
              </a:rPr>
              <a:t>Provide health checks for early detection of vibration exposure damage</a:t>
            </a:r>
          </a:p>
          <a:p>
            <a:pPr marL="342900" indent="-342900">
              <a:spcAft>
                <a:spcPts val="1200"/>
              </a:spcAft>
              <a:buFont typeface="Arial" panose="020B0604020202020204" pitchFamily="34" charset="0"/>
              <a:buChar char="•"/>
            </a:pPr>
            <a:r>
              <a:rPr lang="en-GB" sz="2400" b="1" dirty="0">
                <a:solidFill>
                  <a:srgbClr val="C00000"/>
                </a:solidFill>
              </a:rPr>
              <a:t>Also, consult employees/their representatives</a:t>
            </a:r>
          </a:p>
        </p:txBody>
      </p:sp>
      <p:sp>
        <p:nvSpPr>
          <p:cNvPr id="13" name="Date Placeholder 12">
            <a:extLst>
              <a:ext uri="{FF2B5EF4-FFF2-40B4-BE49-F238E27FC236}">
                <a16:creationId xmlns:a16="http://schemas.microsoft.com/office/drawing/2014/main" id="{215BAADF-F6B5-40BC-9A04-1F431BC0F10B}"/>
              </a:ext>
            </a:extLst>
          </p:cNvPr>
          <p:cNvSpPr>
            <a:spLocks noGrp="1"/>
          </p:cNvSpPr>
          <p:nvPr>
            <p:ph type="dt" sz="half" idx="10"/>
          </p:nvPr>
        </p:nvSpPr>
        <p:spPr/>
        <p:txBody>
          <a:bodyPr/>
          <a:lstStyle/>
          <a:p>
            <a:fld id="{B3BB1381-3A97-4F42-8EBE-404713BAFE60}" type="datetime8">
              <a:rPr lang="en-GB" smtClean="0"/>
              <a:t>26/04/2021 21:30</a:t>
            </a:fld>
            <a:endParaRPr lang="en-GB" dirty="0"/>
          </a:p>
        </p:txBody>
      </p:sp>
    </p:spTree>
    <p:extLst>
      <p:ext uri="{BB962C8B-B14F-4D97-AF65-F5344CB8AC3E}">
        <p14:creationId xmlns:p14="http://schemas.microsoft.com/office/powerpoint/2010/main" val="2109153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7811" y="142118"/>
            <a:ext cx="4583075" cy="696750"/>
          </a:xfrm>
        </p:spPr>
        <p:txBody>
          <a:bodyPr>
            <a:noAutofit/>
          </a:bodyPr>
          <a:lstStyle/>
          <a:p>
            <a:pPr>
              <a:spcAft>
                <a:spcPts val="1200"/>
              </a:spcAft>
            </a:pPr>
            <a:r>
              <a:rPr lang="en-GB" sz="3200" b="1" dirty="0">
                <a:solidFill>
                  <a:srgbClr val="0070C0"/>
                </a:solidFill>
                <a:latin typeface="Arial" panose="020B0604020202020204" pitchFamily="34" charset="0"/>
                <a:cs typeface="Arial" panose="020B0604020202020204" pitchFamily="34" charset="0"/>
              </a:rPr>
              <a:t>What Should I do?  - </a:t>
            </a:r>
            <a:r>
              <a:rPr lang="en-GB" sz="3200" b="1" dirty="0">
                <a:solidFill>
                  <a:srgbClr val="FF0000"/>
                </a:solidFill>
                <a:latin typeface="Arial" panose="020B0604020202020204" pitchFamily="34" charset="0"/>
                <a:cs typeface="Arial" panose="020B0604020202020204" pitchFamily="34" charset="0"/>
              </a:rPr>
              <a:t>1</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18</a:t>
            </a:fld>
            <a:endParaRPr lang="en-GB" dirty="0"/>
          </a:p>
        </p:txBody>
      </p:sp>
      <p:sp>
        <p:nvSpPr>
          <p:cNvPr id="5" name="TextBox 4">
            <a:extLst>
              <a:ext uri="{FF2B5EF4-FFF2-40B4-BE49-F238E27FC236}">
                <a16:creationId xmlns:a16="http://schemas.microsoft.com/office/drawing/2014/main" id="{00184868-F8EE-4853-A20D-FDBFDABE364C}"/>
              </a:ext>
            </a:extLst>
          </p:cNvPr>
          <p:cNvSpPr txBox="1"/>
          <p:nvPr/>
        </p:nvSpPr>
        <p:spPr>
          <a:xfrm>
            <a:off x="1884557" y="859186"/>
            <a:ext cx="7923160" cy="830997"/>
          </a:xfrm>
          <a:prstGeom prst="rect">
            <a:avLst/>
          </a:prstGeom>
          <a:noFill/>
        </p:spPr>
        <p:txBody>
          <a:bodyPr wrap="square" rtlCol="0">
            <a:spAutoFit/>
          </a:bodyPr>
          <a:lstStyle/>
          <a:p>
            <a:pPr marL="342900" indent="-342900">
              <a:spcAft>
                <a:spcPts val="1200"/>
              </a:spcAft>
              <a:buFont typeface="Wingdings" panose="05000000000000000000" pitchFamily="2" charset="2"/>
              <a:buChar char="Ø"/>
            </a:pPr>
            <a:r>
              <a:rPr lang="en-GB" sz="2400" b="1" dirty="0">
                <a:solidFill>
                  <a:srgbClr val="0070C0"/>
                </a:solidFill>
              </a:rPr>
              <a:t>Test out your work, using the “Rules of Thumb” below to understand vibration related problems at your workplace</a:t>
            </a:r>
          </a:p>
        </p:txBody>
      </p:sp>
      <p:graphicFrame>
        <p:nvGraphicFramePr>
          <p:cNvPr id="9" name="Table 8">
            <a:extLst>
              <a:ext uri="{FF2B5EF4-FFF2-40B4-BE49-F238E27FC236}">
                <a16:creationId xmlns:a16="http://schemas.microsoft.com/office/drawing/2014/main" id="{18568923-CFC0-48B9-918F-FA4856649C3D}"/>
              </a:ext>
            </a:extLst>
          </p:cNvPr>
          <p:cNvGraphicFramePr>
            <a:graphicFrameLocks noGrp="1"/>
          </p:cNvGraphicFramePr>
          <p:nvPr>
            <p:extLst>
              <p:ext uri="{D42A27DB-BD31-4B8C-83A1-F6EECF244321}">
                <p14:modId xmlns:p14="http://schemas.microsoft.com/office/powerpoint/2010/main" val="285459596"/>
              </p:ext>
            </p:extLst>
          </p:nvPr>
        </p:nvGraphicFramePr>
        <p:xfrm>
          <a:off x="657923" y="1694613"/>
          <a:ext cx="10348330" cy="4108883"/>
        </p:xfrm>
        <a:graphic>
          <a:graphicData uri="http://schemas.openxmlformats.org/drawingml/2006/table">
            <a:tbl>
              <a:tblPr firstRow="1" bandRow="1">
                <a:tableStyleId>{5C22544A-7EE6-4342-B048-85BDC9FD1C3A}</a:tableStyleId>
              </a:tblPr>
              <a:tblGrid>
                <a:gridCol w="10348330">
                  <a:extLst>
                    <a:ext uri="{9D8B030D-6E8A-4147-A177-3AD203B41FA5}">
                      <a16:colId xmlns:a16="http://schemas.microsoft.com/office/drawing/2014/main" val="3777558826"/>
                    </a:ext>
                  </a:extLst>
                </a:gridCol>
              </a:tblGrid>
              <a:tr h="792109">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GB" sz="2400" b="1" dirty="0">
                          <a:solidFill>
                            <a:srgbClr val="FF0000"/>
                          </a:solidFill>
                          <a:latin typeface="Arial" panose="020B0604020202020204" pitchFamily="34" charset="0"/>
                          <a:cs typeface="Arial" panose="020B0604020202020204" pitchFamily="34" charset="0"/>
                        </a:rPr>
                        <a:t>1. Rotary tools use – exceeds 1 hour of trigger time/day</a:t>
                      </a:r>
                    </a:p>
                  </a:txBody>
                  <a:tcPr>
                    <a:solidFill>
                      <a:schemeClr val="bg1">
                        <a:lumMod val="85000"/>
                      </a:schemeClr>
                    </a:solidFill>
                  </a:tcPr>
                </a:tc>
                <a:extLst>
                  <a:ext uri="{0D108BD9-81ED-4DB2-BD59-A6C34878D82A}">
                    <a16:rowId xmlns:a16="http://schemas.microsoft.com/office/drawing/2014/main" val="4190015137"/>
                  </a:ext>
                </a:extLst>
              </a:tr>
              <a:tr h="791737">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GB" sz="2400" b="1" dirty="0">
                          <a:solidFill>
                            <a:srgbClr val="FF0000"/>
                          </a:solidFill>
                          <a:latin typeface="Arial" panose="020B0604020202020204" pitchFamily="34" charset="0"/>
                          <a:cs typeface="Arial" panose="020B0604020202020204" pitchFamily="34" charset="0"/>
                        </a:rPr>
                        <a:t>2. Hammer-action tool use – exceeds 15 minutes of trigger time/day</a:t>
                      </a:r>
                    </a:p>
                  </a:txBody>
                  <a:tcPr>
                    <a:solidFill>
                      <a:schemeClr val="bg1">
                        <a:lumMod val="85000"/>
                      </a:schemeClr>
                    </a:solidFill>
                  </a:tcPr>
                </a:tc>
                <a:extLst>
                  <a:ext uri="{0D108BD9-81ED-4DB2-BD59-A6C34878D82A}">
                    <a16:rowId xmlns:a16="http://schemas.microsoft.com/office/drawing/2014/main" val="3502805301"/>
                  </a:ext>
                </a:extLst>
              </a:tr>
              <a:tr h="1003609">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GB" sz="2400" b="1" dirty="0">
                          <a:solidFill>
                            <a:srgbClr val="FF0000"/>
                          </a:solidFill>
                          <a:latin typeface="Arial" panose="020B0604020202020204" pitchFamily="34" charset="0"/>
                          <a:cs typeface="Arial" panose="020B0604020202020204" pitchFamily="34" charset="0"/>
                        </a:rPr>
                        <a:t>3. Modern low vibration designs in good condition in regular use by well trained operators </a:t>
                      </a:r>
                    </a:p>
                  </a:txBody>
                  <a:tcPr>
                    <a:solidFill>
                      <a:schemeClr val="bg1">
                        <a:lumMod val="85000"/>
                      </a:schemeClr>
                    </a:solidFill>
                  </a:tcPr>
                </a:tc>
                <a:extLst>
                  <a:ext uri="{0D108BD9-81ED-4DB2-BD59-A6C34878D82A}">
                    <a16:rowId xmlns:a16="http://schemas.microsoft.com/office/drawing/2014/main" val="1679479803"/>
                  </a:ext>
                </a:extLst>
              </a:tr>
              <a:tr h="698468">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GB" sz="2400" b="1" dirty="0">
                          <a:solidFill>
                            <a:srgbClr val="FF0000"/>
                          </a:solidFill>
                          <a:latin typeface="Arial" panose="020B0604020202020204" pitchFamily="34" charset="0"/>
                          <a:cs typeface="Arial" panose="020B0604020202020204" pitchFamily="34" charset="0"/>
                        </a:rPr>
                        <a:t>4. Manually-held vibrating workpieces used</a:t>
                      </a:r>
                    </a:p>
                  </a:txBody>
                  <a:tcPr>
                    <a:solidFill>
                      <a:schemeClr val="bg1">
                        <a:lumMod val="85000"/>
                      </a:schemeClr>
                    </a:solidFill>
                  </a:tcPr>
                </a:tc>
                <a:extLst>
                  <a:ext uri="{0D108BD9-81ED-4DB2-BD59-A6C34878D82A}">
                    <a16:rowId xmlns:a16="http://schemas.microsoft.com/office/drawing/2014/main" val="343843281"/>
                  </a:ext>
                </a:extLst>
              </a:tr>
              <a:tr h="560064">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GB" sz="2400" b="1" dirty="0">
                          <a:solidFill>
                            <a:srgbClr val="FF0000"/>
                          </a:solidFill>
                          <a:latin typeface="Arial" panose="020B0604020202020204" pitchFamily="34" charset="0"/>
                          <a:cs typeface="Arial" panose="020B0604020202020204" pitchFamily="34" charset="0"/>
                        </a:rPr>
                        <a:t>5. Someone (or more) at the workplace has early signs and symptoms of hand-arm vibration exposure</a:t>
                      </a:r>
                    </a:p>
                  </a:txBody>
                  <a:tcPr>
                    <a:solidFill>
                      <a:schemeClr val="bg1">
                        <a:lumMod val="85000"/>
                      </a:schemeClr>
                    </a:solidFill>
                  </a:tcPr>
                </a:tc>
                <a:extLst>
                  <a:ext uri="{0D108BD9-81ED-4DB2-BD59-A6C34878D82A}">
                    <a16:rowId xmlns:a16="http://schemas.microsoft.com/office/drawing/2014/main" val="883320224"/>
                  </a:ext>
                </a:extLst>
              </a:tr>
            </a:tbl>
          </a:graphicData>
        </a:graphic>
      </p:graphicFrame>
      <p:sp>
        <p:nvSpPr>
          <p:cNvPr id="13" name="Date Placeholder 12">
            <a:extLst>
              <a:ext uri="{FF2B5EF4-FFF2-40B4-BE49-F238E27FC236}">
                <a16:creationId xmlns:a16="http://schemas.microsoft.com/office/drawing/2014/main" id="{DFBB5A69-39F2-4C51-8755-0BD9601DBBB3}"/>
              </a:ext>
            </a:extLst>
          </p:cNvPr>
          <p:cNvSpPr>
            <a:spLocks noGrp="1"/>
          </p:cNvSpPr>
          <p:nvPr>
            <p:ph type="dt" sz="half" idx="10"/>
          </p:nvPr>
        </p:nvSpPr>
        <p:spPr/>
        <p:txBody>
          <a:bodyPr/>
          <a:lstStyle/>
          <a:p>
            <a:fld id="{DBFD2952-DC67-41CE-B023-CBD8C2B08F27}" type="datetime8">
              <a:rPr lang="en-GB" smtClean="0"/>
              <a:t>26/04/2021 21:30</a:t>
            </a:fld>
            <a:endParaRPr lang="en-GB" dirty="0"/>
          </a:p>
        </p:txBody>
      </p:sp>
    </p:spTree>
    <p:extLst>
      <p:ext uri="{BB962C8B-B14F-4D97-AF65-F5344CB8AC3E}">
        <p14:creationId xmlns:p14="http://schemas.microsoft.com/office/powerpoint/2010/main" val="2627983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90406" y="210593"/>
            <a:ext cx="4616529" cy="628823"/>
          </a:xfrm>
        </p:spPr>
        <p:txBody>
          <a:bodyPr>
            <a:noAutofit/>
          </a:bodyPr>
          <a:lstStyle/>
          <a:p>
            <a:pPr>
              <a:spcAft>
                <a:spcPts val="1200"/>
              </a:spcAft>
            </a:pPr>
            <a:r>
              <a:rPr lang="en-GB" sz="3200" b="1" dirty="0">
                <a:solidFill>
                  <a:srgbClr val="0070C0"/>
                </a:solidFill>
                <a:latin typeface="Arial" panose="020B0604020202020204" pitchFamily="34" charset="0"/>
                <a:cs typeface="Arial" panose="020B0604020202020204" pitchFamily="34" charset="0"/>
              </a:rPr>
              <a:t>What Should I do?  - </a:t>
            </a:r>
            <a:r>
              <a:rPr lang="en-GB" sz="3200" b="1" dirty="0">
                <a:solidFill>
                  <a:srgbClr val="FF0000"/>
                </a:solidFill>
                <a:latin typeface="Arial" panose="020B0604020202020204" pitchFamily="34" charset="0"/>
                <a:cs typeface="Arial" panose="020B0604020202020204" pitchFamily="34" charset="0"/>
              </a:rPr>
              <a:t>2</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19</a:t>
            </a:fld>
            <a:endParaRPr lang="en-GB" dirty="0"/>
          </a:p>
        </p:txBody>
      </p:sp>
      <p:sp>
        <p:nvSpPr>
          <p:cNvPr id="5" name="TextBox 4">
            <a:extLst>
              <a:ext uri="{FF2B5EF4-FFF2-40B4-BE49-F238E27FC236}">
                <a16:creationId xmlns:a16="http://schemas.microsoft.com/office/drawing/2014/main" id="{00184868-F8EE-4853-A20D-FDBFDABE364C}"/>
              </a:ext>
            </a:extLst>
          </p:cNvPr>
          <p:cNvSpPr txBox="1"/>
          <p:nvPr/>
        </p:nvSpPr>
        <p:spPr>
          <a:xfrm>
            <a:off x="2111187" y="811118"/>
            <a:ext cx="7557247" cy="461665"/>
          </a:xfrm>
          <a:prstGeom prst="rect">
            <a:avLst/>
          </a:prstGeom>
          <a:noFill/>
        </p:spPr>
        <p:txBody>
          <a:bodyPr wrap="square" rtlCol="0">
            <a:spAutoFit/>
          </a:bodyPr>
          <a:lstStyle/>
          <a:p>
            <a:pPr marL="342900" indent="-342900">
              <a:spcAft>
                <a:spcPts val="1200"/>
              </a:spcAft>
              <a:buFont typeface="Wingdings" panose="05000000000000000000" pitchFamily="2" charset="2"/>
              <a:buChar char="Ø"/>
            </a:pPr>
            <a:r>
              <a:rPr lang="en-GB" sz="2400" b="1" dirty="0">
                <a:solidFill>
                  <a:srgbClr val="0070C0"/>
                </a:solidFill>
              </a:rPr>
              <a:t>Avoiding or minimising the use of high vibration tools</a:t>
            </a:r>
          </a:p>
        </p:txBody>
      </p:sp>
      <p:sp>
        <p:nvSpPr>
          <p:cNvPr id="9" name="TextBox 8">
            <a:extLst>
              <a:ext uri="{FF2B5EF4-FFF2-40B4-BE49-F238E27FC236}">
                <a16:creationId xmlns:a16="http://schemas.microsoft.com/office/drawing/2014/main" id="{72C8EC5C-CD5B-4950-B7B4-0F739A00120A}"/>
              </a:ext>
            </a:extLst>
          </p:cNvPr>
          <p:cNvSpPr txBox="1"/>
          <p:nvPr/>
        </p:nvSpPr>
        <p:spPr>
          <a:xfrm>
            <a:off x="1499269" y="1804030"/>
            <a:ext cx="6250829" cy="3785652"/>
          </a:xfrm>
          <a:prstGeom prst="rect">
            <a:avLst/>
          </a:prstGeom>
          <a:noFill/>
        </p:spPr>
        <p:txBody>
          <a:bodyPr wrap="square" rtlCol="0">
            <a:spAutoFit/>
          </a:bodyPr>
          <a:lstStyle/>
          <a:p>
            <a:r>
              <a:rPr lang="en-GB" sz="2400" b="1" dirty="0">
                <a:solidFill>
                  <a:srgbClr val="C00000"/>
                </a:solidFill>
              </a:rPr>
              <a:t>Ask questions like:</a:t>
            </a:r>
          </a:p>
          <a:p>
            <a:endParaRPr lang="en-GB" sz="2400" b="1" dirty="0">
              <a:solidFill>
                <a:srgbClr val="C00000"/>
              </a:solidFill>
            </a:endParaRPr>
          </a:p>
          <a:p>
            <a:r>
              <a:rPr lang="en-GB" sz="2400" b="1" dirty="0">
                <a:solidFill>
                  <a:srgbClr val="C00000"/>
                </a:solidFill>
              </a:rPr>
              <a:t>(</a:t>
            </a:r>
            <a:r>
              <a:rPr lang="en-GB" sz="2400" b="1" dirty="0" err="1">
                <a:solidFill>
                  <a:srgbClr val="C00000"/>
                </a:solidFill>
              </a:rPr>
              <a:t>i</a:t>
            </a:r>
            <a:r>
              <a:rPr lang="en-GB" sz="2400" b="1" dirty="0">
                <a:solidFill>
                  <a:srgbClr val="C00000"/>
                </a:solidFill>
              </a:rPr>
              <a:t>) Why should I use a hand-held powered Jack hammer for the job?</a:t>
            </a:r>
          </a:p>
          <a:p>
            <a:endParaRPr lang="en-GB" sz="2400" b="1" dirty="0">
              <a:solidFill>
                <a:srgbClr val="C00000"/>
              </a:solidFill>
            </a:endParaRPr>
          </a:p>
          <a:p>
            <a:r>
              <a:rPr lang="en-GB" sz="2400" b="1" dirty="0">
                <a:solidFill>
                  <a:srgbClr val="C00000"/>
                </a:solidFill>
              </a:rPr>
              <a:t>(ii) Why can’t we use a machine mounted Jack hammer?</a:t>
            </a:r>
          </a:p>
          <a:p>
            <a:endParaRPr lang="en-GB" sz="2400" b="1" dirty="0">
              <a:solidFill>
                <a:srgbClr val="C00000"/>
              </a:solidFill>
            </a:endParaRPr>
          </a:p>
          <a:p>
            <a:r>
              <a:rPr lang="en-GB" sz="2400" b="1" dirty="0">
                <a:solidFill>
                  <a:srgbClr val="C00000"/>
                </a:solidFill>
              </a:rPr>
              <a:t>(iii) Why can’t we look at HSE’s </a:t>
            </a:r>
          </a:p>
          <a:p>
            <a:r>
              <a:rPr lang="en-GB" sz="2400" b="1" dirty="0">
                <a:solidFill>
                  <a:srgbClr val="C00000"/>
                </a:solidFill>
              </a:rPr>
              <a:t>Vibration Solution Handbook for alternatives</a:t>
            </a:r>
          </a:p>
        </p:txBody>
      </p:sp>
      <p:pic>
        <p:nvPicPr>
          <p:cNvPr id="11" name="Picture 10" descr="A picture containing person, tool&#10;&#10;Description automatically generated">
            <a:extLst>
              <a:ext uri="{FF2B5EF4-FFF2-40B4-BE49-F238E27FC236}">
                <a16:creationId xmlns:a16="http://schemas.microsoft.com/office/drawing/2014/main" id="{CC76C7E8-5404-4E09-862A-75686D10C9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5115" y="2388318"/>
            <a:ext cx="3118684" cy="2617075"/>
          </a:xfrm>
          <a:prstGeom prst="rect">
            <a:avLst/>
          </a:prstGeom>
        </p:spPr>
      </p:pic>
      <p:sp>
        <p:nvSpPr>
          <p:cNvPr id="14" name="Date Placeholder 13">
            <a:extLst>
              <a:ext uri="{FF2B5EF4-FFF2-40B4-BE49-F238E27FC236}">
                <a16:creationId xmlns:a16="http://schemas.microsoft.com/office/drawing/2014/main" id="{6619151A-B661-4937-8DC3-7D0451F1DBA2}"/>
              </a:ext>
            </a:extLst>
          </p:cNvPr>
          <p:cNvSpPr>
            <a:spLocks noGrp="1"/>
          </p:cNvSpPr>
          <p:nvPr>
            <p:ph type="dt" sz="half" idx="10"/>
          </p:nvPr>
        </p:nvSpPr>
        <p:spPr/>
        <p:txBody>
          <a:bodyPr/>
          <a:lstStyle/>
          <a:p>
            <a:fld id="{A7A564AD-780B-4B33-A83A-EF5BBB00160C}" type="datetime8">
              <a:rPr lang="en-GB" smtClean="0"/>
              <a:t>26/04/2021 21:30</a:t>
            </a:fld>
            <a:endParaRPr lang="en-GB" dirty="0"/>
          </a:p>
        </p:txBody>
      </p:sp>
    </p:spTree>
    <p:extLst>
      <p:ext uri="{BB962C8B-B14F-4D97-AF65-F5344CB8AC3E}">
        <p14:creationId xmlns:p14="http://schemas.microsoft.com/office/powerpoint/2010/main" val="2903465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8112" y="752211"/>
            <a:ext cx="4949957" cy="547834"/>
          </a:xfrm>
        </p:spPr>
        <p:txBody>
          <a:bodyPr>
            <a:normAutofit/>
          </a:bodyPr>
          <a:lstStyle/>
          <a:p>
            <a:pPr>
              <a:spcAft>
                <a:spcPts val="1200"/>
              </a:spcAft>
            </a:pPr>
            <a:r>
              <a:rPr lang="en-GB" sz="3200" b="1" dirty="0">
                <a:solidFill>
                  <a:srgbClr val="0070C0"/>
                </a:solidFill>
                <a:latin typeface="Arial" panose="020B0604020202020204" pitchFamily="34" charset="0"/>
                <a:cs typeface="Arial" panose="020B0604020202020204" pitchFamily="34" charset="0"/>
              </a:rPr>
              <a:t>About the Module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3029992" y="2034965"/>
            <a:ext cx="6229622" cy="2031325"/>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GB" sz="2400" b="1" dirty="0">
                <a:solidFill>
                  <a:srgbClr val="0070C0"/>
                </a:solidFill>
                <a:latin typeface="Arial" panose="020B0604020202020204" pitchFamily="34" charset="0"/>
                <a:cs typeface="Arial" panose="020B0604020202020204" pitchFamily="34" charset="0"/>
              </a:rPr>
              <a:t>What is hand-arm vibration (HAV)</a:t>
            </a:r>
          </a:p>
          <a:p>
            <a:pPr marL="342900" indent="-342900">
              <a:spcAft>
                <a:spcPts val="1200"/>
              </a:spcAft>
              <a:buFont typeface="Arial" panose="020B0604020202020204" pitchFamily="34" charset="0"/>
              <a:buChar char="•"/>
            </a:pPr>
            <a:r>
              <a:rPr lang="en-GB" sz="2400" b="1" dirty="0">
                <a:solidFill>
                  <a:srgbClr val="0070C0"/>
                </a:solidFill>
                <a:latin typeface="Arial" panose="020B0604020202020204" pitchFamily="34" charset="0"/>
                <a:cs typeface="Arial" panose="020B0604020202020204" pitchFamily="34" charset="0"/>
              </a:rPr>
              <a:t>Am I at risk of exposure to HAV? </a:t>
            </a:r>
          </a:p>
          <a:p>
            <a:pPr marL="342900" indent="-342900">
              <a:spcAft>
                <a:spcPts val="1200"/>
              </a:spcAft>
              <a:buFont typeface="Arial" panose="020B0604020202020204" pitchFamily="34" charset="0"/>
              <a:buChar char="•"/>
            </a:pPr>
            <a:r>
              <a:rPr lang="en-GB" sz="2400" b="1" dirty="0">
                <a:solidFill>
                  <a:srgbClr val="0070C0"/>
                </a:solidFill>
                <a:latin typeface="Arial" panose="020B0604020202020204" pitchFamily="34" charset="0"/>
                <a:cs typeface="Arial" panose="020B0604020202020204" pitchFamily="34" charset="0"/>
              </a:rPr>
              <a:t>What should be done to reduce risks?</a:t>
            </a:r>
          </a:p>
          <a:p>
            <a:pPr marL="342900" indent="-342900">
              <a:spcAft>
                <a:spcPts val="1200"/>
              </a:spcAft>
              <a:buFont typeface="Arial" panose="020B0604020202020204" pitchFamily="34" charset="0"/>
              <a:buChar char="•"/>
            </a:pPr>
            <a:r>
              <a:rPr lang="en-GB" sz="2400" b="1" dirty="0">
                <a:solidFill>
                  <a:srgbClr val="0070C0"/>
                </a:solidFill>
                <a:latin typeface="Arial" panose="020B0604020202020204" pitchFamily="34" charset="0"/>
                <a:cs typeface="Arial" panose="020B0604020202020204" pitchFamily="34" charset="0"/>
              </a:rPr>
              <a:t>Quiz and answers</a:t>
            </a:r>
          </a:p>
        </p:txBody>
      </p:sp>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2</a:t>
            </a:fld>
            <a:endParaRPr lang="en-GB" dirty="0"/>
          </a:p>
        </p:txBody>
      </p:sp>
      <p:sp>
        <p:nvSpPr>
          <p:cNvPr id="11" name="Date Placeholder 10">
            <a:extLst>
              <a:ext uri="{FF2B5EF4-FFF2-40B4-BE49-F238E27FC236}">
                <a16:creationId xmlns:a16="http://schemas.microsoft.com/office/drawing/2014/main" id="{5EABE2B4-5F11-4038-9404-89D981D1DD67}"/>
              </a:ext>
            </a:extLst>
          </p:cNvPr>
          <p:cNvSpPr>
            <a:spLocks noGrp="1"/>
          </p:cNvSpPr>
          <p:nvPr>
            <p:ph type="dt" sz="half" idx="10"/>
          </p:nvPr>
        </p:nvSpPr>
        <p:spPr/>
        <p:txBody>
          <a:bodyPr/>
          <a:lstStyle/>
          <a:p>
            <a:fld id="{642A2AE2-6140-4A8B-B46F-B2DD95C6BFFC}" type="datetime8">
              <a:rPr lang="en-GB" smtClean="0"/>
              <a:t>26/04/2021 21:30</a:t>
            </a:fld>
            <a:endParaRPr lang="en-GB" dirty="0"/>
          </a:p>
        </p:txBody>
      </p:sp>
    </p:spTree>
    <p:extLst>
      <p:ext uri="{BB962C8B-B14F-4D97-AF65-F5344CB8AC3E}">
        <p14:creationId xmlns:p14="http://schemas.microsoft.com/office/powerpoint/2010/main" val="4105199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0032" y="426295"/>
            <a:ext cx="4348900" cy="549904"/>
          </a:xfrm>
        </p:spPr>
        <p:txBody>
          <a:bodyPr>
            <a:noAutofit/>
          </a:bodyPr>
          <a:lstStyle/>
          <a:p>
            <a:pPr>
              <a:spcAft>
                <a:spcPts val="1200"/>
              </a:spcAft>
            </a:pPr>
            <a:r>
              <a:rPr lang="en-GB" sz="3200" b="1" dirty="0">
                <a:solidFill>
                  <a:srgbClr val="0070C0"/>
                </a:solidFill>
                <a:latin typeface="Arial" panose="020B0604020202020204" pitchFamily="34" charset="0"/>
                <a:cs typeface="Arial" panose="020B0604020202020204" pitchFamily="34" charset="0"/>
              </a:rPr>
              <a:t>What Should I do? - </a:t>
            </a:r>
            <a:r>
              <a:rPr lang="en-GB" sz="3200" b="1" dirty="0">
                <a:solidFill>
                  <a:srgbClr val="FF0000"/>
                </a:solidFill>
                <a:latin typeface="Arial" panose="020B0604020202020204" pitchFamily="34" charset="0"/>
                <a:cs typeface="Arial" panose="020B0604020202020204" pitchFamily="34" charset="0"/>
              </a:rPr>
              <a:t>3</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20</a:t>
            </a:fld>
            <a:endParaRPr lang="en-GB" dirty="0"/>
          </a:p>
        </p:txBody>
      </p:sp>
      <p:sp>
        <p:nvSpPr>
          <p:cNvPr id="5" name="TextBox 4">
            <a:extLst>
              <a:ext uri="{FF2B5EF4-FFF2-40B4-BE49-F238E27FC236}">
                <a16:creationId xmlns:a16="http://schemas.microsoft.com/office/drawing/2014/main" id="{00184868-F8EE-4853-A20D-FDBFDABE364C}"/>
              </a:ext>
            </a:extLst>
          </p:cNvPr>
          <p:cNvSpPr txBox="1"/>
          <p:nvPr/>
        </p:nvSpPr>
        <p:spPr>
          <a:xfrm>
            <a:off x="1717507" y="938890"/>
            <a:ext cx="8039809" cy="830997"/>
          </a:xfrm>
          <a:prstGeom prst="rect">
            <a:avLst/>
          </a:prstGeom>
          <a:noFill/>
        </p:spPr>
        <p:txBody>
          <a:bodyPr wrap="square" rtlCol="0">
            <a:spAutoFit/>
          </a:bodyPr>
          <a:lstStyle/>
          <a:p>
            <a:pPr marL="342900" indent="-342900">
              <a:spcAft>
                <a:spcPts val="1200"/>
              </a:spcAft>
              <a:buFont typeface="Wingdings" panose="05000000000000000000" pitchFamily="2" charset="2"/>
              <a:buChar char="Ø"/>
            </a:pPr>
            <a:r>
              <a:rPr lang="en-GB" sz="2400" b="1" dirty="0">
                <a:solidFill>
                  <a:srgbClr val="0070C0"/>
                </a:solidFill>
              </a:rPr>
              <a:t>Strictly observing Exposure time and tool use/trigger times determined by your employer</a:t>
            </a:r>
          </a:p>
        </p:txBody>
      </p:sp>
      <p:sp>
        <p:nvSpPr>
          <p:cNvPr id="9" name="TextBox 8">
            <a:extLst>
              <a:ext uri="{FF2B5EF4-FFF2-40B4-BE49-F238E27FC236}">
                <a16:creationId xmlns:a16="http://schemas.microsoft.com/office/drawing/2014/main" id="{71A9EF96-9429-429F-B546-4FEF3FF175B6}"/>
              </a:ext>
            </a:extLst>
          </p:cNvPr>
          <p:cNvSpPr txBox="1"/>
          <p:nvPr/>
        </p:nvSpPr>
        <p:spPr>
          <a:xfrm>
            <a:off x="1012576" y="2705194"/>
            <a:ext cx="9642233" cy="1323439"/>
          </a:xfrm>
          <a:prstGeom prst="rect">
            <a:avLst/>
          </a:prstGeom>
          <a:noFill/>
        </p:spPr>
        <p:txBody>
          <a:bodyPr wrap="square" rtlCol="0">
            <a:spAutoFit/>
          </a:bodyPr>
          <a:lstStyle/>
          <a:p>
            <a:r>
              <a:rPr lang="en-GB" sz="2400" b="1" dirty="0">
                <a:solidFill>
                  <a:srgbClr val="0070C0"/>
                </a:solidFill>
              </a:rPr>
              <a:t>Don’t take short cuts to finish the job quickly and exceed the trigger time</a:t>
            </a:r>
          </a:p>
          <a:p>
            <a:endParaRPr lang="en-GB" sz="2400" b="1" dirty="0">
              <a:solidFill>
                <a:srgbClr val="0070C0"/>
              </a:solidFill>
            </a:endParaRPr>
          </a:p>
          <a:p>
            <a:pPr algn="ctr"/>
            <a:r>
              <a:rPr lang="en-GB" sz="3200" b="1" dirty="0">
                <a:solidFill>
                  <a:srgbClr val="0070C0"/>
                </a:solidFill>
              </a:rPr>
              <a:t>Always, remember, it is your health</a:t>
            </a:r>
          </a:p>
        </p:txBody>
      </p:sp>
      <p:sp>
        <p:nvSpPr>
          <p:cNvPr id="13" name="Date Placeholder 12">
            <a:extLst>
              <a:ext uri="{FF2B5EF4-FFF2-40B4-BE49-F238E27FC236}">
                <a16:creationId xmlns:a16="http://schemas.microsoft.com/office/drawing/2014/main" id="{95382BFE-0A19-4396-81BB-8EE4552A8C4C}"/>
              </a:ext>
            </a:extLst>
          </p:cNvPr>
          <p:cNvSpPr>
            <a:spLocks noGrp="1"/>
          </p:cNvSpPr>
          <p:nvPr>
            <p:ph type="dt" sz="half" idx="10"/>
          </p:nvPr>
        </p:nvSpPr>
        <p:spPr/>
        <p:txBody>
          <a:bodyPr/>
          <a:lstStyle/>
          <a:p>
            <a:fld id="{AB7538DF-593C-4C70-8C6C-ED3FC75F1C4A}" type="datetime8">
              <a:rPr lang="en-GB" smtClean="0"/>
              <a:t>26/04/2021 21:30</a:t>
            </a:fld>
            <a:endParaRPr lang="en-GB" dirty="0"/>
          </a:p>
        </p:txBody>
      </p:sp>
    </p:spTree>
    <p:extLst>
      <p:ext uri="{BB962C8B-B14F-4D97-AF65-F5344CB8AC3E}">
        <p14:creationId xmlns:p14="http://schemas.microsoft.com/office/powerpoint/2010/main" val="794252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71008" y="283383"/>
            <a:ext cx="4672285" cy="702304"/>
          </a:xfrm>
        </p:spPr>
        <p:txBody>
          <a:bodyPr>
            <a:noAutofit/>
          </a:bodyPr>
          <a:lstStyle/>
          <a:p>
            <a:pPr>
              <a:spcAft>
                <a:spcPts val="1200"/>
              </a:spcAft>
            </a:pPr>
            <a:r>
              <a:rPr lang="en-GB" sz="3200" b="1" dirty="0">
                <a:solidFill>
                  <a:srgbClr val="0070C0"/>
                </a:solidFill>
                <a:latin typeface="Arial" panose="020B0604020202020204" pitchFamily="34" charset="0"/>
                <a:cs typeface="Arial" panose="020B0604020202020204" pitchFamily="34" charset="0"/>
              </a:rPr>
              <a:t>What should I do? - </a:t>
            </a:r>
            <a:r>
              <a:rPr lang="en-GB" sz="3200" b="1" dirty="0">
                <a:solidFill>
                  <a:srgbClr val="FF0000"/>
                </a:solidFill>
                <a:latin typeface="Arial" panose="020B0604020202020204" pitchFamily="34" charset="0"/>
                <a:cs typeface="Arial" panose="020B0604020202020204" pitchFamily="34" charset="0"/>
              </a:rPr>
              <a:t>4</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21</a:t>
            </a:fld>
            <a:endParaRPr lang="en-GB" dirty="0"/>
          </a:p>
        </p:txBody>
      </p:sp>
      <p:sp>
        <p:nvSpPr>
          <p:cNvPr id="5" name="TextBox 4">
            <a:extLst>
              <a:ext uri="{FF2B5EF4-FFF2-40B4-BE49-F238E27FC236}">
                <a16:creationId xmlns:a16="http://schemas.microsoft.com/office/drawing/2014/main" id="{00184868-F8EE-4853-A20D-FDBFDABE364C}"/>
              </a:ext>
            </a:extLst>
          </p:cNvPr>
          <p:cNvSpPr txBox="1"/>
          <p:nvPr/>
        </p:nvSpPr>
        <p:spPr>
          <a:xfrm>
            <a:off x="1985574" y="1147045"/>
            <a:ext cx="8162363" cy="461665"/>
          </a:xfrm>
          <a:prstGeom prst="rect">
            <a:avLst/>
          </a:prstGeom>
          <a:noFill/>
        </p:spPr>
        <p:txBody>
          <a:bodyPr wrap="square" rtlCol="0">
            <a:spAutoFit/>
          </a:bodyPr>
          <a:lstStyle/>
          <a:p>
            <a:pPr marL="342900" indent="-342900">
              <a:spcAft>
                <a:spcPts val="1200"/>
              </a:spcAft>
              <a:buFont typeface="Wingdings" panose="05000000000000000000" pitchFamily="2" charset="2"/>
              <a:buChar char="Ø"/>
            </a:pPr>
            <a:r>
              <a:rPr lang="en-GB" sz="2400" b="1" dirty="0">
                <a:solidFill>
                  <a:srgbClr val="0070C0"/>
                </a:solidFill>
              </a:rPr>
              <a:t>Not using blunt, worn out, damaged or unmaintained tool</a:t>
            </a:r>
          </a:p>
        </p:txBody>
      </p:sp>
      <p:pic>
        <p:nvPicPr>
          <p:cNvPr id="9" name="Picture 4" descr="H:\NVDatabases\HAV\Photos\DBVer1Photos\V1NDex 319 - William Cook - Darg Unknown 1.jpg">
            <a:extLst>
              <a:ext uri="{FF2B5EF4-FFF2-40B4-BE49-F238E27FC236}">
                <a16:creationId xmlns:a16="http://schemas.microsoft.com/office/drawing/2014/main" id="{A3C91928-EAE6-4DBE-956E-9570F6542B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644" y="2327628"/>
            <a:ext cx="2732049" cy="28130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4" descr="6th May 2009 059">
            <a:extLst>
              <a:ext uri="{FF2B5EF4-FFF2-40B4-BE49-F238E27FC236}">
                <a16:creationId xmlns:a16="http://schemas.microsoft.com/office/drawing/2014/main" id="{5EF9E0D8-AB53-437E-A267-48125EFBAC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9402" b="19402"/>
          <a:stretch>
            <a:fillRect/>
          </a:stretch>
        </p:blipFill>
        <p:spPr bwMode="auto">
          <a:xfrm>
            <a:off x="3969094" y="2327628"/>
            <a:ext cx="2978115" cy="272387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gear, metalware, wheel, close&#10;&#10;Description automatically generated">
            <a:extLst>
              <a:ext uri="{FF2B5EF4-FFF2-40B4-BE49-F238E27FC236}">
                <a16:creationId xmlns:a16="http://schemas.microsoft.com/office/drawing/2014/main" id="{D6BEC0F3-03EA-44E5-99B6-E9600AAA8D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1817" y="2330606"/>
            <a:ext cx="3679041" cy="2576030"/>
          </a:xfrm>
          <a:prstGeom prst="rect">
            <a:avLst/>
          </a:prstGeom>
        </p:spPr>
      </p:pic>
      <p:sp>
        <p:nvSpPr>
          <p:cNvPr id="15" name="Date Placeholder 14">
            <a:extLst>
              <a:ext uri="{FF2B5EF4-FFF2-40B4-BE49-F238E27FC236}">
                <a16:creationId xmlns:a16="http://schemas.microsoft.com/office/drawing/2014/main" id="{148439F5-9A6A-43F4-80C9-75735B21EB06}"/>
              </a:ext>
            </a:extLst>
          </p:cNvPr>
          <p:cNvSpPr>
            <a:spLocks noGrp="1"/>
          </p:cNvSpPr>
          <p:nvPr>
            <p:ph type="dt" sz="half" idx="10"/>
          </p:nvPr>
        </p:nvSpPr>
        <p:spPr/>
        <p:txBody>
          <a:bodyPr/>
          <a:lstStyle/>
          <a:p>
            <a:fld id="{1D44B96D-9C80-49F1-B836-682A10B16D55}" type="datetime8">
              <a:rPr lang="en-GB" smtClean="0"/>
              <a:t>26/04/2021 21:30</a:t>
            </a:fld>
            <a:endParaRPr lang="en-GB" dirty="0"/>
          </a:p>
        </p:txBody>
      </p:sp>
    </p:spTree>
    <p:extLst>
      <p:ext uri="{BB962C8B-B14F-4D97-AF65-F5344CB8AC3E}">
        <p14:creationId xmlns:p14="http://schemas.microsoft.com/office/powerpoint/2010/main" val="520626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24582" y="322098"/>
            <a:ext cx="4393505" cy="681531"/>
          </a:xfrm>
        </p:spPr>
        <p:txBody>
          <a:bodyPr>
            <a:noAutofit/>
          </a:bodyPr>
          <a:lstStyle/>
          <a:p>
            <a:pPr>
              <a:spcAft>
                <a:spcPts val="1200"/>
              </a:spcAft>
            </a:pPr>
            <a:r>
              <a:rPr lang="en-GB" sz="3200" b="1" dirty="0">
                <a:solidFill>
                  <a:srgbClr val="0070C0"/>
                </a:solidFill>
                <a:latin typeface="Arial" panose="020B0604020202020204" pitchFamily="34" charset="0"/>
                <a:cs typeface="Arial" panose="020B0604020202020204" pitchFamily="34" charset="0"/>
              </a:rPr>
              <a:t>What Should I do? - </a:t>
            </a:r>
            <a:r>
              <a:rPr lang="en-GB" sz="3200" b="1" dirty="0">
                <a:solidFill>
                  <a:srgbClr val="FF0000"/>
                </a:solidFill>
                <a:latin typeface="Arial" panose="020B0604020202020204" pitchFamily="34" charset="0"/>
                <a:cs typeface="Arial" panose="020B0604020202020204" pitchFamily="34" charset="0"/>
              </a:rPr>
              <a:t>5</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22</a:t>
            </a:fld>
            <a:endParaRPr lang="en-GB" dirty="0"/>
          </a:p>
        </p:txBody>
      </p:sp>
      <p:sp>
        <p:nvSpPr>
          <p:cNvPr id="5" name="TextBox 4">
            <a:extLst>
              <a:ext uri="{FF2B5EF4-FFF2-40B4-BE49-F238E27FC236}">
                <a16:creationId xmlns:a16="http://schemas.microsoft.com/office/drawing/2014/main" id="{00184868-F8EE-4853-A20D-FDBFDABE364C}"/>
              </a:ext>
            </a:extLst>
          </p:cNvPr>
          <p:cNvSpPr txBox="1"/>
          <p:nvPr/>
        </p:nvSpPr>
        <p:spPr>
          <a:xfrm>
            <a:off x="1672683" y="1587990"/>
            <a:ext cx="9779619" cy="984885"/>
          </a:xfrm>
          <a:prstGeom prst="rect">
            <a:avLst/>
          </a:prstGeom>
          <a:noFill/>
        </p:spPr>
        <p:txBody>
          <a:bodyPr wrap="square" rtlCol="0">
            <a:spAutoFit/>
          </a:bodyPr>
          <a:lstStyle/>
          <a:p>
            <a:pPr marL="342900" indent="-342900">
              <a:spcAft>
                <a:spcPts val="1200"/>
              </a:spcAft>
              <a:buFont typeface="Wingdings" panose="05000000000000000000" pitchFamily="2" charset="2"/>
              <a:buChar char="Ø"/>
            </a:pPr>
            <a:r>
              <a:rPr lang="en-GB" sz="2400" b="1" dirty="0">
                <a:solidFill>
                  <a:srgbClr val="0070C0"/>
                </a:solidFill>
              </a:rPr>
              <a:t>Not relying on “antivibration” gloves – (found to be ineffective by HSE)</a:t>
            </a:r>
          </a:p>
          <a:p>
            <a:pPr marL="342900" indent="-342900">
              <a:spcAft>
                <a:spcPts val="1200"/>
              </a:spcAft>
              <a:buFont typeface="Wingdings" panose="05000000000000000000" pitchFamily="2" charset="2"/>
              <a:buChar char="Ø"/>
            </a:pPr>
            <a:r>
              <a:rPr lang="en-GB" sz="2400" b="1" dirty="0">
                <a:solidFill>
                  <a:srgbClr val="0070C0"/>
                </a:solidFill>
              </a:rPr>
              <a:t>Keeping hands warm in cold months using warm gloves </a:t>
            </a:r>
          </a:p>
        </p:txBody>
      </p:sp>
      <p:sp>
        <p:nvSpPr>
          <p:cNvPr id="14" name="Date Placeholder 13">
            <a:extLst>
              <a:ext uri="{FF2B5EF4-FFF2-40B4-BE49-F238E27FC236}">
                <a16:creationId xmlns:a16="http://schemas.microsoft.com/office/drawing/2014/main" id="{D793FC11-0C5A-438F-A0CE-6BA034C0B71E}"/>
              </a:ext>
            </a:extLst>
          </p:cNvPr>
          <p:cNvSpPr>
            <a:spLocks noGrp="1"/>
          </p:cNvSpPr>
          <p:nvPr>
            <p:ph type="dt" sz="half" idx="10"/>
          </p:nvPr>
        </p:nvSpPr>
        <p:spPr/>
        <p:txBody>
          <a:bodyPr/>
          <a:lstStyle/>
          <a:p>
            <a:fld id="{289676D1-2FAC-4BA5-9758-644362FF6C76}" type="datetime8">
              <a:rPr lang="en-GB" smtClean="0"/>
              <a:t>26/04/2021 21:30</a:t>
            </a:fld>
            <a:endParaRPr lang="en-GB" dirty="0"/>
          </a:p>
        </p:txBody>
      </p:sp>
      <p:grpSp>
        <p:nvGrpSpPr>
          <p:cNvPr id="16" name="Group 15">
            <a:extLst>
              <a:ext uri="{FF2B5EF4-FFF2-40B4-BE49-F238E27FC236}">
                <a16:creationId xmlns:a16="http://schemas.microsoft.com/office/drawing/2014/main" id="{11D8854D-24A1-404A-AA8C-848E62299BF9}"/>
              </a:ext>
            </a:extLst>
          </p:cNvPr>
          <p:cNvGrpSpPr/>
          <p:nvPr/>
        </p:nvGrpSpPr>
        <p:grpSpPr>
          <a:xfrm>
            <a:off x="2308302" y="3429000"/>
            <a:ext cx="6690732" cy="2158341"/>
            <a:chOff x="2308302" y="3429000"/>
            <a:chExt cx="6690732" cy="2158341"/>
          </a:xfrm>
        </p:grpSpPr>
        <p:pic>
          <p:nvPicPr>
            <p:cNvPr id="9" name="Picture 3">
              <a:extLst>
                <a:ext uri="{FF2B5EF4-FFF2-40B4-BE49-F238E27FC236}">
                  <a16:creationId xmlns:a16="http://schemas.microsoft.com/office/drawing/2014/main" id="{CEC7D683-CFC5-4039-B69C-E7CFAD046D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7376" y="3429000"/>
              <a:ext cx="3187703" cy="21583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A picture containing text&#10;&#10;Description automatically generated">
              <a:extLst>
                <a:ext uri="{FF2B5EF4-FFF2-40B4-BE49-F238E27FC236}">
                  <a16:creationId xmlns:a16="http://schemas.microsoft.com/office/drawing/2014/main" id="{9DFB3F8C-269B-4357-B8AA-16E98D71B8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6261" y="3434576"/>
              <a:ext cx="2822143" cy="2152765"/>
            </a:xfrm>
            <a:prstGeom prst="rect">
              <a:avLst/>
            </a:prstGeom>
          </p:spPr>
        </p:pic>
        <p:cxnSp>
          <p:nvCxnSpPr>
            <p:cNvPr id="12" name="Straight Connector 11">
              <a:extLst>
                <a:ext uri="{FF2B5EF4-FFF2-40B4-BE49-F238E27FC236}">
                  <a16:creationId xmlns:a16="http://schemas.microsoft.com/office/drawing/2014/main" id="{A1DB7B78-6892-4EE3-975A-DD59E3208B14}"/>
                </a:ext>
              </a:extLst>
            </p:cNvPr>
            <p:cNvCxnSpPr/>
            <p:nvPr/>
          </p:nvCxnSpPr>
          <p:spPr>
            <a:xfrm>
              <a:off x="2308302" y="3479180"/>
              <a:ext cx="3155796" cy="207412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2E97384-4C1E-4FF1-9984-116BA1F251F0}"/>
                </a:ext>
              </a:extLst>
            </p:cNvPr>
            <p:cNvCxnSpPr/>
            <p:nvPr/>
          </p:nvCxnSpPr>
          <p:spPr>
            <a:xfrm>
              <a:off x="6188927" y="3456878"/>
              <a:ext cx="2810107" cy="2040673"/>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23711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0695" y="267629"/>
            <a:ext cx="4338974" cy="685477"/>
          </a:xfrm>
        </p:spPr>
        <p:txBody>
          <a:bodyPr>
            <a:noAutofit/>
          </a:bodyPr>
          <a:lstStyle/>
          <a:p>
            <a:pPr>
              <a:spcAft>
                <a:spcPts val="1200"/>
              </a:spcAft>
            </a:pPr>
            <a:r>
              <a:rPr lang="en-GB" sz="3200" b="1" dirty="0">
                <a:solidFill>
                  <a:srgbClr val="0070C0"/>
                </a:solidFill>
                <a:latin typeface="Arial" panose="020B0604020202020204" pitchFamily="34" charset="0"/>
                <a:cs typeface="Arial" panose="020B0604020202020204" pitchFamily="34" charset="0"/>
              </a:rPr>
              <a:t>What Should I do? - </a:t>
            </a:r>
            <a:r>
              <a:rPr lang="en-GB" sz="3200" b="1" dirty="0">
                <a:solidFill>
                  <a:srgbClr val="FF0000"/>
                </a:solidFill>
                <a:latin typeface="Arial" panose="020B0604020202020204" pitchFamily="34" charset="0"/>
                <a:cs typeface="Arial" panose="020B0604020202020204" pitchFamily="34" charset="0"/>
              </a:rPr>
              <a:t>6</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23</a:t>
            </a:fld>
            <a:endParaRPr lang="en-GB" dirty="0"/>
          </a:p>
        </p:txBody>
      </p:sp>
      <p:sp>
        <p:nvSpPr>
          <p:cNvPr id="5" name="TextBox 4">
            <a:extLst>
              <a:ext uri="{FF2B5EF4-FFF2-40B4-BE49-F238E27FC236}">
                <a16:creationId xmlns:a16="http://schemas.microsoft.com/office/drawing/2014/main" id="{00184868-F8EE-4853-A20D-FDBFDABE364C}"/>
              </a:ext>
            </a:extLst>
          </p:cNvPr>
          <p:cNvSpPr txBox="1"/>
          <p:nvPr/>
        </p:nvSpPr>
        <p:spPr>
          <a:xfrm>
            <a:off x="1981200" y="1810540"/>
            <a:ext cx="8088351" cy="984885"/>
          </a:xfrm>
          <a:prstGeom prst="rect">
            <a:avLst/>
          </a:prstGeom>
          <a:noFill/>
        </p:spPr>
        <p:txBody>
          <a:bodyPr wrap="square" rtlCol="0">
            <a:spAutoFit/>
          </a:bodyPr>
          <a:lstStyle/>
          <a:p>
            <a:pPr marL="342900" indent="-342900">
              <a:spcAft>
                <a:spcPts val="1200"/>
              </a:spcAft>
              <a:buFont typeface="Wingdings" panose="05000000000000000000" pitchFamily="2" charset="2"/>
              <a:buChar char="Ø"/>
            </a:pPr>
            <a:r>
              <a:rPr lang="en-GB" sz="2400" b="1" dirty="0">
                <a:solidFill>
                  <a:srgbClr val="0070C0"/>
                </a:solidFill>
              </a:rPr>
              <a:t>Not dismissing any early signs of the effects of HAV</a:t>
            </a:r>
          </a:p>
          <a:p>
            <a:pPr>
              <a:spcAft>
                <a:spcPts val="1200"/>
              </a:spcAft>
            </a:pPr>
            <a:r>
              <a:rPr lang="en-GB" sz="2400" b="1" dirty="0">
                <a:solidFill>
                  <a:srgbClr val="0070C0"/>
                </a:solidFill>
              </a:rPr>
              <a:t>(e.g. Tingling, numbing, pins and needles, and/or wrist pain)</a:t>
            </a:r>
          </a:p>
        </p:txBody>
      </p:sp>
      <p:pic>
        <p:nvPicPr>
          <p:cNvPr id="10" name="Picture 9">
            <a:extLst>
              <a:ext uri="{FF2B5EF4-FFF2-40B4-BE49-F238E27FC236}">
                <a16:creationId xmlns:a16="http://schemas.microsoft.com/office/drawing/2014/main" id="{385E288F-D7D4-4F6E-8A7A-A2B7F99102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0332" y="3329423"/>
            <a:ext cx="4427034" cy="3115982"/>
          </a:xfrm>
          <a:prstGeom prst="rect">
            <a:avLst/>
          </a:prstGeom>
        </p:spPr>
      </p:pic>
      <p:sp>
        <p:nvSpPr>
          <p:cNvPr id="13" name="Date Placeholder 12">
            <a:extLst>
              <a:ext uri="{FF2B5EF4-FFF2-40B4-BE49-F238E27FC236}">
                <a16:creationId xmlns:a16="http://schemas.microsoft.com/office/drawing/2014/main" id="{38D1AA1A-F62F-4924-BFCF-3402C4C3952A}"/>
              </a:ext>
            </a:extLst>
          </p:cNvPr>
          <p:cNvSpPr>
            <a:spLocks noGrp="1"/>
          </p:cNvSpPr>
          <p:nvPr>
            <p:ph type="dt" sz="half" idx="10"/>
          </p:nvPr>
        </p:nvSpPr>
        <p:spPr/>
        <p:txBody>
          <a:bodyPr/>
          <a:lstStyle/>
          <a:p>
            <a:fld id="{763BC0F6-75DA-4F09-84FF-440522FF5FBB}" type="datetime8">
              <a:rPr lang="en-GB" smtClean="0"/>
              <a:t>26/04/2021 21:30</a:t>
            </a:fld>
            <a:endParaRPr lang="en-GB" dirty="0"/>
          </a:p>
        </p:txBody>
      </p:sp>
    </p:spTree>
    <p:extLst>
      <p:ext uri="{BB962C8B-B14F-4D97-AF65-F5344CB8AC3E}">
        <p14:creationId xmlns:p14="http://schemas.microsoft.com/office/powerpoint/2010/main" val="4128872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3774" y="115354"/>
            <a:ext cx="5760639" cy="533400"/>
          </a:xfrm>
        </p:spPr>
        <p:txBody>
          <a:bodyPr>
            <a:normAutofit/>
          </a:bodyPr>
          <a:lstStyle/>
          <a:p>
            <a:pPr>
              <a:spcAft>
                <a:spcPts val="1200"/>
              </a:spcAft>
            </a:pPr>
            <a:r>
              <a:rPr lang="en-GB" sz="3200" b="1" dirty="0">
                <a:solidFill>
                  <a:srgbClr val="0070C0"/>
                </a:solidFill>
                <a:latin typeface="Arial" panose="020B0604020202020204" pitchFamily="34" charset="0"/>
                <a:cs typeface="Arial" panose="020B0604020202020204" pitchFamily="34" charset="0"/>
              </a:rPr>
              <a:t>Summary</a:t>
            </a:r>
            <a:endParaRPr lang="en-GB" sz="2400" b="1" dirty="0">
              <a:solidFill>
                <a:srgbClr val="0070C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24</a:t>
            </a:fld>
            <a:endParaRPr lang="en-GB" dirty="0"/>
          </a:p>
        </p:txBody>
      </p:sp>
      <p:sp>
        <p:nvSpPr>
          <p:cNvPr id="5" name="TextBox 4">
            <a:extLst>
              <a:ext uri="{FF2B5EF4-FFF2-40B4-BE49-F238E27FC236}">
                <a16:creationId xmlns:a16="http://schemas.microsoft.com/office/drawing/2014/main" id="{C12E7E7D-9334-41BB-9F33-AB6F1DF8FD93}"/>
              </a:ext>
            </a:extLst>
          </p:cNvPr>
          <p:cNvSpPr txBox="1"/>
          <p:nvPr/>
        </p:nvSpPr>
        <p:spPr>
          <a:xfrm>
            <a:off x="624469" y="569874"/>
            <a:ext cx="10482146" cy="6001643"/>
          </a:xfrm>
          <a:prstGeom prst="rect">
            <a:avLst/>
          </a:prstGeom>
          <a:noFill/>
        </p:spPr>
        <p:txBody>
          <a:bodyPr wrap="square" rtlCol="0">
            <a:spAutoFit/>
          </a:bodyPr>
          <a:lstStyle/>
          <a:p>
            <a:pPr marL="342900" indent="-342900">
              <a:buFont typeface="Wingdings" panose="05000000000000000000" pitchFamily="2" charset="2"/>
              <a:buChar char="§"/>
            </a:pPr>
            <a:r>
              <a:rPr lang="en-GB" sz="2400" b="1" dirty="0">
                <a:solidFill>
                  <a:srgbClr val="C00000"/>
                </a:solidFill>
                <a:latin typeface="Arial" panose="020B0604020202020204" pitchFamily="34" charset="0"/>
                <a:cs typeface="Arial" panose="020B0604020202020204" pitchFamily="34" charset="0"/>
              </a:rPr>
              <a:t>HAV comes from the use of hand-held, hand-guided and hand-fed power tools </a:t>
            </a:r>
          </a:p>
          <a:p>
            <a:r>
              <a:rPr lang="en-GB" sz="2400" b="1" dirty="0">
                <a:solidFill>
                  <a:srgbClr val="00B0F0"/>
                </a:solidFill>
                <a:latin typeface="Arial" panose="020B0604020202020204" pitchFamily="34" charset="0"/>
                <a:cs typeface="Arial" panose="020B0604020202020204" pitchFamily="34" charset="0"/>
              </a:rPr>
              <a:t> </a:t>
            </a:r>
          </a:p>
          <a:p>
            <a:pPr marL="342900" indent="-342900">
              <a:buFont typeface="Wingdings" panose="05000000000000000000" pitchFamily="2" charset="2"/>
              <a:buChar char="§"/>
            </a:pPr>
            <a:r>
              <a:rPr lang="en-GB" sz="2400" b="1" dirty="0">
                <a:solidFill>
                  <a:srgbClr val="0070C0"/>
                </a:solidFill>
                <a:latin typeface="Arial" panose="020B0604020202020204" pitchFamily="34" charset="0"/>
                <a:cs typeface="Arial" panose="020B0604020202020204" pitchFamily="34" charset="0"/>
              </a:rPr>
              <a:t>Vibration is </a:t>
            </a:r>
            <a:r>
              <a:rPr lang="en-GB" sz="2400" b="1" dirty="0">
                <a:solidFill>
                  <a:srgbClr val="FF0000"/>
                </a:solidFill>
                <a:latin typeface="Arial" panose="020B0604020202020204" pitchFamily="34" charset="0"/>
                <a:cs typeface="Arial" panose="020B0604020202020204" pitchFamily="34" charset="0"/>
              </a:rPr>
              <a:t>transmitted to the hands, wrists and arms</a:t>
            </a:r>
          </a:p>
          <a:p>
            <a:pPr marL="342900" indent="-342900">
              <a:buFont typeface="Wingdings" panose="05000000000000000000" pitchFamily="2" charset="2"/>
              <a:buChar char="§"/>
            </a:pPr>
            <a:endParaRPr lang="en-GB" sz="2400" b="1" dirty="0">
              <a:solidFill>
                <a:srgbClr val="00B0F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GB" sz="2400" b="1" dirty="0">
                <a:solidFill>
                  <a:srgbClr val="0070C0"/>
                </a:solidFill>
                <a:latin typeface="Arial" panose="020B0604020202020204" pitchFamily="34" charset="0"/>
                <a:cs typeface="Arial" panose="020B0604020202020204" pitchFamily="34" charset="0"/>
              </a:rPr>
              <a:t>It can </a:t>
            </a:r>
            <a:r>
              <a:rPr lang="en-GB" sz="2400" b="1" dirty="0">
                <a:solidFill>
                  <a:srgbClr val="FF0000"/>
                </a:solidFill>
                <a:latin typeface="Arial" panose="020B0604020202020204" pitchFamily="34" charset="0"/>
                <a:cs typeface="Arial" panose="020B0604020202020204" pitchFamily="34" charset="0"/>
              </a:rPr>
              <a:t>cause painful and disabling disorders </a:t>
            </a:r>
            <a:r>
              <a:rPr lang="en-GB" sz="2400" b="1" dirty="0">
                <a:solidFill>
                  <a:srgbClr val="0070C0"/>
                </a:solidFill>
                <a:latin typeface="Arial" panose="020B0604020202020204" pitchFamily="34" charset="0"/>
                <a:cs typeface="Arial" panose="020B0604020202020204" pitchFamily="34" charset="0"/>
              </a:rPr>
              <a:t>of the fingers, wrists, arms, blood vessels, nerves and joints</a:t>
            </a:r>
          </a:p>
          <a:p>
            <a:pPr marL="342900" indent="-342900">
              <a:buFont typeface="Wingdings" panose="05000000000000000000" pitchFamily="2" charset="2"/>
              <a:buChar char="§"/>
            </a:pPr>
            <a:endParaRPr lang="en-GB" sz="2400" b="1" dirty="0">
              <a:solidFill>
                <a:srgbClr val="00B0F0"/>
              </a:solidFill>
              <a:latin typeface="Arial" panose="020B0604020202020204" pitchFamily="34" charset="0"/>
              <a:cs typeface="Arial" panose="020B0604020202020204" pitchFamily="34" charset="0"/>
            </a:endParaRPr>
          </a:p>
          <a:p>
            <a:r>
              <a:rPr lang="en-GB" sz="2400" b="1" dirty="0">
                <a:solidFill>
                  <a:srgbClr val="0070C0"/>
                </a:solidFill>
                <a:latin typeface="Arial" panose="020B0604020202020204" pitchFamily="34" charset="0"/>
                <a:cs typeface="Arial" panose="020B0604020202020204" pitchFamily="34" charset="0"/>
              </a:rPr>
              <a:t>Your employer need to: </a:t>
            </a:r>
          </a:p>
          <a:p>
            <a:pPr marL="285750" indent="-285750">
              <a:buFont typeface="Arial" panose="020B0604020202020204" pitchFamily="34" charset="0"/>
              <a:buChar char="•"/>
            </a:pPr>
            <a:r>
              <a:rPr lang="en-GB" sz="2400" b="1" dirty="0">
                <a:solidFill>
                  <a:srgbClr val="C00000"/>
                </a:solidFill>
                <a:latin typeface="Arial" panose="020B0604020202020204" pitchFamily="34" charset="0"/>
                <a:cs typeface="Arial" panose="020B0604020202020204" pitchFamily="34" charset="0"/>
              </a:rPr>
              <a:t>Assess the risk of exposure to HAV</a:t>
            </a:r>
          </a:p>
          <a:p>
            <a:pPr marL="285750" indent="-285750">
              <a:buFont typeface="Arial" panose="020B0604020202020204" pitchFamily="34" charset="0"/>
              <a:buChar char="•"/>
            </a:pPr>
            <a:r>
              <a:rPr lang="en-GB" sz="2400" b="1" dirty="0">
                <a:solidFill>
                  <a:srgbClr val="C00000"/>
                </a:solidFill>
                <a:latin typeface="Arial" panose="020B0604020202020204" pitchFamily="34" charset="0"/>
                <a:cs typeface="Arial" panose="020B0604020202020204" pitchFamily="34" charset="0"/>
              </a:rPr>
              <a:t>Find out what can be done to eliminate vibration at source</a:t>
            </a:r>
          </a:p>
          <a:p>
            <a:pPr marL="285750" indent="-285750">
              <a:buFont typeface="Arial" panose="020B0604020202020204" pitchFamily="34" charset="0"/>
              <a:buChar char="•"/>
            </a:pPr>
            <a:r>
              <a:rPr lang="en-GB" sz="2400" b="1" dirty="0">
                <a:solidFill>
                  <a:srgbClr val="C00000"/>
                </a:solidFill>
                <a:latin typeface="Arial" panose="020B0604020202020204" pitchFamily="34" charset="0"/>
                <a:cs typeface="Arial" panose="020B0604020202020204" pitchFamily="34" charset="0"/>
              </a:rPr>
              <a:t>Identify what controls measures are needed</a:t>
            </a:r>
          </a:p>
          <a:p>
            <a:pPr marL="285750" indent="-285750">
              <a:buFont typeface="Arial" panose="020B0604020202020204" pitchFamily="34" charset="0"/>
              <a:buChar char="•"/>
            </a:pPr>
            <a:r>
              <a:rPr lang="en-GB" sz="2400" b="1" dirty="0">
                <a:solidFill>
                  <a:srgbClr val="C00000"/>
                </a:solidFill>
                <a:latin typeface="Arial" panose="020B0604020202020204" pitchFamily="34" charset="0"/>
                <a:cs typeface="Arial" panose="020B0604020202020204" pitchFamily="34" charset="0"/>
              </a:rPr>
              <a:t>Put control measures in place and make sure they are used correctly</a:t>
            </a:r>
          </a:p>
          <a:p>
            <a:endParaRPr lang="en-GB" sz="2400" b="1" dirty="0">
              <a:solidFill>
                <a:srgbClr val="00B050"/>
              </a:solidFill>
              <a:latin typeface="Arial" panose="020B0604020202020204" pitchFamily="34" charset="0"/>
              <a:cs typeface="Arial" panose="020B0604020202020204" pitchFamily="34" charset="0"/>
            </a:endParaRPr>
          </a:p>
          <a:p>
            <a:r>
              <a:rPr lang="en-GB" sz="2400" b="1" dirty="0">
                <a:solidFill>
                  <a:srgbClr val="0070C0"/>
                </a:solidFill>
                <a:latin typeface="Arial" panose="020B0604020202020204" pitchFamily="34" charset="0"/>
                <a:cs typeface="Arial" panose="020B0604020202020204" pitchFamily="34" charset="0"/>
              </a:rPr>
              <a:t>You need to:</a:t>
            </a:r>
          </a:p>
          <a:p>
            <a:r>
              <a:rPr lang="en-GB" sz="2400" b="1" dirty="0">
                <a:solidFill>
                  <a:srgbClr val="C00000"/>
                </a:solidFill>
                <a:latin typeface="Arial" panose="020B0604020202020204" pitchFamily="34" charset="0"/>
                <a:cs typeface="Arial" panose="020B0604020202020204" pitchFamily="34" charset="0"/>
              </a:rPr>
              <a:t>Co-operate  with your employer to achieve adequate control every time </a:t>
            </a:r>
          </a:p>
        </p:txBody>
      </p:sp>
      <p:sp>
        <p:nvSpPr>
          <p:cNvPr id="12" name="Date Placeholder 11">
            <a:extLst>
              <a:ext uri="{FF2B5EF4-FFF2-40B4-BE49-F238E27FC236}">
                <a16:creationId xmlns:a16="http://schemas.microsoft.com/office/drawing/2014/main" id="{E79B1EF5-BD5C-4BCD-A56E-D93D4A2C9522}"/>
              </a:ext>
            </a:extLst>
          </p:cNvPr>
          <p:cNvSpPr>
            <a:spLocks noGrp="1"/>
          </p:cNvSpPr>
          <p:nvPr>
            <p:ph type="dt" sz="half" idx="10"/>
          </p:nvPr>
        </p:nvSpPr>
        <p:spPr/>
        <p:txBody>
          <a:bodyPr/>
          <a:lstStyle/>
          <a:p>
            <a:fld id="{8BC4F9E7-EB26-49CE-8736-3ABE3D1D0CE8}" type="datetime8">
              <a:rPr lang="en-GB" smtClean="0"/>
              <a:t>26/04/2021 21:30</a:t>
            </a:fld>
            <a:endParaRPr lang="en-GB" dirty="0"/>
          </a:p>
        </p:txBody>
      </p:sp>
    </p:spTree>
    <p:extLst>
      <p:ext uri="{BB962C8B-B14F-4D97-AF65-F5344CB8AC3E}">
        <p14:creationId xmlns:p14="http://schemas.microsoft.com/office/powerpoint/2010/main" val="2746498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76355" y="356690"/>
            <a:ext cx="6439289" cy="1212919"/>
          </a:xfrm>
        </p:spPr>
        <p:txBody>
          <a:bodyPr>
            <a:normAutofit/>
          </a:bodyPr>
          <a:lstStyle/>
          <a:p>
            <a:pPr>
              <a:spcAft>
                <a:spcPts val="1200"/>
              </a:spcAft>
            </a:pPr>
            <a:r>
              <a:rPr lang="en-GB" sz="3200" b="1" dirty="0">
                <a:solidFill>
                  <a:srgbClr val="0070C0"/>
                </a:solidFill>
                <a:latin typeface="Arial" panose="020B0604020202020204" pitchFamily="34" charset="0"/>
                <a:cs typeface="Arial" panose="020B0604020202020204" pitchFamily="34" charset="0"/>
              </a:rPr>
              <a:t>Don’t become a  Victim of Hand-Arm Vibration related disease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1458" y="136525"/>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25</a:t>
            </a:fld>
            <a:endParaRPr lang="en-GB" dirty="0"/>
          </a:p>
        </p:txBody>
      </p:sp>
      <p:sp>
        <p:nvSpPr>
          <p:cNvPr id="5" name="TextBox 4">
            <a:extLst>
              <a:ext uri="{FF2B5EF4-FFF2-40B4-BE49-F238E27FC236}">
                <a16:creationId xmlns:a16="http://schemas.microsoft.com/office/drawing/2014/main" id="{87CB99EC-E9D5-4ED6-904C-1BDE4A6869D8}"/>
              </a:ext>
            </a:extLst>
          </p:cNvPr>
          <p:cNvSpPr txBox="1"/>
          <p:nvPr/>
        </p:nvSpPr>
        <p:spPr>
          <a:xfrm>
            <a:off x="713677" y="1937088"/>
            <a:ext cx="10760927" cy="4370427"/>
          </a:xfrm>
          <a:prstGeom prst="rect">
            <a:avLst/>
          </a:prstGeom>
          <a:noFill/>
        </p:spPr>
        <p:txBody>
          <a:bodyPr wrap="square" rtlCol="0">
            <a:spAutoFit/>
          </a:bodyPr>
          <a:lstStyle/>
          <a:p>
            <a:pPr algn="ctr"/>
            <a:r>
              <a:rPr lang="en-GB" altLang="en-US" sz="2400" b="1" dirty="0">
                <a:solidFill>
                  <a:srgbClr val="C00000"/>
                </a:solidFill>
                <a:latin typeface="Arial" panose="020B0604020202020204" pitchFamily="34" charset="0"/>
                <a:cs typeface="Arial" panose="020B0604020202020204" pitchFamily="34" charset="0"/>
              </a:rPr>
              <a:t>Questions</a:t>
            </a:r>
          </a:p>
          <a:p>
            <a:r>
              <a:rPr lang="en-GB" altLang="en-US" sz="2400" dirty="0">
                <a:solidFill>
                  <a:srgbClr val="C00000"/>
                </a:solidFill>
                <a:latin typeface="Arial" panose="020B0604020202020204" pitchFamily="34" charset="0"/>
                <a:cs typeface="Arial" panose="020B0604020202020204" pitchFamily="34" charset="0"/>
              </a:rPr>
              <a:t>For the questions in the following slides, select either </a:t>
            </a:r>
            <a:r>
              <a:rPr lang="en-GB" altLang="en-US" sz="2400" b="1" dirty="0">
                <a:solidFill>
                  <a:srgbClr val="C00000"/>
                </a:solidFill>
                <a:latin typeface="Arial" panose="020B0604020202020204" pitchFamily="34" charset="0"/>
                <a:cs typeface="Arial" panose="020B0604020202020204" pitchFamily="34" charset="0"/>
              </a:rPr>
              <a:t>TRUE</a:t>
            </a:r>
            <a:r>
              <a:rPr lang="en-GB" altLang="en-US" sz="2400" dirty="0">
                <a:solidFill>
                  <a:srgbClr val="C00000"/>
                </a:solidFill>
                <a:latin typeface="Arial" panose="020B0604020202020204" pitchFamily="34" charset="0"/>
                <a:cs typeface="Arial" panose="020B0604020202020204" pitchFamily="34" charset="0"/>
              </a:rPr>
              <a:t> or </a:t>
            </a:r>
            <a:r>
              <a:rPr lang="en-GB" altLang="en-US" sz="2400" b="1" dirty="0">
                <a:solidFill>
                  <a:srgbClr val="C00000"/>
                </a:solidFill>
                <a:latin typeface="Arial" panose="020B0604020202020204" pitchFamily="34" charset="0"/>
                <a:cs typeface="Arial" panose="020B0604020202020204" pitchFamily="34" charset="0"/>
              </a:rPr>
              <a:t>FALSE</a:t>
            </a:r>
            <a:r>
              <a:rPr lang="en-GB" altLang="en-US" sz="2400" dirty="0">
                <a:solidFill>
                  <a:srgbClr val="C00000"/>
                </a:solidFill>
                <a:latin typeface="Arial" panose="020B0604020202020204" pitchFamily="34" charset="0"/>
                <a:cs typeface="Arial" panose="020B0604020202020204" pitchFamily="34" charset="0"/>
              </a:rPr>
              <a:t> answer </a:t>
            </a:r>
          </a:p>
          <a:p>
            <a:pPr algn="ctr"/>
            <a:endParaRPr lang="en-GB" altLang="en-US" sz="2000" dirty="0">
              <a:solidFill>
                <a:srgbClr val="C00000"/>
              </a:solidFill>
              <a:latin typeface="Arial" panose="020B0604020202020204" pitchFamily="34" charset="0"/>
              <a:cs typeface="Arial" panose="020B0604020202020204" pitchFamily="34" charset="0"/>
            </a:endParaRPr>
          </a:p>
          <a:p>
            <a:r>
              <a:rPr lang="en-GB" altLang="en-US" sz="2400" dirty="0">
                <a:solidFill>
                  <a:srgbClr val="C00000"/>
                </a:solidFill>
                <a:latin typeface="Arial" panose="020B0604020202020204" pitchFamily="34" charset="0"/>
                <a:cs typeface="Arial" panose="020B0604020202020204" pitchFamily="34" charset="0"/>
              </a:rPr>
              <a:t>Please remember, </a:t>
            </a:r>
            <a:r>
              <a:rPr lang="en-GB" altLang="en-US" sz="2400" b="1" dirty="0">
                <a:solidFill>
                  <a:srgbClr val="C00000"/>
                </a:solidFill>
                <a:latin typeface="Arial" panose="020B0604020202020204" pitchFamily="34" charset="0"/>
                <a:cs typeface="Arial" panose="020B0604020202020204" pitchFamily="34" charset="0"/>
              </a:rPr>
              <a:t>if a question is answered incorrectly</a:t>
            </a:r>
            <a:r>
              <a:rPr lang="en-GB" altLang="en-US" sz="2400" dirty="0">
                <a:solidFill>
                  <a:srgbClr val="C00000"/>
                </a:solidFill>
                <a:latin typeface="Arial" panose="020B0604020202020204" pitchFamily="34" charset="0"/>
                <a:cs typeface="Arial" panose="020B0604020202020204" pitchFamily="34" charset="0"/>
              </a:rPr>
              <a:t>, you will be taken to the slide where correct answer is explained. After reading the correct answer, return to the question and tick the correct answer and move on to the next question.        </a:t>
            </a:r>
          </a:p>
          <a:p>
            <a:endParaRPr lang="en-GB" altLang="en-US" sz="2400" dirty="0">
              <a:solidFill>
                <a:srgbClr val="C00000"/>
              </a:solidFill>
              <a:latin typeface="Arial" panose="020B0604020202020204" pitchFamily="34" charset="0"/>
              <a:cs typeface="Arial" panose="020B0604020202020204" pitchFamily="34" charset="0"/>
            </a:endParaRPr>
          </a:p>
          <a:p>
            <a:r>
              <a:rPr lang="en-GB" altLang="en-US" sz="2400" dirty="0">
                <a:solidFill>
                  <a:srgbClr val="C00000"/>
                </a:solidFill>
                <a:latin typeface="Arial" panose="020B0604020202020204" pitchFamily="34" charset="0"/>
                <a:cs typeface="Arial" panose="020B0604020202020204" pitchFamily="34" charset="0"/>
              </a:rPr>
              <a:t>When you have completed the module - </a:t>
            </a:r>
          </a:p>
          <a:p>
            <a:r>
              <a:rPr lang="en-GB" altLang="en-US" sz="2400" dirty="0">
                <a:solidFill>
                  <a:srgbClr val="C00000"/>
                </a:solidFill>
                <a:latin typeface="Arial" panose="020B0604020202020204" pitchFamily="34" charset="0"/>
                <a:cs typeface="Arial" panose="020B0604020202020204" pitchFamily="34" charset="0"/>
              </a:rPr>
              <a:t>You are likely to get a certificate for completing this module. You may place it in your progression assessment/employment folder.</a:t>
            </a:r>
          </a:p>
          <a:p>
            <a:endParaRPr lang="en-GB" altLang="en-US" dirty="0">
              <a:solidFill>
                <a:srgbClr val="C00000"/>
              </a:solidFill>
              <a:latin typeface="Arial" panose="020B0604020202020204" pitchFamily="34" charset="0"/>
              <a:cs typeface="Arial" panose="020B0604020202020204" pitchFamily="34" charset="0"/>
            </a:endParaRPr>
          </a:p>
        </p:txBody>
      </p:sp>
      <p:sp>
        <p:nvSpPr>
          <p:cNvPr id="12" name="Date Placeholder 11">
            <a:extLst>
              <a:ext uri="{FF2B5EF4-FFF2-40B4-BE49-F238E27FC236}">
                <a16:creationId xmlns:a16="http://schemas.microsoft.com/office/drawing/2014/main" id="{8A2CE17A-FB33-424D-8CBC-383DDC6BFD59}"/>
              </a:ext>
            </a:extLst>
          </p:cNvPr>
          <p:cNvSpPr>
            <a:spLocks noGrp="1"/>
          </p:cNvSpPr>
          <p:nvPr>
            <p:ph type="dt" sz="half" idx="10"/>
          </p:nvPr>
        </p:nvSpPr>
        <p:spPr/>
        <p:txBody>
          <a:bodyPr/>
          <a:lstStyle/>
          <a:p>
            <a:fld id="{AEF24FFB-1330-4067-BEA4-0AB4EC8A6302}" type="datetime8">
              <a:rPr lang="en-GB" smtClean="0"/>
              <a:t>26/04/2021 21:30</a:t>
            </a:fld>
            <a:endParaRPr lang="en-GB" dirty="0"/>
          </a:p>
        </p:txBody>
      </p:sp>
    </p:spTree>
    <p:extLst>
      <p:ext uri="{BB962C8B-B14F-4D97-AF65-F5344CB8AC3E}">
        <p14:creationId xmlns:p14="http://schemas.microsoft.com/office/powerpoint/2010/main" val="2672211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2764" y="268941"/>
            <a:ext cx="5332038" cy="300235"/>
          </a:xfrm>
        </p:spPr>
        <p:txBody>
          <a:bodyPr>
            <a:normAutofit/>
          </a:bodyPr>
          <a:lstStyle/>
          <a:p>
            <a:pPr>
              <a:spcAft>
                <a:spcPts val="1200"/>
              </a:spcAft>
            </a:pPr>
            <a:r>
              <a:rPr lang="en-GB" sz="1200" b="1" dirty="0">
                <a:latin typeface="Arial" panose="020B0604020202020204" pitchFamily="34" charset="0"/>
                <a:cs typeface="Arial" panose="020B0604020202020204" pitchFamily="34" charset="0"/>
              </a:rPr>
              <a:t>Question 1- Hand-Arm Vibration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1458" y="136525"/>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26</a:t>
            </a:fld>
            <a:endParaRPr lang="en-GB" dirty="0"/>
          </a:p>
        </p:txBody>
      </p:sp>
      <p:sp>
        <p:nvSpPr>
          <p:cNvPr id="5" name="TextBox 4">
            <a:extLst>
              <a:ext uri="{FF2B5EF4-FFF2-40B4-BE49-F238E27FC236}">
                <a16:creationId xmlns:a16="http://schemas.microsoft.com/office/drawing/2014/main" id="{A917472C-1447-4929-8FF4-9261B0AE5053}"/>
              </a:ext>
            </a:extLst>
          </p:cNvPr>
          <p:cNvSpPr txBox="1"/>
          <p:nvPr/>
        </p:nvSpPr>
        <p:spPr>
          <a:xfrm>
            <a:off x="1179552" y="1031980"/>
            <a:ext cx="5794989" cy="461665"/>
          </a:xfrm>
          <a:prstGeom prst="rect">
            <a:avLst/>
          </a:prstGeom>
          <a:noFill/>
        </p:spPr>
        <p:txBody>
          <a:bodyPr wrap="square" rtlCol="0">
            <a:spAutoFit/>
          </a:bodyPr>
          <a:lstStyle/>
          <a:p>
            <a:r>
              <a:rPr lang="en-GB" sz="1200" dirty="0"/>
              <a:t>1. </a:t>
            </a:r>
            <a:r>
              <a:rPr lang="en-GB" sz="1200" b="1" dirty="0"/>
              <a:t>Regularly using hand-held tools like </a:t>
            </a:r>
            <a:r>
              <a:rPr lang="en-GB" sz="1200" b="1" u="sng" dirty="0"/>
              <a:t>manual hammers </a:t>
            </a:r>
            <a:r>
              <a:rPr lang="en-GB" sz="1200" b="1" dirty="0"/>
              <a:t>is likely to cause Hand Arm Vibration damage. </a:t>
            </a:r>
          </a:p>
        </p:txBody>
      </p:sp>
      <p:grpSp>
        <p:nvGrpSpPr>
          <p:cNvPr id="10" name="Group 9">
            <a:extLst>
              <a:ext uri="{FF2B5EF4-FFF2-40B4-BE49-F238E27FC236}">
                <a16:creationId xmlns:a16="http://schemas.microsoft.com/office/drawing/2014/main" id="{951259CF-407E-454E-BACE-1486674CCB37}"/>
              </a:ext>
            </a:extLst>
          </p:cNvPr>
          <p:cNvGrpSpPr/>
          <p:nvPr/>
        </p:nvGrpSpPr>
        <p:grpSpPr>
          <a:xfrm>
            <a:off x="8482873" y="1157656"/>
            <a:ext cx="1269870" cy="276999"/>
            <a:chOff x="6596888" y="1083514"/>
            <a:chExt cx="1269870" cy="276999"/>
          </a:xfrm>
        </p:grpSpPr>
        <p:sp>
          <p:nvSpPr>
            <p:cNvPr id="11" name="TextBox 10">
              <a:hlinkClick r:id="" action="ppaction://hlinkshowjump?jump=nextslide"/>
              <a:extLst>
                <a:ext uri="{FF2B5EF4-FFF2-40B4-BE49-F238E27FC236}">
                  <a16:creationId xmlns:a16="http://schemas.microsoft.com/office/drawing/2014/main" id="{D90AA3C6-A4E0-4297-9B0C-E4DD5B983E4D}"/>
                </a:ext>
              </a:extLst>
            </p:cNvPr>
            <p:cNvSpPr txBox="1"/>
            <p:nvPr/>
          </p:nvSpPr>
          <p:spPr>
            <a:xfrm>
              <a:off x="6596888" y="1083514"/>
              <a:ext cx="460447" cy="276999"/>
            </a:xfrm>
            <a:prstGeom prst="rect">
              <a:avLst/>
            </a:prstGeom>
            <a:solidFill>
              <a:srgbClr val="00B050"/>
            </a:solidFill>
          </p:spPr>
          <p:txBody>
            <a:bodyPr wrap="none" rtlCol="0">
              <a:spAutoFit/>
            </a:bodyPr>
            <a:lstStyle/>
            <a:p>
              <a:r>
                <a:rPr lang="en-GB" sz="1200" u="sng" dirty="0">
                  <a:hlinkClick r:id="rId4" action="ppaction://hlinksldjump"/>
                </a:rPr>
                <a:t>True</a:t>
              </a:r>
              <a:endParaRPr lang="en-GB" sz="1200" u="sng" dirty="0"/>
            </a:p>
          </p:txBody>
        </p:sp>
        <p:sp>
          <p:nvSpPr>
            <p:cNvPr id="12" name="TextBox 11">
              <a:hlinkClick r:id="" action="ppaction://hlinkshowjump?jump=nextslide"/>
              <a:extLst>
                <a:ext uri="{FF2B5EF4-FFF2-40B4-BE49-F238E27FC236}">
                  <a16:creationId xmlns:a16="http://schemas.microsoft.com/office/drawing/2014/main" id="{E1BDEE5A-5831-4F88-8DC3-A4F1335482AE}"/>
                </a:ext>
              </a:extLst>
            </p:cNvPr>
            <p:cNvSpPr txBox="1"/>
            <p:nvPr/>
          </p:nvSpPr>
          <p:spPr>
            <a:xfrm>
              <a:off x="7368801" y="1083514"/>
              <a:ext cx="497957" cy="276999"/>
            </a:xfrm>
            <a:prstGeom prst="rect">
              <a:avLst/>
            </a:prstGeom>
            <a:solidFill>
              <a:srgbClr val="FF0000"/>
            </a:solidFill>
          </p:spPr>
          <p:txBody>
            <a:bodyPr wrap="none" rtlCol="0">
              <a:spAutoFit/>
            </a:bodyPr>
            <a:lstStyle/>
            <a:p>
              <a:r>
                <a:rPr lang="en-GB" sz="1200" u="sng" dirty="0">
                  <a:hlinkClick r:id="" action="ppaction://hlinkshowjump?jump=nextslide"/>
                </a:rPr>
                <a:t>False</a:t>
              </a:r>
              <a:endParaRPr lang="en-GB" sz="1200" u="sng" dirty="0"/>
            </a:p>
          </p:txBody>
        </p:sp>
      </p:grpSp>
      <p:sp>
        <p:nvSpPr>
          <p:cNvPr id="9" name="Date Placeholder 8">
            <a:extLst>
              <a:ext uri="{FF2B5EF4-FFF2-40B4-BE49-F238E27FC236}">
                <a16:creationId xmlns:a16="http://schemas.microsoft.com/office/drawing/2014/main" id="{486E3C5D-7FB6-42C3-BD88-B0A004BF515C}"/>
              </a:ext>
            </a:extLst>
          </p:cNvPr>
          <p:cNvSpPr>
            <a:spLocks noGrp="1"/>
          </p:cNvSpPr>
          <p:nvPr>
            <p:ph type="dt" sz="half" idx="10"/>
          </p:nvPr>
        </p:nvSpPr>
        <p:spPr/>
        <p:txBody>
          <a:bodyPr/>
          <a:lstStyle/>
          <a:p>
            <a:fld id="{8FBF411A-2794-450B-ABAC-B02A204D2EB6}" type="datetime8">
              <a:rPr lang="en-GB" smtClean="0"/>
              <a:t>26/04/2021 21:30</a:t>
            </a:fld>
            <a:endParaRPr lang="en-GB" dirty="0"/>
          </a:p>
        </p:txBody>
      </p:sp>
    </p:spTree>
    <p:extLst>
      <p:ext uri="{BB962C8B-B14F-4D97-AF65-F5344CB8AC3E}">
        <p14:creationId xmlns:p14="http://schemas.microsoft.com/office/powerpoint/2010/main" val="2331912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2764" y="268941"/>
            <a:ext cx="5332038" cy="300235"/>
          </a:xfrm>
        </p:spPr>
        <p:txBody>
          <a:bodyPr>
            <a:normAutofit/>
          </a:bodyPr>
          <a:lstStyle/>
          <a:p>
            <a:pPr>
              <a:spcAft>
                <a:spcPts val="1200"/>
              </a:spcAft>
            </a:pPr>
            <a:r>
              <a:rPr lang="en-GB" sz="1200" b="1" dirty="0">
                <a:latin typeface="Arial" panose="020B0604020202020204" pitchFamily="34" charset="0"/>
                <a:cs typeface="Arial" panose="020B0604020202020204" pitchFamily="34" charset="0"/>
              </a:rPr>
              <a:t>Question 2 - Hand-Arm Vibration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1458" y="136525"/>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27</a:t>
            </a:fld>
            <a:endParaRPr lang="en-GB" dirty="0"/>
          </a:p>
        </p:txBody>
      </p:sp>
      <p:sp>
        <p:nvSpPr>
          <p:cNvPr id="5" name="TextBox 4">
            <a:extLst>
              <a:ext uri="{FF2B5EF4-FFF2-40B4-BE49-F238E27FC236}">
                <a16:creationId xmlns:a16="http://schemas.microsoft.com/office/drawing/2014/main" id="{A917472C-1447-4929-8FF4-9261B0AE5053}"/>
              </a:ext>
            </a:extLst>
          </p:cNvPr>
          <p:cNvSpPr txBox="1"/>
          <p:nvPr/>
        </p:nvSpPr>
        <p:spPr>
          <a:xfrm>
            <a:off x="1179552" y="1031980"/>
            <a:ext cx="5794989" cy="1015663"/>
          </a:xfrm>
          <a:prstGeom prst="rect">
            <a:avLst/>
          </a:prstGeom>
          <a:noFill/>
        </p:spPr>
        <p:txBody>
          <a:bodyPr wrap="square" rtlCol="0">
            <a:spAutoFit/>
          </a:bodyPr>
          <a:lstStyle/>
          <a:p>
            <a:r>
              <a:rPr lang="en-GB" sz="1200" dirty="0"/>
              <a:t>1. Exposure to excessive Hand-Arm vibration (HAV) could be easily caused by hand-held tools like manual hammers.</a:t>
            </a:r>
          </a:p>
          <a:p>
            <a:endParaRPr lang="en-GB" sz="1200" dirty="0"/>
          </a:p>
          <a:p>
            <a:r>
              <a:rPr lang="en-GB" sz="1200" dirty="0"/>
              <a:t>2</a:t>
            </a:r>
            <a:r>
              <a:rPr lang="en-GB" sz="1200" b="1" dirty="0"/>
              <a:t>. Regular long-term use of hand-held powered road-breaking tools </a:t>
            </a:r>
            <a:r>
              <a:rPr lang="en-GB" sz="1200" b="1" u="sng" dirty="0"/>
              <a:t>are unlikely </a:t>
            </a:r>
            <a:r>
              <a:rPr lang="en-GB" sz="1200" b="1" dirty="0"/>
              <a:t>to cause permanent damage to hands. </a:t>
            </a:r>
          </a:p>
        </p:txBody>
      </p:sp>
      <p:grpSp>
        <p:nvGrpSpPr>
          <p:cNvPr id="13" name="Group 12">
            <a:extLst>
              <a:ext uri="{FF2B5EF4-FFF2-40B4-BE49-F238E27FC236}">
                <a16:creationId xmlns:a16="http://schemas.microsoft.com/office/drawing/2014/main" id="{366819FD-1094-47B1-A79F-A6596EB02195}"/>
              </a:ext>
            </a:extLst>
          </p:cNvPr>
          <p:cNvGrpSpPr/>
          <p:nvPr/>
        </p:nvGrpSpPr>
        <p:grpSpPr>
          <a:xfrm>
            <a:off x="8482873" y="1696550"/>
            <a:ext cx="1269870" cy="276999"/>
            <a:chOff x="6596888" y="1083514"/>
            <a:chExt cx="1269870" cy="276999"/>
          </a:xfrm>
        </p:grpSpPr>
        <p:sp>
          <p:nvSpPr>
            <p:cNvPr id="14" name="TextBox 13">
              <a:extLst>
                <a:ext uri="{FF2B5EF4-FFF2-40B4-BE49-F238E27FC236}">
                  <a16:creationId xmlns:a16="http://schemas.microsoft.com/office/drawing/2014/main" id="{BD64620D-2CEE-4978-829E-17D02D637167}"/>
                </a:ext>
              </a:extLst>
            </p:cNvPr>
            <p:cNvSpPr txBox="1"/>
            <p:nvPr/>
          </p:nvSpPr>
          <p:spPr>
            <a:xfrm>
              <a:off x="6596888" y="1083514"/>
              <a:ext cx="460447" cy="276999"/>
            </a:xfrm>
            <a:prstGeom prst="rect">
              <a:avLst/>
            </a:prstGeom>
            <a:solidFill>
              <a:srgbClr val="00B050"/>
            </a:solidFill>
          </p:spPr>
          <p:txBody>
            <a:bodyPr wrap="none" rtlCol="0">
              <a:spAutoFit/>
            </a:bodyPr>
            <a:lstStyle/>
            <a:p>
              <a:r>
                <a:rPr lang="en-GB" sz="1200" u="sng" dirty="0">
                  <a:hlinkClick r:id="rId4" action="ppaction://hlinksldjump"/>
                </a:rPr>
                <a:t>True</a:t>
              </a:r>
              <a:endParaRPr lang="en-GB" sz="1200" u="sng" dirty="0"/>
            </a:p>
          </p:txBody>
        </p:sp>
        <p:sp>
          <p:nvSpPr>
            <p:cNvPr id="15" name="TextBox 14">
              <a:hlinkClick r:id="" action="ppaction://hlinkshowjump?jump=nextslide"/>
              <a:extLst>
                <a:ext uri="{FF2B5EF4-FFF2-40B4-BE49-F238E27FC236}">
                  <a16:creationId xmlns:a16="http://schemas.microsoft.com/office/drawing/2014/main" id="{A505CF7B-9A21-4D7A-8811-91961BC4DF0D}"/>
                </a:ext>
              </a:extLst>
            </p:cNvPr>
            <p:cNvSpPr txBox="1"/>
            <p:nvPr/>
          </p:nvSpPr>
          <p:spPr>
            <a:xfrm>
              <a:off x="7368801" y="1083514"/>
              <a:ext cx="497957" cy="276999"/>
            </a:xfrm>
            <a:prstGeom prst="rect">
              <a:avLst/>
            </a:prstGeom>
            <a:solidFill>
              <a:srgbClr val="FF0000"/>
            </a:solidFill>
          </p:spPr>
          <p:txBody>
            <a:bodyPr wrap="none" rtlCol="0">
              <a:spAutoFit/>
            </a:bodyPr>
            <a:lstStyle/>
            <a:p>
              <a:r>
                <a:rPr lang="en-GB" sz="1200" u="sng" dirty="0">
                  <a:hlinkClick r:id="" action="ppaction://hlinkshowjump?jump=nextslide"/>
                </a:rPr>
                <a:t>False</a:t>
              </a:r>
              <a:endParaRPr lang="en-GB" sz="1200" u="sng" dirty="0"/>
            </a:p>
          </p:txBody>
        </p:sp>
      </p:grpSp>
      <p:sp>
        <p:nvSpPr>
          <p:cNvPr id="9" name="Date Placeholder 8">
            <a:extLst>
              <a:ext uri="{FF2B5EF4-FFF2-40B4-BE49-F238E27FC236}">
                <a16:creationId xmlns:a16="http://schemas.microsoft.com/office/drawing/2014/main" id="{09C04C9F-212E-4B4D-B008-4E7C3961C519}"/>
              </a:ext>
            </a:extLst>
          </p:cNvPr>
          <p:cNvSpPr>
            <a:spLocks noGrp="1"/>
          </p:cNvSpPr>
          <p:nvPr>
            <p:ph type="dt" sz="half" idx="10"/>
          </p:nvPr>
        </p:nvSpPr>
        <p:spPr/>
        <p:txBody>
          <a:bodyPr/>
          <a:lstStyle/>
          <a:p>
            <a:fld id="{DA64253D-12E6-4C75-810B-6A1BADDDC263}" type="datetime8">
              <a:rPr lang="en-GB" smtClean="0"/>
              <a:t>26/04/2021 21:30</a:t>
            </a:fld>
            <a:endParaRPr lang="en-GB" dirty="0"/>
          </a:p>
        </p:txBody>
      </p:sp>
    </p:spTree>
    <p:extLst>
      <p:ext uri="{BB962C8B-B14F-4D97-AF65-F5344CB8AC3E}">
        <p14:creationId xmlns:p14="http://schemas.microsoft.com/office/powerpoint/2010/main" val="1946998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2764" y="268941"/>
            <a:ext cx="5332038" cy="300235"/>
          </a:xfrm>
        </p:spPr>
        <p:txBody>
          <a:bodyPr>
            <a:normAutofit/>
          </a:bodyPr>
          <a:lstStyle/>
          <a:p>
            <a:pPr>
              <a:spcAft>
                <a:spcPts val="1200"/>
              </a:spcAft>
            </a:pPr>
            <a:r>
              <a:rPr lang="en-GB" sz="1200" b="1" dirty="0">
                <a:latin typeface="Arial" panose="020B0604020202020204" pitchFamily="34" charset="0"/>
                <a:cs typeface="Arial" panose="020B0604020202020204" pitchFamily="34" charset="0"/>
              </a:rPr>
              <a:t>Question 3 - Hand-Arm Vibration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1458" y="136525"/>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28</a:t>
            </a:fld>
            <a:endParaRPr lang="en-GB" dirty="0"/>
          </a:p>
        </p:txBody>
      </p:sp>
      <p:sp>
        <p:nvSpPr>
          <p:cNvPr id="5" name="TextBox 4">
            <a:extLst>
              <a:ext uri="{FF2B5EF4-FFF2-40B4-BE49-F238E27FC236}">
                <a16:creationId xmlns:a16="http://schemas.microsoft.com/office/drawing/2014/main" id="{A917472C-1447-4929-8FF4-9261B0AE5053}"/>
              </a:ext>
            </a:extLst>
          </p:cNvPr>
          <p:cNvSpPr txBox="1"/>
          <p:nvPr/>
        </p:nvSpPr>
        <p:spPr>
          <a:xfrm>
            <a:off x="1179552" y="1031980"/>
            <a:ext cx="5794989" cy="1384995"/>
          </a:xfrm>
          <a:prstGeom prst="rect">
            <a:avLst/>
          </a:prstGeom>
          <a:noFill/>
        </p:spPr>
        <p:txBody>
          <a:bodyPr wrap="square" rtlCol="0">
            <a:spAutoFit/>
          </a:bodyPr>
          <a:lstStyle/>
          <a:p>
            <a:r>
              <a:rPr lang="en-GB" sz="1200" dirty="0"/>
              <a:t>1. </a:t>
            </a:r>
            <a:r>
              <a:rPr lang="en-GB" sz="1200" b="1" dirty="0"/>
              <a:t>Exposure to excessive Hand-Arm vibration (HAV) could be easily caused by hand-held tools like manual hammers.</a:t>
            </a:r>
          </a:p>
          <a:p>
            <a:endParaRPr lang="en-GB" sz="1200" b="1" dirty="0"/>
          </a:p>
          <a:p>
            <a:r>
              <a:rPr lang="en-GB" sz="1200" b="1" dirty="0"/>
              <a:t>2. Exposure to HAV caused by powered hand held tools do not cause permanent damage to hands. </a:t>
            </a:r>
          </a:p>
          <a:p>
            <a:endParaRPr lang="en-GB" sz="1200" b="1" dirty="0"/>
          </a:p>
          <a:p>
            <a:r>
              <a:rPr lang="en-GB" sz="1200" b="1" dirty="0"/>
              <a:t>3. Powered hand-held tools are the </a:t>
            </a:r>
            <a:r>
              <a:rPr lang="en-GB" sz="1200" b="1" u="sng" dirty="0"/>
              <a:t>only </a:t>
            </a:r>
            <a:r>
              <a:rPr lang="en-GB" sz="1200" b="1" dirty="0"/>
              <a:t>cause for exposure to HAV.</a:t>
            </a:r>
          </a:p>
        </p:txBody>
      </p:sp>
      <p:grpSp>
        <p:nvGrpSpPr>
          <p:cNvPr id="16" name="Group 15">
            <a:extLst>
              <a:ext uri="{FF2B5EF4-FFF2-40B4-BE49-F238E27FC236}">
                <a16:creationId xmlns:a16="http://schemas.microsoft.com/office/drawing/2014/main" id="{4DA01485-0155-40AD-9E16-CA6FF02CE83C}"/>
              </a:ext>
            </a:extLst>
          </p:cNvPr>
          <p:cNvGrpSpPr/>
          <p:nvPr/>
        </p:nvGrpSpPr>
        <p:grpSpPr>
          <a:xfrm>
            <a:off x="8482873" y="2139976"/>
            <a:ext cx="1269870" cy="276999"/>
            <a:chOff x="6596888" y="1083514"/>
            <a:chExt cx="1269870" cy="276999"/>
          </a:xfrm>
        </p:grpSpPr>
        <p:sp>
          <p:nvSpPr>
            <p:cNvPr id="17" name="TextBox 16">
              <a:extLst>
                <a:ext uri="{FF2B5EF4-FFF2-40B4-BE49-F238E27FC236}">
                  <a16:creationId xmlns:a16="http://schemas.microsoft.com/office/drawing/2014/main" id="{4540B1B2-1424-4F52-A167-D0E19B674C7E}"/>
                </a:ext>
              </a:extLst>
            </p:cNvPr>
            <p:cNvSpPr txBox="1"/>
            <p:nvPr/>
          </p:nvSpPr>
          <p:spPr>
            <a:xfrm>
              <a:off x="6596888" y="1083514"/>
              <a:ext cx="460447" cy="276999"/>
            </a:xfrm>
            <a:prstGeom prst="rect">
              <a:avLst/>
            </a:prstGeom>
            <a:solidFill>
              <a:srgbClr val="00B050"/>
            </a:solidFill>
          </p:spPr>
          <p:txBody>
            <a:bodyPr wrap="none" rtlCol="0">
              <a:spAutoFit/>
            </a:bodyPr>
            <a:lstStyle/>
            <a:p>
              <a:r>
                <a:rPr lang="en-GB" sz="1200" u="sng" dirty="0">
                  <a:hlinkClick r:id="rId4" action="ppaction://hlinksldjump"/>
                </a:rPr>
                <a:t>True</a:t>
              </a:r>
              <a:endParaRPr lang="en-GB" sz="1200" u="sng" dirty="0"/>
            </a:p>
          </p:txBody>
        </p:sp>
        <p:sp>
          <p:nvSpPr>
            <p:cNvPr id="18" name="TextBox 17">
              <a:hlinkClick r:id="" action="ppaction://hlinkshowjump?jump=nextslide"/>
              <a:extLst>
                <a:ext uri="{FF2B5EF4-FFF2-40B4-BE49-F238E27FC236}">
                  <a16:creationId xmlns:a16="http://schemas.microsoft.com/office/drawing/2014/main" id="{6ACD829F-86FE-43D7-BC4E-E8727B651B36}"/>
                </a:ext>
              </a:extLst>
            </p:cNvPr>
            <p:cNvSpPr txBox="1"/>
            <p:nvPr/>
          </p:nvSpPr>
          <p:spPr>
            <a:xfrm>
              <a:off x="7368801" y="1083514"/>
              <a:ext cx="497957" cy="276999"/>
            </a:xfrm>
            <a:prstGeom prst="rect">
              <a:avLst/>
            </a:prstGeom>
            <a:solidFill>
              <a:srgbClr val="FF0000"/>
            </a:solidFill>
          </p:spPr>
          <p:txBody>
            <a:bodyPr wrap="none" rtlCol="0">
              <a:spAutoFit/>
            </a:bodyPr>
            <a:lstStyle/>
            <a:p>
              <a:r>
                <a:rPr lang="en-GB" sz="1200" u="sng" dirty="0">
                  <a:hlinkClick r:id="" action="ppaction://hlinkshowjump?jump=nextslide"/>
                </a:rPr>
                <a:t>False</a:t>
              </a:r>
              <a:endParaRPr lang="en-GB" sz="1200" u="sng" dirty="0"/>
            </a:p>
          </p:txBody>
        </p:sp>
      </p:grpSp>
      <p:sp>
        <p:nvSpPr>
          <p:cNvPr id="9" name="Date Placeholder 8">
            <a:extLst>
              <a:ext uri="{FF2B5EF4-FFF2-40B4-BE49-F238E27FC236}">
                <a16:creationId xmlns:a16="http://schemas.microsoft.com/office/drawing/2014/main" id="{88A17367-AA85-4D1B-9F49-EDAA48F879AC}"/>
              </a:ext>
            </a:extLst>
          </p:cNvPr>
          <p:cNvSpPr>
            <a:spLocks noGrp="1"/>
          </p:cNvSpPr>
          <p:nvPr>
            <p:ph type="dt" sz="half" idx="10"/>
          </p:nvPr>
        </p:nvSpPr>
        <p:spPr/>
        <p:txBody>
          <a:bodyPr/>
          <a:lstStyle/>
          <a:p>
            <a:fld id="{9610F36A-3B75-4AE9-8F0E-D4F49031131C}" type="datetime8">
              <a:rPr lang="en-GB" smtClean="0"/>
              <a:t>26/04/2021 21:30</a:t>
            </a:fld>
            <a:endParaRPr lang="en-GB" dirty="0"/>
          </a:p>
        </p:txBody>
      </p:sp>
    </p:spTree>
    <p:extLst>
      <p:ext uri="{BB962C8B-B14F-4D97-AF65-F5344CB8AC3E}">
        <p14:creationId xmlns:p14="http://schemas.microsoft.com/office/powerpoint/2010/main" val="153193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2764" y="268941"/>
            <a:ext cx="5332038" cy="300235"/>
          </a:xfrm>
        </p:spPr>
        <p:txBody>
          <a:bodyPr>
            <a:normAutofit/>
          </a:bodyPr>
          <a:lstStyle/>
          <a:p>
            <a:pPr>
              <a:spcAft>
                <a:spcPts val="1200"/>
              </a:spcAft>
            </a:pPr>
            <a:r>
              <a:rPr lang="en-GB" sz="1200" b="1" dirty="0">
                <a:latin typeface="Arial" panose="020B0604020202020204" pitchFamily="34" charset="0"/>
                <a:cs typeface="Arial" panose="020B0604020202020204" pitchFamily="34" charset="0"/>
              </a:rPr>
              <a:t>Question 4 - Hand-Arm Vibration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1458" y="136525"/>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29</a:t>
            </a:fld>
            <a:endParaRPr lang="en-GB" dirty="0"/>
          </a:p>
        </p:txBody>
      </p:sp>
      <p:sp>
        <p:nvSpPr>
          <p:cNvPr id="5" name="TextBox 4">
            <a:extLst>
              <a:ext uri="{FF2B5EF4-FFF2-40B4-BE49-F238E27FC236}">
                <a16:creationId xmlns:a16="http://schemas.microsoft.com/office/drawing/2014/main" id="{A917472C-1447-4929-8FF4-9261B0AE5053}"/>
              </a:ext>
            </a:extLst>
          </p:cNvPr>
          <p:cNvSpPr txBox="1"/>
          <p:nvPr/>
        </p:nvSpPr>
        <p:spPr>
          <a:xfrm>
            <a:off x="1179552" y="1031980"/>
            <a:ext cx="5794989" cy="1938992"/>
          </a:xfrm>
          <a:prstGeom prst="rect">
            <a:avLst/>
          </a:prstGeom>
          <a:noFill/>
        </p:spPr>
        <p:txBody>
          <a:bodyPr wrap="square" rtlCol="0">
            <a:spAutoFit/>
          </a:bodyPr>
          <a:lstStyle/>
          <a:p>
            <a:r>
              <a:rPr lang="en-GB" sz="1200" dirty="0"/>
              <a:t>1</a:t>
            </a:r>
            <a:r>
              <a:rPr lang="en-GB" sz="1200" b="1" dirty="0"/>
              <a:t>. Exposure to excessive Hand-Arm vibration (HAV) could be easily caused by hand-held tools like manual hammers.</a:t>
            </a:r>
          </a:p>
          <a:p>
            <a:endParaRPr lang="en-GB" sz="1200" b="1" dirty="0"/>
          </a:p>
          <a:p>
            <a:endParaRPr lang="en-GB" sz="1200" b="1" dirty="0"/>
          </a:p>
          <a:p>
            <a:r>
              <a:rPr lang="en-GB" sz="1200" b="1" dirty="0"/>
              <a:t>2. Exposure to HAV caused by powered hand held tools do not cause permanent damage to hands. </a:t>
            </a:r>
          </a:p>
          <a:p>
            <a:endParaRPr lang="en-GB" sz="1200" b="1" dirty="0"/>
          </a:p>
          <a:p>
            <a:r>
              <a:rPr lang="en-GB" sz="1200" b="1" dirty="0"/>
              <a:t>3. Powered hand-held tool are the only cause for exposure to HAV.</a:t>
            </a:r>
          </a:p>
          <a:p>
            <a:endParaRPr lang="en-GB" sz="1200" b="1" dirty="0"/>
          </a:p>
          <a:p>
            <a:r>
              <a:rPr lang="en-GB" sz="1200" b="1" dirty="0"/>
              <a:t>4. Manually holding or feeding vibrating workpieces </a:t>
            </a:r>
            <a:r>
              <a:rPr lang="en-GB" sz="1200" b="1" u="sng" dirty="0"/>
              <a:t>isn’t a problem </a:t>
            </a:r>
            <a:r>
              <a:rPr lang="en-GB" sz="1200" b="1" dirty="0"/>
              <a:t>for HAV exposure.</a:t>
            </a:r>
          </a:p>
        </p:txBody>
      </p:sp>
      <p:grpSp>
        <p:nvGrpSpPr>
          <p:cNvPr id="19" name="Group 18">
            <a:extLst>
              <a:ext uri="{FF2B5EF4-FFF2-40B4-BE49-F238E27FC236}">
                <a16:creationId xmlns:a16="http://schemas.microsoft.com/office/drawing/2014/main" id="{65E1CA56-2986-416A-920F-6EEAED87EFEF}"/>
              </a:ext>
            </a:extLst>
          </p:cNvPr>
          <p:cNvGrpSpPr/>
          <p:nvPr/>
        </p:nvGrpSpPr>
        <p:grpSpPr>
          <a:xfrm>
            <a:off x="8482873" y="2509307"/>
            <a:ext cx="1269870" cy="276999"/>
            <a:chOff x="6596888" y="1083514"/>
            <a:chExt cx="1269870" cy="276999"/>
          </a:xfrm>
        </p:grpSpPr>
        <p:sp>
          <p:nvSpPr>
            <p:cNvPr id="20" name="TextBox 19">
              <a:extLst>
                <a:ext uri="{FF2B5EF4-FFF2-40B4-BE49-F238E27FC236}">
                  <a16:creationId xmlns:a16="http://schemas.microsoft.com/office/drawing/2014/main" id="{22C64AAE-2466-4429-846C-FAA996F6FA94}"/>
                </a:ext>
              </a:extLst>
            </p:cNvPr>
            <p:cNvSpPr txBox="1"/>
            <p:nvPr/>
          </p:nvSpPr>
          <p:spPr>
            <a:xfrm>
              <a:off x="6596888" y="1083514"/>
              <a:ext cx="460447" cy="276999"/>
            </a:xfrm>
            <a:prstGeom prst="rect">
              <a:avLst/>
            </a:prstGeom>
            <a:solidFill>
              <a:srgbClr val="00B050"/>
            </a:solidFill>
          </p:spPr>
          <p:txBody>
            <a:bodyPr wrap="none" rtlCol="0">
              <a:spAutoFit/>
            </a:bodyPr>
            <a:lstStyle/>
            <a:p>
              <a:r>
                <a:rPr lang="en-GB" sz="1200" u="sng" dirty="0">
                  <a:hlinkClick r:id="rId4" action="ppaction://hlinksldjump"/>
                </a:rPr>
                <a:t>True</a:t>
              </a:r>
              <a:endParaRPr lang="en-GB" sz="1200" u="sng" dirty="0"/>
            </a:p>
          </p:txBody>
        </p:sp>
        <p:sp>
          <p:nvSpPr>
            <p:cNvPr id="21" name="TextBox 20">
              <a:hlinkClick r:id="rId4" action="ppaction://hlinksldjump"/>
              <a:extLst>
                <a:ext uri="{FF2B5EF4-FFF2-40B4-BE49-F238E27FC236}">
                  <a16:creationId xmlns:a16="http://schemas.microsoft.com/office/drawing/2014/main" id="{59D94DED-1993-4BF2-98B7-C85AD4C0A742}"/>
                </a:ext>
              </a:extLst>
            </p:cNvPr>
            <p:cNvSpPr txBox="1"/>
            <p:nvPr/>
          </p:nvSpPr>
          <p:spPr>
            <a:xfrm>
              <a:off x="7368801" y="1083514"/>
              <a:ext cx="497957" cy="276999"/>
            </a:xfrm>
            <a:prstGeom prst="rect">
              <a:avLst/>
            </a:prstGeom>
            <a:solidFill>
              <a:srgbClr val="FF0000"/>
            </a:solidFill>
          </p:spPr>
          <p:txBody>
            <a:bodyPr wrap="none" rtlCol="0">
              <a:spAutoFit/>
            </a:bodyPr>
            <a:lstStyle/>
            <a:p>
              <a:r>
                <a:rPr lang="en-GB" sz="1200" u="sng" dirty="0">
                  <a:hlinkClick r:id="" action="ppaction://hlinkshowjump?jump=nextslide"/>
                </a:rPr>
                <a:t>False</a:t>
              </a:r>
              <a:endParaRPr lang="en-GB" sz="1200" u="sng" dirty="0"/>
            </a:p>
          </p:txBody>
        </p:sp>
      </p:grpSp>
      <p:sp>
        <p:nvSpPr>
          <p:cNvPr id="9" name="Date Placeholder 8">
            <a:extLst>
              <a:ext uri="{FF2B5EF4-FFF2-40B4-BE49-F238E27FC236}">
                <a16:creationId xmlns:a16="http://schemas.microsoft.com/office/drawing/2014/main" id="{DD5EDED0-8202-4258-8799-BE5883EB2E16}"/>
              </a:ext>
            </a:extLst>
          </p:cNvPr>
          <p:cNvSpPr>
            <a:spLocks noGrp="1"/>
          </p:cNvSpPr>
          <p:nvPr>
            <p:ph type="dt" sz="half" idx="10"/>
          </p:nvPr>
        </p:nvSpPr>
        <p:spPr/>
        <p:txBody>
          <a:bodyPr/>
          <a:lstStyle/>
          <a:p>
            <a:fld id="{883E4C91-77A2-4840-8C89-867A44B71C0B}" type="datetime8">
              <a:rPr lang="en-GB" smtClean="0"/>
              <a:t>26/04/2021 21:30</a:t>
            </a:fld>
            <a:endParaRPr lang="en-GB" dirty="0"/>
          </a:p>
        </p:txBody>
      </p:sp>
    </p:spTree>
    <p:extLst>
      <p:ext uri="{BB962C8B-B14F-4D97-AF65-F5344CB8AC3E}">
        <p14:creationId xmlns:p14="http://schemas.microsoft.com/office/powerpoint/2010/main" val="126420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1990" y="298022"/>
            <a:ext cx="6655101" cy="649394"/>
          </a:xfrm>
        </p:spPr>
        <p:txBody>
          <a:bodyPr>
            <a:noAutofit/>
          </a:bodyPr>
          <a:lstStyle/>
          <a:p>
            <a:pPr>
              <a:spcAft>
                <a:spcPts val="1200"/>
              </a:spcAft>
            </a:pPr>
            <a:r>
              <a:rPr lang="en-GB" sz="3200" b="1" dirty="0">
                <a:solidFill>
                  <a:srgbClr val="0070C0"/>
                </a:solidFill>
                <a:latin typeface="Arial" panose="020B0604020202020204" pitchFamily="34" charset="0"/>
                <a:cs typeface="Arial" panose="020B0604020202020204" pitchFamily="34" charset="0"/>
              </a:rPr>
              <a:t>What is Hand-Arm Vibration?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3</a:t>
            </a:fld>
            <a:endParaRPr lang="en-GB" dirty="0"/>
          </a:p>
        </p:txBody>
      </p:sp>
      <p:sp>
        <p:nvSpPr>
          <p:cNvPr id="5" name="TextBox 4">
            <a:extLst>
              <a:ext uri="{FF2B5EF4-FFF2-40B4-BE49-F238E27FC236}">
                <a16:creationId xmlns:a16="http://schemas.microsoft.com/office/drawing/2014/main" id="{76FDD90B-4EF9-4102-881E-EB94DD1E3E51}"/>
              </a:ext>
            </a:extLst>
          </p:cNvPr>
          <p:cNvSpPr txBox="1"/>
          <p:nvPr/>
        </p:nvSpPr>
        <p:spPr>
          <a:xfrm>
            <a:off x="1379422" y="1915752"/>
            <a:ext cx="8401072" cy="3231654"/>
          </a:xfrm>
          <a:prstGeom prst="rect">
            <a:avLst/>
          </a:prstGeom>
          <a:noFill/>
        </p:spPr>
        <p:txBody>
          <a:bodyPr wrap="square" rtlCol="0">
            <a:spAutoFit/>
          </a:bodyPr>
          <a:lstStyle/>
          <a:p>
            <a:pPr marL="342900" indent="-342900">
              <a:buFont typeface="Wingdings" panose="05000000000000000000" pitchFamily="2" charset="2"/>
              <a:buChar char="§"/>
            </a:pPr>
            <a:r>
              <a:rPr lang="en-GB" sz="2400" b="1" dirty="0">
                <a:solidFill>
                  <a:srgbClr val="0070C0"/>
                </a:solidFill>
                <a:latin typeface="Arial" panose="020B0604020202020204" pitchFamily="34" charset="0"/>
                <a:cs typeface="Arial" panose="020B0604020202020204" pitchFamily="34" charset="0"/>
              </a:rPr>
              <a:t>Hand-Arm vibration (HAV)</a:t>
            </a:r>
            <a:r>
              <a:rPr lang="en-GB" sz="2400" b="1" dirty="0">
                <a:solidFill>
                  <a:srgbClr val="00B0F0"/>
                </a:solidFill>
                <a:latin typeface="Arial" panose="020B0604020202020204" pitchFamily="34" charset="0"/>
                <a:cs typeface="Arial" panose="020B0604020202020204" pitchFamily="34" charset="0"/>
              </a:rPr>
              <a:t> </a:t>
            </a:r>
            <a:r>
              <a:rPr lang="en-GB" sz="2400" b="1" dirty="0">
                <a:solidFill>
                  <a:srgbClr val="FF0000"/>
                </a:solidFill>
                <a:latin typeface="Arial" panose="020B0604020202020204" pitchFamily="34" charset="0"/>
                <a:cs typeface="Arial" panose="020B0604020202020204" pitchFamily="34" charset="0"/>
              </a:rPr>
              <a:t>comes from the use of</a:t>
            </a:r>
            <a:r>
              <a:rPr lang="en-GB" sz="2400" b="1" dirty="0">
                <a:solidFill>
                  <a:srgbClr val="00B0F0"/>
                </a:solidFill>
                <a:latin typeface="Arial" panose="020B0604020202020204" pitchFamily="34" charset="0"/>
                <a:cs typeface="Arial" panose="020B0604020202020204" pitchFamily="34" charset="0"/>
              </a:rPr>
              <a:t> </a:t>
            </a:r>
            <a:r>
              <a:rPr lang="en-GB" sz="2400" b="1" dirty="0">
                <a:solidFill>
                  <a:srgbClr val="FF0000"/>
                </a:solidFill>
                <a:latin typeface="Arial" panose="020B0604020202020204" pitchFamily="34" charset="0"/>
                <a:cs typeface="Arial" panose="020B0604020202020204" pitchFamily="34" charset="0"/>
              </a:rPr>
              <a:t>hand-held, hand-guided and hand-fed power tools </a:t>
            </a:r>
          </a:p>
          <a:p>
            <a:r>
              <a:rPr lang="en-GB" sz="2400" b="1" dirty="0">
                <a:solidFill>
                  <a:srgbClr val="00B0F0"/>
                </a:solidFill>
                <a:latin typeface="Arial" panose="020B0604020202020204" pitchFamily="34" charset="0"/>
                <a:cs typeface="Arial" panose="020B0604020202020204" pitchFamily="34" charset="0"/>
              </a:rPr>
              <a:t> </a:t>
            </a:r>
          </a:p>
          <a:p>
            <a:pPr marL="342900" indent="-342900">
              <a:buFont typeface="Wingdings" panose="05000000000000000000" pitchFamily="2" charset="2"/>
              <a:buChar char="§"/>
            </a:pPr>
            <a:r>
              <a:rPr lang="en-GB" sz="2400" b="1" dirty="0">
                <a:solidFill>
                  <a:srgbClr val="0070C0"/>
                </a:solidFill>
                <a:latin typeface="Arial" panose="020B0604020202020204" pitchFamily="34" charset="0"/>
                <a:cs typeface="Arial" panose="020B0604020202020204" pitchFamily="34" charset="0"/>
              </a:rPr>
              <a:t>Vibration is </a:t>
            </a:r>
            <a:r>
              <a:rPr lang="en-GB" sz="2400" b="1" dirty="0">
                <a:solidFill>
                  <a:srgbClr val="FF0000"/>
                </a:solidFill>
                <a:latin typeface="Arial" panose="020B0604020202020204" pitchFamily="34" charset="0"/>
                <a:cs typeface="Arial" panose="020B0604020202020204" pitchFamily="34" charset="0"/>
              </a:rPr>
              <a:t>transmitted to the hands, wrists and arms</a:t>
            </a:r>
          </a:p>
          <a:p>
            <a:pPr marL="342900" indent="-342900">
              <a:buFont typeface="Wingdings" panose="05000000000000000000" pitchFamily="2" charset="2"/>
              <a:buChar char="§"/>
            </a:pPr>
            <a:endParaRPr lang="en-GB" sz="2400" b="1" dirty="0">
              <a:solidFill>
                <a:srgbClr val="00B0F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GB" sz="2400" b="1" dirty="0">
                <a:solidFill>
                  <a:srgbClr val="0070C0"/>
                </a:solidFill>
                <a:latin typeface="Arial" panose="020B0604020202020204" pitchFamily="34" charset="0"/>
                <a:cs typeface="Arial" panose="020B0604020202020204" pitchFamily="34" charset="0"/>
              </a:rPr>
              <a:t>It can </a:t>
            </a:r>
            <a:r>
              <a:rPr lang="en-GB" sz="2400" b="1" dirty="0">
                <a:solidFill>
                  <a:srgbClr val="FF0000"/>
                </a:solidFill>
                <a:latin typeface="Arial" panose="020B0604020202020204" pitchFamily="34" charset="0"/>
                <a:cs typeface="Arial" panose="020B0604020202020204" pitchFamily="34" charset="0"/>
              </a:rPr>
              <a:t>cause painful and disabling disorders </a:t>
            </a:r>
            <a:r>
              <a:rPr lang="en-GB" sz="2400" b="1" dirty="0">
                <a:solidFill>
                  <a:srgbClr val="0070C0"/>
                </a:solidFill>
                <a:latin typeface="Arial" panose="020B0604020202020204" pitchFamily="34" charset="0"/>
                <a:cs typeface="Arial" panose="020B0604020202020204" pitchFamily="34" charset="0"/>
              </a:rPr>
              <a:t>of  fingers, wrists, arms, blood vessels, nerves and joints</a:t>
            </a:r>
          </a:p>
          <a:p>
            <a:endParaRPr lang="en-GB" dirty="0"/>
          </a:p>
          <a:p>
            <a:endParaRPr lang="en-GB" dirty="0"/>
          </a:p>
        </p:txBody>
      </p:sp>
      <p:sp>
        <p:nvSpPr>
          <p:cNvPr id="12" name="Date Placeholder 11">
            <a:extLst>
              <a:ext uri="{FF2B5EF4-FFF2-40B4-BE49-F238E27FC236}">
                <a16:creationId xmlns:a16="http://schemas.microsoft.com/office/drawing/2014/main" id="{E3F62848-6A9A-43DF-9C7C-4EADC26DD75A}"/>
              </a:ext>
            </a:extLst>
          </p:cNvPr>
          <p:cNvSpPr>
            <a:spLocks noGrp="1"/>
          </p:cNvSpPr>
          <p:nvPr>
            <p:ph type="dt" sz="half" idx="10"/>
          </p:nvPr>
        </p:nvSpPr>
        <p:spPr/>
        <p:txBody>
          <a:bodyPr/>
          <a:lstStyle/>
          <a:p>
            <a:fld id="{5319C0FA-4410-4FB9-99B5-7E94CAE24BB2}" type="datetime8">
              <a:rPr lang="en-GB" smtClean="0"/>
              <a:t>26/04/2021 21:30</a:t>
            </a:fld>
            <a:endParaRPr lang="en-GB" dirty="0"/>
          </a:p>
        </p:txBody>
      </p:sp>
      <p:pic>
        <p:nvPicPr>
          <p:cNvPr id="10" name="Picture 5" descr="Cartoon of a Vibrating Guy Using a Jackhammer ">
            <a:extLst>
              <a:ext uri="{FF2B5EF4-FFF2-40B4-BE49-F238E27FC236}">
                <a16:creationId xmlns:a16="http://schemas.microsoft.com/office/drawing/2014/main" id="{66B22267-1172-4A53-81EA-A5128DAE68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58194" y="370060"/>
            <a:ext cx="1227501" cy="21188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25595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2764" y="268941"/>
            <a:ext cx="5332038" cy="300235"/>
          </a:xfrm>
        </p:spPr>
        <p:txBody>
          <a:bodyPr>
            <a:normAutofit/>
          </a:bodyPr>
          <a:lstStyle/>
          <a:p>
            <a:pPr>
              <a:spcAft>
                <a:spcPts val="1200"/>
              </a:spcAft>
            </a:pPr>
            <a:r>
              <a:rPr lang="en-GB" sz="1200" b="1" dirty="0">
                <a:latin typeface="Arial" panose="020B0604020202020204" pitchFamily="34" charset="0"/>
                <a:cs typeface="Arial" panose="020B0604020202020204" pitchFamily="34" charset="0"/>
              </a:rPr>
              <a:t>Question 5 - Hand-Arm Vibration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1458" y="136525"/>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30</a:t>
            </a:fld>
            <a:endParaRPr lang="en-GB" dirty="0"/>
          </a:p>
        </p:txBody>
      </p:sp>
      <p:sp>
        <p:nvSpPr>
          <p:cNvPr id="5" name="TextBox 4">
            <a:extLst>
              <a:ext uri="{FF2B5EF4-FFF2-40B4-BE49-F238E27FC236}">
                <a16:creationId xmlns:a16="http://schemas.microsoft.com/office/drawing/2014/main" id="{A917472C-1447-4929-8FF4-9261B0AE5053}"/>
              </a:ext>
            </a:extLst>
          </p:cNvPr>
          <p:cNvSpPr txBox="1"/>
          <p:nvPr/>
        </p:nvSpPr>
        <p:spPr>
          <a:xfrm>
            <a:off x="1179552" y="1031980"/>
            <a:ext cx="5794989" cy="2492990"/>
          </a:xfrm>
          <a:prstGeom prst="rect">
            <a:avLst/>
          </a:prstGeom>
          <a:noFill/>
        </p:spPr>
        <p:txBody>
          <a:bodyPr wrap="square" rtlCol="0">
            <a:spAutoFit/>
          </a:bodyPr>
          <a:lstStyle/>
          <a:p>
            <a:r>
              <a:rPr lang="en-GB" sz="1200" dirty="0"/>
              <a:t>1</a:t>
            </a:r>
            <a:r>
              <a:rPr lang="en-GB" sz="1200" b="1" dirty="0"/>
              <a:t>. Exposure to excessive Hand-Arm vibration (HAV) could be easily caused by hand-held tools like manual hammers.</a:t>
            </a:r>
          </a:p>
          <a:p>
            <a:endParaRPr lang="en-GB" sz="1200" b="1" dirty="0"/>
          </a:p>
          <a:p>
            <a:r>
              <a:rPr lang="en-GB" sz="1200" b="1" dirty="0"/>
              <a:t>2. Exposure to HAV caused by powered hand held tools do not cause permanent damage to hands. </a:t>
            </a:r>
          </a:p>
          <a:p>
            <a:endParaRPr lang="en-GB" sz="1200" b="1" dirty="0"/>
          </a:p>
          <a:p>
            <a:r>
              <a:rPr lang="en-GB" sz="1200" b="1" dirty="0"/>
              <a:t>3. Powered hand-held tool are the only cause for exposure to HAV.</a:t>
            </a:r>
          </a:p>
          <a:p>
            <a:endParaRPr lang="en-GB" sz="1200" b="1" dirty="0"/>
          </a:p>
          <a:p>
            <a:r>
              <a:rPr lang="en-GB" sz="1200" b="1" dirty="0"/>
              <a:t>4. Manually holding or feeding vibrating work pieces aren’t problem form HAV exposure.</a:t>
            </a:r>
          </a:p>
          <a:p>
            <a:endParaRPr lang="en-GB" sz="1200" b="1" dirty="0"/>
          </a:p>
          <a:p>
            <a:r>
              <a:rPr lang="en-GB" sz="1200" b="1" dirty="0"/>
              <a:t>5. The Control of Vibration at Work Regulations </a:t>
            </a:r>
            <a:r>
              <a:rPr lang="en-GB" sz="1200" b="1" u="sng" dirty="0"/>
              <a:t>don’t place duties on employers to eliminate HAV at source, where it is reasonably practical.</a:t>
            </a:r>
          </a:p>
        </p:txBody>
      </p:sp>
      <p:grpSp>
        <p:nvGrpSpPr>
          <p:cNvPr id="19" name="Group 18">
            <a:extLst>
              <a:ext uri="{FF2B5EF4-FFF2-40B4-BE49-F238E27FC236}">
                <a16:creationId xmlns:a16="http://schemas.microsoft.com/office/drawing/2014/main" id="{65E1CA56-2986-416A-920F-6EEAED87EFEF}"/>
              </a:ext>
            </a:extLst>
          </p:cNvPr>
          <p:cNvGrpSpPr/>
          <p:nvPr/>
        </p:nvGrpSpPr>
        <p:grpSpPr>
          <a:xfrm>
            <a:off x="8357367" y="2993401"/>
            <a:ext cx="1269870" cy="276999"/>
            <a:chOff x="6596888" y="1083514"/>
            <a:chExt cx="1269870" cy="276999"/>
          </a:xfrm>
        </p:grpSpPr>
        <p:sp>
          <p:nvSpPr>
            <p:cNvPr id="20" name="TextBox 19">
              <a:extLst>
                <a:ext uri="{FF2B5EF4-FFF2-40B4-BE49-F238E27FC236}">
                  <a16:creationId xmlns:a16="http://schemas.microsoft.com/office/drawing/2014/main" id="{22C64AAE-2466-4429-846C-FAA996F6FA94}"/>
                </a:ext>
              </a:extLst>
            </p:cNvPr>
            <p:cNvSpPr txBox="1"/>
            <p:nvPr/>
          </p:nvSpPr>
          <p:spPr>
            <a:xfrm>
              <a:off x="6596888" y="1083514"/>
              <a:ext cx="460447" cy="276999"/>
            </a:xfrm>
            <a:prstGeom prst="rect">
              <a:avLst/>
            </a:prstGeom>
            <a:solidFill>
              <a:srgbClr val="00B050"/>
            </a:solidFill>
          </p:spPr>
          <p:txBody>
            <a:bodyPr wrap="none" rtlCol="0">
              <a:spAutoFit/>
            </a:bodyPr>
            <a:lstStyle/>
            <a:p>
              <a:r>
                <a:rPr lang="en-GB" sz="1200" u="sng" dirty="0">
                  <a:hlinkClick r:id="rId4" action="ppaction://hlinksldjump"/>
                </a:rPr>
                <a:t>True</a:t>
              </a:r>
              <a:endParaRPr lang="en-GB" sz="1200" u="sng" dirty="0"/>
            </a:p>
          </p:txBody>
        </p:sp>
        <p:sp>
          <p:nvSpPr>
            <p:cNvPr id="21" name="TextBox 20">
              <a:hlinkClick r:id="rId5" action="ppaction://hlinksldjump"/>
              <a:extLst>
                <a:ext uri="{FF2B5EF4-FFF2-40B4-BE49-F238E27FC236}">
                  <a16:creationId xmlns:a16="http://schemas.microsoft.com/office/drawing/2014/main" id="{59D94DED-1993-4BF2-98B7-C85AD4C0A742}"/>
                </a:ext>
              </a:extLst>
            </p:cNvPr>
            <p:cNvSpPr txBox="1"/>
            <p:nvPr/>
          </p:nvSpPr>
          <p:spPr>
            <a:xfrm>
              <a:off x="7368801" y="1083514"/>
              <a:ext cx="497957" cy="276999"/>
            </a:xfrm>
            <a:prstGeom prst="rect">
              <a:avLst/>
            </a:prstGeom>
            <a:solidFill>
              <a:srgbClr val="FF0000"/>
            </a:solidFill>
          </p:spPr>
          <p:txBody>
            <a:bodyPr wrap="none" rtlCol="0">
              <a:spAutoFit/>
            </a:bodyPr>
            <a:lstStyle/>
            <a:p>
              <a:r>
                <a:rPr lang="en-GB" sz="1200" u="sng" dirty="0">
                  <a:hlinkClick r:id="" action="ppaction://hlinkshowjump?jump=nextslide"/>
                </a:rPr>
                <a:t>False</a:t>
              </a:r>
              <a:endParaRPr lang="en-GB" sz="1200" u="sng" dirty="0"/>
            </a:p>
          </p:txBody>
        </p:sp>
      </p:grpSp>
      <p:sp>
        <p:nvSpPr>
          <p:cNvPr id="9" name="Date Placeholder 8">
            <a:extLst>
              <a:ext uri="{FF2B5EF4-FFF2-40B4-BE49-F238E27FC236}">
                <a16:creationId xmlns:a16="http://schemas.microsoft.com/office/drawing/2014/main" id="{ED5C92D3-AEF1-47DC-AE19-1E5AF9ED2B8B}"/>
              </a:ext>
            </a:extLst>
          </p:cNvPr>
          <p:cNvSpPr>
            <a:spLocks noGrp="1"/>
          </p:cNvSpPr>
          <p:nvPr>
            <p:ph type="dt" sz="half" idx="10"/>
          </p:nvPr>
        </p:nvSpPr>
        <p:spPr/>
        <p:txBody>
          <a:bodyPr/>
          <a:lstStyle/>
          <a:p>
            <a:fld id="{B3EB68AE-5FDC-47C5-810A-056CC6C936CB}" type="datetime8">
              <a:rPr lang="en-GB" smtClean="0"/>
              <a:t>26/04/2021 21:30</a:t>
            </a:fld>
            <a:endParaRPr lang="en-GB" dirty="0"/>
          </a:p>
        </p:txBody>
      </p:sp>
    </p:spTree>
    <p:extLst>
      <p:ext uri="{BB962C8B-B14F-4D97-AF65-F5344CB8AC3E}">
        <p14:creationId xmlns:p14="http://schemas.microsoft.com/office/powerpoint/2010/main" val="1308388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2764" y="268941"/>
            <a:ext cx="5332038" cy="300235"/>
          </a:xfrm>
        </p:spPr>
        <p:txBody>
          <a:bodyPr>
            <a:normAutofit/>
          </a:bodyPr>
          <a:lstStyle/>
          <a:p>
            <a:pPr>
              <a:spcAft>
                <a:spcPts val="1200"/>
              </a:spcAft>
            </a:pPr>
            <a:r>
              <a:rPr lang="en-GB" sz="1200" b="1" dirty="0">
                <a:latin typeface="Arial" panose="020B0604020202020204" pitchFamily="34" charset="0"/>
                <a:cs typeface="Arial" panose="020B0604020202020204" pitchFamily="34" charset="0"/>
              </a:rPr>
              <a:t>Question 6 - Hand-Arm Vibration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1458" y="136525"/>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31</a:t>
            </a:fld>
            <a:endParaRPr lang="en-GB" dirty="0"/>
          </a:p>
        </p:txBody>
      </p:sp>
      <p:sp>
        <p:nvSpPr>
          <p:cNvPr id="5" name="TextBox 4">
            <a:extLst>
              <a:ext uri="{FF2B5EF4-FFF2-40B4-BE49-F238E27FC236}">
                <a16:creationId xmlns:a16="http://schemas.microsoft.com/office/drawing/2014/main" id="{A917472C-1447-4929-8FF4-9261B0AE5053}"/>
              </a:ext>
            </a:extLst>
          </p:cNvPr>
          <p:cNvSpPr txBox="1"/>
          <p:nvPr/>
        </p:nvSpPr>
        <p:spPr>
          <a:xfrm>
            <a:off x="1179552" y="1031980"/>
            <a:ext cx="5794989" cy="3046988"/>
          </a:xfrm>
          <a:prstGeom prst="rect">
            <a:avLst/>
          </a:prstGeom>
          <a:noFill/>
        </p:spPr>
        <p:txBody>
          <a:bodyPr wrap="square" rtlCol="0">
            <a:spAutoFit/>
          </a:bodyPr>
          <a:lstStyle/>
          <a:p>
            <a:r>
              <a:rPr lang="en-GB" sz="1200" dirty="0"/>
              <a:t>1. </a:t>
            </a:r>
            <a:r>
              <a:rPr lang="en-GB" sz="1200" b="1" dirty="0"/>
              <a:t>Exposure to excessive Hand-Arm vibration (HAV) could be easily caused by hand-held tools like manual hammers.</a:t>
            </a:r>
          </a:p>
          <a:p>
            <a:endParaRPr lang="en-GB" sz="1200" b="1" dirty="0"/>
          </a:p>
          <a:p>
            <a:r>
              <a:rPr lang="en-GB" sz="1200" b="1" dirty="0"/>
              <a:t>2. Exposure to HAV caused by powered hand held tools do not cause permanent damage to hands. </a:t>
            </a:r>
          </a:p>
          <a:p>
            <a:endParaRPr lang="en-GB" sz="1200" b="1" dirty="0"/>
          </a:p>
          <a:p>
            <a:r>
              <a:rPr lang="en-GB" sz="1200" b="1" dirty="0"/>
              <a:t>3. Powered hand-held tool are the only cause for exposure to HAV.</a:t>
            </a:r>
          </a:p>
          <a:p>
            <a:endParaRPr lang="en-GB" sz="1200" b="1" dirty="0"/>
          </a:p>
          <a:p>
            <a:r>
              <a:rPr lang="en-GB" sz="1200" b="1" dirty="0"/>
              <a:t>4. Manually holding or feeding vibrating work pieces aren’t problem form HAV exposure.</a:t>
            </a:r>
          </a:p>
          <a:p>
            <a:endParaRPr lang="en-GB" sz="1200" b="1" dirty="0"/>
          </a:p>
          <a:p>
            <a:r>
              <a:rPr lang="en-GB" sz="1200" b="1" dirty="0"/>
              <a:t>5. The Control of Vibration at Work Regulations don’t place duties on employers to eliminate HAV at source, where it is reasonably practical.</a:t>
            </a:r>
          </a:p>
          <a:p>
            <a:endParaRPr lang="en-GB" sz="1200" b="1" u="sng" dirty="0"/>
          </a:p>
          <a:p>
            <a:r>
              <a:rPr lang="en-GB" sz="1200" b="1" u="sng" dirty="0"/>
              <a:t>6. Employers don’t  have any legal dutie</a:t>
            </a:r>
            <a:r>
              <a:rPr lang="en-GB" sz="1200" b="1" dirty="0"/>
              <a:t>s to consult their employees or their representatives on matters affecting their health and safety at their workplace.</a:t>
            </a:r>
          </a:p>
        </p:txBody>
      </p:sp>
      <p:grpSp>
        <p:nvGrpSpPr>
          <p:cNvPr id="19" name="Group 18">
            <a:extLst>
              <a:ext uri="{FF2B5EF4-FFF2-40B4-BE49-F238E27FC236}">
                <a16:creationId xmlns:a16="http://schemas.microsoft.com/office/drawing/2014/main" id="{65E1CA56-2986-416A-920F-6EEAED87EFEF}"/>
              </a:ext>
            </a:extLst>
          </p:cNvPr>
          <p:cNvGrpSpPr/>
          <p:nvPr/>
        </p:nvGrpSpPr>
        <p:grpSpPr>
          <a:xfrm>
            <a:off x="8294614" y="3755802"/>
            <a:ext cx="1269870" cy="276999"/>
            <a:chOff x="6596888" y="1083514"/>
            <a:chExt cx="1269870" cy="276999"/>
          </a:xfrm>
        </p:grpSpPr>
        <p:sp>
          <p:nvSpPr>
            <p:cNvPr id="20" name="TextBox 19">
              <a:extLst>
                <a:ext uri="{FF2B5EF4-FFF2-40B4-BE49-F238E27FC236}">
                  <a16:creationId xmlns:a16="http://schemas.microsoft.com/office/drawing/2014/main" id="{22C64AAE-2466-4429-846C-FAA996F6FA94}"/>
                </a:ext>
              </a:extLst>
            </p:cNvPr>
            <p:cNvSpPr txBox="1"/>
            <p:nvPr/>
          </p:nvSpPr>
          <p:spPr>
            <a:xfrm>
              <a:off x="6596888" y="1083514"/>
              <a:ext cx="460447" cy="276999"/>
            </a:xfrm>
            <a:prstGeom prst="rect">
              <a:avLst/>
            </a:prstGeom>
            <a:solidFill>
              <a:srgbClr val="00B050"/>
            </a:solidFill>
          </p:spPr>
          <p:txBody>
            <a:bodyPr wrap="none" rtlCol="0">
              <a:spAutoFit/>
            </a:bodyPr>
            <a:lstStyle/>
            <a:p>
              <a:r>
                <a:rPr lang="en-GB" sz="1200" u="sng" dirty="0">
                  <a:hlinkClick r:id="rId4" action="ppaction://hlinksldjump"/>
                </a:rPr>
                <a:t>True</a:t>
              </a:r>
              <a:endParaRPr lang="en-GB" sz="1200" u="sng" dirty="0"/>
            </a:p>
          </p:txBody>
        </p:sp>
        <p:sp>
          <p:nvSpPr>
            <p:cNvPr id="21" name="TextBox 20">
              <a:hlinkClick r:id="" action="ppaction://hlinkshowjump?jump=nextslide"/>
              <a:extLst>
                <a:ext uri="{FF2B5EF4-FFF2-40B4-BE49-F238E27FC236}">
                  <a16:creationId xmlns:a16="http://schemas.microsoft.com/office/drawing/2014/main" id="{59D94DED-1993-4BF2-98B7-C85AD4C0A742}"/>
                </a:ext>
              </a:extLst>
            </p:cNvPr>
            <p:cNvSpPr txBox="1"/>
            <p:nvPr/>
          </p:nvSpPr>
          <p:spPr>
            <a:xfrm>
              <a:off x="7368801" y="1083514"/>
              <a:ext cx="497957" cy="276999"/>
            </a:xfrm>
            <a:prstGeom prst="rect">
              <a:avLst/>
            </a:prstGeom>
            <a:solidFill>
              <a:srgbClr val="FF0000"/>
            </a:solidFill>
          </p:spPr>
          <p:txBody>
            <a:bodyPr wrap="none" rtlCol="0">
              <a:spAutoFit/>
            </a:bodyPr>
            <a:lstStyle/>
            <a:p>
              <a:r>
                <a:rPr lang="en-GB" sz="1200" u="sng" dirty="0">
                  <a:hlinkClick r:id="" action="ppaction://hlinkshowjump?jump=nextslide"/>
                </a:rPr>
                <a:t>False</a:t>
              </a:r>
              <a:endParaRPr lang="en-GB" sz="1200" u="sng" dirty="0"/>
            </a:p>
          </p:txBody>
        </p:sp>
      </p:grpSp>
      <p:sp>
        <p:nvSpPr>
          <p:cNvPr id="9" name="Date Placeholder 8">
            <a:extLst>
              <a:ext uri="{FF2B5EF4-FFF2-40B4-BE49-F238E27FC236}">
                <a16:creationId xmlns:a16="http://schemas.microsoft.com/office/drawing/2014/main" id="{1A83E522-A56B-4C81-839A-AC01FC6D049A}"/>
              </a:ext>
            </a:extLst>
          </p:cNvPr>
          <p:cNvSpPr>
            <a:spLocks noGrp="1"/>
          </p:cNvSpPr>
          <p:nvPr>
            <p:ph type="dt" sz="half" idx="10"/>
          </p:nvPr>
        </p:nvSpPr>
        <p:spPr/>
        <p:txBody>
          <a:bodyPr/>
          <a:lstStyle/>
          <a:p>
            <a:fld id="{14221E42-3952-432C-9911-3338EE0A6131}" type="datetime8">
              <a:rPr lang="en-GB" smtClean="0"/>
              <a:t>26/04/2021 21:30</a:t>
            </a:fld>
            <a:endParaRPr lang="en-GB" dirty="0"/>
          </a:p>
        </p:txBody>
      </p:sp>
    </p:spTree>
    <p:extLst>
      <p:ext uri="{BB962C8B-B14F-4D97-AF65-F5344CB8AC3E}">
        <p14:creationId xmlns:p14="http://schemas.microsoft.com/office/powerpoint/2010/main" val="2397697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2764" y="268941"/>
            <a:ext cx="5332038" cy="300235"/>
          </a:xfrm>
        </p:spPr>
        <p:txBody>
          <a:bodyPr>
            <a:normAutofit/>
          </a:bodyPr>
          <a:lstStyle/>
          <a:p>
            <a:pPr>
              <a:spcAft>
                <a:spcPts val="1200"/>
              </a:spcAft>
            </a:pPr>
            <a:r>
              <a:rPr lang="en-GB" sz="1200" b="1" dirty="0">
                <a:latin typeface="Arial" panose="020B0604020202020204" pitchFamily="34" charset="0"/>
                <a:cs typeface="Arial" panose="020B0604020202020204" pitchFamily="34" charset="0"/>
              </a:rPr>
              <a:t>Question 7- Hand-Arm Vibration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1458" y="136525"/>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32</a:t>
            </a:fld>
            <a:endParaRPr lang="en-GB" dirty="0"/>
          </a:p>
        </p:txBody>
      </p:sp>
      <p:sp>
        <p:nvSpPr>
          <p:cNvPr id="5" name="TextBox 4">
            <a:extLst>
              <a:ext uri="{FF2B5EF4-FFF2-40B4-BE49-F238E27FC236}">
                <a16:creationId xmlns:a16="http://schemas.microsoft.com/office/drawing/2014/main" id="{A917472C-1447-4929-8FF4-9261B0AE5053}"/>
              </a:ext>
            </a:extLst>
          </p:cNvPr>
          <p:cNvSpPr txBox="1"/>
          <p:nvPr/>
        </p:nvSpPr>
        <p:spPr>
          <a:xfrm>
            <a:off x="1179552" y="1031980"/>
            <a:ext cx="5794989" cy="3600986"/>
          </a:xfrm>
          <a:prstGeom prst="rect">
            <a:avLst/>
          </a:prstGeom>
          <a:noFill/>
        </p:spPr>
        <p:txBody>
          <a:bodyPr wrap="square" rtlCol="0">
            <a:spAutoFit/>
          </a:bodyPr>
          <a:lstStyle/>
          <a:p>
            <a:r>
              <a:rPr lang="en-GB" sz="1200" dirty="0"/>
              <a:t>1. </a:t>
            </a:r>
            <a:r>
              <a:rPr lang="en-GB" sz="1200" dirty="0">
                <a:latin typeface="Arial" panose="020B0604020202020204" pitchFamily="34" charset="0"/>
                <a:cs typeface="Arial" panose="020B0604020202020204" pitchFamily="34" charset="0"/>
              </a:rPr>
              <a:t>Exposure to excessive Hand-Arm vibration (HAV) could be easily caused by hand-held tools like manual hammers.</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2. Exposure to HAV caused by powered hand held tools do not cause permanent damage to hands.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3. Powered hand-held tool are the only cause for exposure to HAV.</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4. Manually holding or feeding vibrating work pieces aren’t problem form HAV exposure.</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5. The Control of Vibration at Work Regulations don’t place duties on employers to eliminate HAV at source, where it is reasonably practical.</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6. Employer don’t  have a legal duty to consult their employees or their representatives on matters affecting their health and safety at their workplace.</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7. Rules of Thumb (vibration) are a waste of time for checking whether tools /work activities could cause HAV to myself or other employees. </a:t>
            </a:r>
          </a:p>
        </p:txBody>
      </p:sp>
      <p:grpSp>
        <p:nvGrpSpPr>
          <p:cNvPr id="19" name="Group 18">
            <a:extLst>
              <a:ext uri="{FF2B5EF4-FFF2-40B4-BE49-F238E27FC236}">
                <a16:creationId xmlns:a16="http://schemas.microsoft.com/office/drawing/2014/main" id="{65E1CA56-2986-416A-920F-6EEAED87EFEF}"/>
              </a:ext>
            </a:extLst>
          </p:cNvPr>
          <p:cNvGrpSpPr/>
          <p:nvPr/>
        </p:nvGrpSpPr>
        <p:grpSpPr>
          <a:xfrm>
            <a:off x="8070496" y="4171301"/>
            <a:ext cx="1242976" cy="276999"/>
            <a:chOff x="6596888" y="1083514"/>
            <a:chExt cx="1242976" cy="276999"/>
          </a:xfrm>
        </p:grpSpPr>
        <p:sp>
          <p:nvSpPr>
            <p:cNvPr id="20" name="TextBox 19">
              <a:hlinkClick r:id="rId4" action="ppaction://hlinksldjump"/>
              <a:extLst>
                <a:ext uri="{FF2B5EF4-FFF2-40B4-BE49-F238E27FC236}">
                  <a16:creationId xmlns:a16="http://schemas.microsoft.com/office/drawing/2014/main" id="{22C64AAE-2466-4429-846C-FAA996F6FA94}"/>
                </a:ext>
              </a:extLst>
            </p:cNvPr>
            <p:cNvSpPr txBox="1"/>
            <p:nvPr/>
          </p:nvSpPr>
          <p:spPr>
            <a:xfrm>
              <a:off x="6596888" y="1083514"/>
              <a:ext cx="460447" cy="276999"/>
            </a:xfrm>
            <a:prstGeom prst="rect">
              <a:avLst/>
            </a:prstGeom>
            <a:solidFill>
              <a:srgbClr val="00B050"/>
            </a:solidFill>
          </p:spPr>
          <p:txBody>
            <a:bodyPr wrap="none" rtlCol="0">
              <a:spAutoFit/>
            </a:bodyPr>
            <a:lstStyle/>
            <a:p>
              <a:r>
                <a:rPr lang="en-GB" sz="1200" u="sng" dirty="0">
                  <a:hlinkClick r:id="rId4" action="ppaction://hlinksldjump"/>
                </a:rPr>
                <a:t>True</a:t>
              </a:r>
              <a:endParaRPr lang="en-GB" sz="1200" u="sng" dirty="0"/>
            </a:p>
          </p:txBody>
        </p:sp>
        <p:sp>
          <p:nvSpPr>
            <p:cNvPr id="21" name="TextBox 20">
              <a:hlinkClick r:id="rId5" action="ppaction://hlinksldjump"/>
              <a:extLst>
                <a:ext uri="{FF2B5EF4-FFF2-40B4-BE49-F238E27FC236}">
                  <a16:creationId xmlns:a16="http://schemas.microsoft.com/office/drawing/2014/main" id="{59D94DED-1993-4BF2-98B7-C85AD4C0A742}"/>
                </a:ext>
              </a:extLst>
            </p:cNvPr>
            <p:cNvSpPr txBox="1"/>
            <p:nvPr/>
          </p:nvSpPr>
          <p:spPr>
            <a:xfrm>
              <a:off x="7341907" y="1083514"/>
              <a:ext cx="497957" cy="276999"/>
            </a:xfrm>
            <a:prstGeom prst="rect">
              <a:avLst/>
            </a:prstGeom>
            <a:solidFill>
              <a:srgbClr val="FF0000"/>
            </a:solidFill>
          </p:spPr>
          <p:txBody>
            <a:bodyPr wrap="none" rtlCol="0">
              <a:spAutoFit/>
            </a:bodyPr>
            <a:lstStyle/>
            <a:p>
              <a:r>
                <a:rPr lang="en-GB" sz="1200" u="sng" dirty="0">
                  <a:hlinkClick r:id="" action="ppaction://hlinkshowjump?jump=nextslide"/>
                </a:rPr>
                <a:t>False</a:t>
              </a:r>
              <a:endParaRPr lang="en-GB" sz="1200" u="sng" dirty="0"/>
            </a:p>
          </p:txBody>
        </p:sp>
      </p:grpSp>
      <p:sp>
        <p:nvSpPr>
          <p:cNvPr id="9" name="Date Placeholder 8">
            <a:extLst>
              <a:ext uri="{FF2B5EF4-FFF2-40B4-BE49-F238E27FC236}">
                <a16:creationId xmlns:a16="http://schemas.microsoft.com/office/drawing/2014/main" id="{87A8825A-9E2A-4082-ABE2-FEC81D9F66D3}"/>
              </a:ext>
            </a:extLst>
          </p:cNvPr>
          <p:cNvSpPr>
            <a:spLocks noGrp="1"/>
          </p:cNvSpPr>
          <p:nvPr>
            <p:ph type="dt" sz="half" idx="10"/>
          </p:nvPr>
        </p:nvSpPr>
        <p:spPr/>
        <p:txBody>
          <a:bodyPr/>
          <a:lstStyle/>
          <a:p>
            <a:fld id="{403FB5AD-BD85-4D5A-B917-6A867AD7D0D0}" type="datetime8">
              <a:rPr lang="en-GB" smtClean="0"/>
              <a:t>26/04/2021 21:30</a:t>
            </a:fld>
            <a:endParaRPr lang="en-GB" dirty="0"/>
          </a:p>
        </p:txBody>
      </p:sp>
    </p:spTree>
    <p:extLst>
      <p:ext uri="{BB962C8B-B14F-4D97-AF65-F5344CB8AC3E}">
        <p14:creationId xmlns:p14="http://schemas.microsoft.com/office/powerpoint/2010/main" val="3871009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2764" y="268941"/>
            <a:ext cx="5332038" cy="300235"/>
          </a:xfrm>
        </p:spPr>
        <p:txBody>
          <a:bodyPr>
            <a:normAutofit/>
          </a:bodyPr>
          <a:lstStyle/>
          <a:p>
            <a:pPr>
              <a:spcAft>
                <a:spcPts val="1200"/>
              </a:spcAft>
            </a:pPr>
            <a:r>
              <a:rPr lang="en-GB" sz="1200" b="1" dirty="0">
                <a:latin typeface="Arial" panose="020B0604020202020204" pitchFamily="34" charset="0"/>
                <a:cs typeface="Arial" panose="020B0604020202020204" pitchFamily="34" charset="0"/>
              </a:rPr>
              <a:t>Question 8 - Hand-Arm Vibration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1458" y="136525"/>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33</a:t>
            </a:fld>
            <a:endParaRPr lang="en-GB" dirty="0"/>
          </a:p>
        </p:txBody>
      </p:sp>
      <p:sp>
        <p:nvSpPr>
          <p:cNvPr id="5" name="TextBox 4">
            <a:extLst>
              <a:ext uri="{FF2B5EF4-FFF2-40B4-BE49-F238E27FC236}">
                <a16:creationId xmlns:a16="http://schemas.microsoft.com/office/drawing/2014/main" id="{A917472C-1447-4929-8FF4-9261B0AE5053}"/>
              </a:ext>
            </a:extLst>
          </p:cNvPr>
          <p:cNvSpPr txBox="1"/>
          <p:nvPr/>
        </p:nvSpPr>
        <p:spPr>
          <a:xfrm>
            <a:off x="1179552" y="1031980"/>
            <a:ext cx="5794989" cy="3970318"/>
          </a:xfrm>
          <a:prstGeom prst="rect">
            <a:avLst/>
          </a:prstGeom>
          <a:noFill/>
        </p:spPr>
        <p:txBody>
          <a:bodyPr wrap="square" rtlCol="0">
            <a:spAutoFit/>
          </a:bodyPr>
          <a:lstStyle/>
          <a:p>
            <a:r>
              <a:rPr lang="en-GB" sz="1200" dirty="0"/>
              <a:t>1. </a:t>
            </a:r>
            <a:r>
              <a:rPr lang="en-GB" sz="1200" b="1" dirty="0"/>
              <a:t>Exposure to excessive Hand-Arm vibration (HAV) could be easily caused by hand-held tools like manual hammers.</a:t>
            </a:r>
          </a:p>
          <a:p>
            <a:endParaRPr lang="en-GB" sz="1200" b="1" dirty="0"/>
          </a:p>
          <a:p>
            <a:r>
              <a:rPr lang="en-GB" sz="1200" b="1" dirty="0"/>
              <a:t>2. Exposure to HAV caused by powered hand held tools do not cause permanent damage to hands. </a:t>
            </a:r>
          </a:p>
          <a:p>
            <a:endParaRPr lang="en-GB" sz="1200" b="1" dirty="0"/>
          </a:p>
          <a:p>
            <a:r>
              <a:rPr lang="en-GB" sz="1200" b="1" dirty="0"/>
              <a:t>3. Powered hand-held tool are the only cause for exposure to HAV.</a:t>
            </a:r>
          </a:p>
          <a:p>
            <a:endParaRPr lang="en-GB" sz="1200" b="1" dirty="0"/>
          </a:p>
          <a:p>
            <a:r>
              <a:rPr lang="en-GB" sz="1200" b="1" dirty="0"/>
              <a:t>4. Manually holding or feeding vibrating work pieces aren’t problem form HAV exposure.</a:t>
            </a:r>
          </a:p>
          <a:p>
            <a:endParaRPr lang="en-GB" sz="1200" b="1" dirty="0"/>
          </a:p>
          <a:p>
            <a:r>
              <a:rPr lang="en-GB" sz="1200" b="1" dirty="0"/>
              <a:t>5. The Control of Vibration at Work Regulations don’t place duties on employers to eliminate HAV at source, where it is reasonably practical.</a:t>
            </a:r>
          </a:p>
          <a:p>
            <a:endParaRPr lang="en-GB" sz="1200" b="1" dirty="0"/>
          </a:p>
          <a:p>
            <a:r>
              <a:rPr lang="en-GB" sz="1200" b="1" dirty="0"/>
              <a:t>6. Employer don’t  have a legal duty to consult their employees or their representatives on matters affecting their health and safety at their workplace.</a:t>
            </a:r>
          </a:p>
          <a:p>
            <a:endParaRPr lang="en-GB" sz="1200" b="1" dirty="0"/>
          </a:p>
          <a:p>
            <a:r>
              <a:rPr lang="en-GB" sz="1200" b="1" dirty="0"/>
              <a:t>7. Rules of Thumb (vibration) is a waste of time for checking whether the tools /work activities could cause HAV to myself or other employees. </a:t>
            </a:r>
          </a:p>
          <a:p>
            <a:endParaRPr lang="en-GB" sz="1200" b="1" dirty="0"/>
          </a:p>
          <a:p>
            <a:r>
              <a:rPr lang="en-GB" sz="1200" b="1" dirty="0"/>
              <a:t>8. I strictly follow the vibrating tool use and trigger time. It just a  time waster.</a:t>
            </a:r>
          </a:p>
        </p:txBody>
      </p:sp>
      <p:grpSp>
        <p:nvGrpSpPr>
          <p:cNvPr id="19" name="Group 18">
            <a:extLst>
              <a:ext uri="{FF2B5EF4-FFF2-40B4-BE49-F238E27FC236}">
                <a16:creationId xmlns:a16="http://schemas.microsoft.com/office/drawing/2014/main" id="{65E1CA56-2986-416A-920F-6EEAED87EFEF}"/>
              </a:ext>
            </a:extLst>
          </p:cNvPr>
          <p:cNvGrpSpPr/>
          <p:nvPr/>
        </p:nvGrpSpPr>
        <p:grpSpPr>
          <a:xfrm>
            <a:off x="7968066" y="4679132"/>
            <a:ext cx="1242976" cy="276999"/>
            <a:chOff x="6596888" y="1083514"/>
            <a:chExt cx="1242976" cy="276999"/>
          </a:xfrm>
        </p:grpSpPr>
        <p:sp>
          <p:nvSpPr>
            <p:cNvPr id="20" name="TextBox 19">
              <a:extLst>
                <a:ext uri="{FF2B5EF4-FFF2-40B4-BE49-F238E27FC236}">
                  <a16:creationId xmlns:a16="http://schemas.microsoft.com/office/drawing/2014/main" id="{22C64AAE-2466-4429-846C-FAA996F6FA94}"/>
                </a:ext>
              </a:extLst>
            </p:cNvPr>
            <p:cNvSpPr txBox="1"/>
            <p:nvPr/>
          </p:nvSpPr>
          <p:spPr>
            <a:xfrm>
              <a:off x="6596888" y="1083514"/>
              <a:ext cx="460447" cy="276999"/>
            </a:xfrm>
            <a:prstGeom prst="rect">
              <a:avLst/>
            </a:prstGeom>
            <a:solidFill>
              <a:srgbClr val="00B050"/>
            </a:solidFill>
          </p:spPr>
          <p:txBody>
            <a:bodyPr wrap="none" rtlCol="0">
              <a:spAutoFit/>
            </a:bodyPr>
            <a:lstStyle/>
            <a:p>
              <a:r>
                <a:rPr lang="en-GB" sz="1200" u="sng" dirty="0">
                  <a:hlinkClick r:id="rId4" action="ppaction://hlinksldjump"/>
                </a:rPr>
                <a:t>True</a:t>
              </a:r>
              <a:endParaRPr lang="en-GB" sz="1200" u="sng" dirty="0"/>
            </a:p>
          </p:txBody>
        </p:sp>
        <p:sp>
          <p:nvSpPr>
            <p:cNvPr id="21" name="TextBox 20">
              <a:hlinkClick r:id="rId5" action="ppaction://hlinksldjump"/>
              <a:extLst>
                <a:ext uri="{FF2B5EF4-FFF2-40B4-BE49-F238E27FC236}">
                  <a16:creationId xmlns:a16="http://schemas.microsoft.com/office/drawing/2014/main" id="{59D94DED-1993-4BF2-98B7-C85AD4C0A742}"/>
                </a:ext>
              </a:extLst>
            </p:cNvPr>
            <p:cNvSpPr txBox="1"/>
            <p:nvPr/>
          </p:nvSpPr>
          <p:spPr>
            <a:xfrm>
              <a:off x="7341907" y="1083514"/>
              <a:ext cx="497957" cy="276999"/>
            </a:xfrm>
            <a:prstGeom prst="rect">
              <a:avLst/>
            </a:prstGeom>
            <a:solidFill>
              <a:srgbClr val="FF0000"/>
            </a:solidFill>
          </p:spPr>
          <p:txBody>
            <a:bodyPr wrap="none" rtlCol="0">
              <a:spAutoFit/>
            </a:bodyPr>
            <a:lstStyle/>
            <a:p>
              <a:r>
                <a:rPr lang="en-GB" sz="1200" u="sng" dirty="0">
                  <a:hlinkClick r:id="" action="ppaction://hlinkshowjump?jump=nextslide"/>
                </a:rPr>
                <a:t>False</a:t>
              </a:r>
              <a:endParaRPr lang="en-GB" sz="1200" u="sng" dirty="0"/>
            </a:p>
          </p:txBody>
        </p:sp>
      </p:grpSp>
      <p:sp>
        <p:nvSpPr>
          <p:cNvPr id="9" name="Date Placeholder 8">
            <a:extLst>
              <a:ext uri="{FF2B5EF4-FFF2-40B4-BE49-F238E27FC236}">
                <a16:creationId xmlns:a16="http://schemas.microsoft.com/office/drawing/2014/main" id="{2D563309-0C40-4823-9CB5-6AE78E34E167}"/>
              </a:ext>
            </a:extLst>
          </p:cNvPr>
          <p:cNvSpPr>
            <a:spLocks noGrp="1"/>
          </p:cNvSpPr>
          <p:nvPr>
            <p:ph type="dt" sz="half" idx="10"/>
          </p:nvPr>
        </p:nvSpPr>
        <p:spPr/>
        <p:txBody>
          <a:bodyPr/>
          <a:lstStyle/>
          <a:p>
            <a:fld id="{5803E99E-4714-4142-B84A-3D51A8458513}" type="datetime8">
              <a:rPr lang="en-GB" smtClean="0"/>
              <a:t>26/04/2021 21:30</a:t>
            </a:fld>
            <a:endParaRPr lang="en-GB" dirty="0"/>
          </a:p>
        </p:txBody>
      </p:sp>
    </p:spTree>
    <p:extLst>
      <p:ext uri="{BB962C8B-B14F-4D97-AF65-F5344CB8AC3E}">
        <p14:creationId xmlns:p14="http://schemas.microsoft.com/office/powerpoint/2010/main" val="3998592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2764" y="268941"/>
            <a:ext cx="5332038" cy="300235"/>
          </a:xfrm>
        </p:spPr>
        <p:txBody>
          <a:bodyPr>
            <a:normAutofit/>
          </a:bodyPr>
          <a:lstStyle/>
          <a:p>
            <a:pPr>
              <a:spcAft>
                <a:spcPts val="1200"/>
              </a:spcAft>
            </a:pPr>
            <a:r>
              <a:rPr lang="en-GB" sz="1200" b="1" dirty="0">
                <a:latin typeface="Arial" panose="020B0604020202020204" pitchFamily="34" charset="0"/>
                <a:cs typeface="Arial" panose="020B0604020202020204" pitchFamily="34" charset="0"/>
              </a:rPr>
              <a:t>Question 9 - Hand-Arm Vibration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1458" y="136525"/>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34</a:t>
            </a:fld>
            <a:endParaRPr lang="en-GB" dirty="0"/>
          </a:p>
        </p:txBody>
      </p:sp>
      <p:sp>
        <p:nvSpPr>
          <p:cNvPr id="5" name="TextBox 4">
            <a:extLst>
              <a:ext uri="{FF2B5EF4-FFF2-40B4-BE49-F238E27FC236}">
                <a16:creationId xmlns:a16="http://schemas.microsoft.com/office/drawing/2014/main" id="{A917472C-1447-4929-8FF4-9261B0AE5053}"/>
              </a:ext>
            </a:extLst>
          </p:cNvPr>
          <p:cNvSpPr txBox="1"/>
          <p:nvPr/>
        </p:nvSpPr>
        <p:spPr>
          <a:xfrm>
            <a:off x="1179552" y="1031980"/>
            <a:ext cx="5794989" cy="4708981"/>
          </a:xfrm>
          <a:prstGeom prst="rect">
            <a:avLst/>
          </a:prstGeom>
          <a:noFill/>
        </p:spPr>
        <p:txBody>
          <a:bodyPr wrap="square" rtlCol="0">
            <a:spAutoFit/>
          </a:bodyPr>
          <a:lstStyle/>
          <a:p>
            <a:r>
              <a:rPr lang="en-GB" sz="1200" dirty="0"/>
              <a:t>1. </a:t>
            </a:r>
            <a:r>
              <a:rPr lang="en-GB" sz="1200" b="1" dirty="0"/>
              <a:t>Exposure to excessive Hand-Arm vibration (HAV) could be easily caused by hand-held tools like manual hammers.</a:t>
            </a:r>
          </a:p>
          <a:p>
            <a:endParaRPr lang="en-GB" sz="1200" b="1" dirty="0"/>
          </a:p>
          <a:p>
            <a:r>
              <a:rPr lang="en-GB" sz="1200" b="1" dirty="0"/>
              <a:t>2. Exposure to HAV caused by powered hand held tools do not cause permanent damage to hands. </a:t>
            </a:r>
          </a:p>
          <a:p>
            <a:endParaRPr lang="en-GB" sz="1200" b="1" dirty="0"/>
          </a:p>
          <a:p>
            <a:r>
              <a:rPr lang="en-GB" sz="1200" b="1" dirty="0"/>
              <a:t>3. Powered hand-held tool are the only cause for exposure to HAV.</a:t>
            </a:r>
          </a:p>
          <a:p>
            <a:endParaRPr lang="en-GB" sz="1200" b="1" dirty="0"/>
          </a:p>
          <a:p>
            <a:r>
              <a:rPr lang="en-GB" sz="1200" b="1" dirty="0"/>
              <a:t>4. Manually holding or feeding vibrating work pieces aren’t problem form HAV exposure.</a:t>
            </a:r>
          </a:p>
          <a:p>
            <a:endParaRPr lang="en-GB" sz="1200" b="1" dirty="0"/>
          </a:p>
          <a:p>
            <a:r>
              <a:rPr lang="en-GB" sz="1200" b="1" dirty="0"/>
              <a:t>5. The Control of Vibration at Work Regulations don’t place duties on employers to eliminate HAV at source, where it is reasonably practical.</a:t>
            </a:r>
          </a:p>
          <a:p>
            <a:endParaRPr lang="en-GB" sz="1200" b="1" dirty="0"/>
          </a:p>
          <a:p>
            <a:r>
              <a:rPr lang="en-GB" sz="1200" b="1" dirty="0"/>
              <a:t>6. Employer don’t  have a legal duty to consult their employees or their representatives on matters affecting their health and safety at their workplace.</a:t>
            </a:r>
          </a:p>
          <a:p>
            <a:endParaRPr lang="en-GB" sz="1200" b="1" dirty="0"/>
          </a:p>
          <a:p>
            <a:r>
              <a:rPr lang="en-GB" sz="1200" b="1" dirty="0"/>
              <a:t>7. Rules of Thumb (vibration) is a waste of time for checking whether the tools /work activities could cause HAV to myself or other employees. </a:t>
            </a:r>
          </a:p>
          <a:p>
            <a:endParaRPr lang="en-GB" sz="1200" b="1" dirty="0"/>
          </a:p>
          <a:p>
            <a:r>
              <a:rPr lang="en-GB" sz="1200" b="1" dirty="0"/>
              <a:t>8. I don’t need to strictly follow the vibrating tool use and trigger time. It just a  time waster.</a:t>
            </a:r>
          </a:p>
          <a:p>
            <a:endParaRPr lang="en-GB" sz="1200" b="1" dirty="0"/>
          </a:p>
          <a:p>
            <a:r>
              <a:rPr lang="en-GB" sz="1200" b="1" dirty="0"/>
              <a:t>9. </a:t>
            </a:r>
            <a:r>
              <a:rPr lang="en-GB" sz="1200" b="1" u="sng" dirty="0"/>
              <a:t>Wearing anti-vibrations gloves, is adequate enough to protect me </a:t>
            </a:r>
            <a:r>
              <a:rPr lang="en-GB" sz="1200" b="1" dirty="0"/>
              <a:t>from HAV exposure to powered hand-held tools. </a:t>
            </a:r>
          </a:p>
        </p:txBody>
      </p:sp>
      <p:grpSp>
        <p:nvGrpSpPr>
          <p:cNvPr id="19" name="Group 18">
            <a:extLst>
              <a:ext uri="{FF2B5EF4-FFF2-40B4-BE49-F238E27FC236}">
                <a16:creationId xmlns:a16="http://schemas.microsoft.com/office/drawing/2014/main" id="{65E1CA56-2986-416A-920F-6EEAED87EFEF}"/>
              </a:ext>
            </a:extLst>
          </p:cNvPr>
          <p:cNvGrpSpPr/>
          <p:nvPr/>
        </p:nvGrpSpPr>
        <p:grpSpPr>
          <a:xfrm>
            <a:off x="7836712" y="5279296"/>
            <a:ext cx="1242976" cy="276999"/>
            <a:chOff x="6596888" y="1083514"/>
            <a:chExt cx="1242976" cy="276999"/>
          </a:xfrm>
        </p:grpSpPr>
        <p:sp>
          <p:nvSpPr>
            <p:cNvPr id="20" name="TextBox 19">
              <a:extLst>
                <a:ext uri="{FF2B5EF4-FFF2-40B4-BE49-F238E27FC236}">
                  <a16:creationId xmlns:a16="http://schemas.microsoft.com/office/drawing/2014/main" id="{22C64AAE-2466-4429-846C-FAA996F6FA94}"/>
                </a:ext>
              </a:extLst>
            </p:cNvPr>
            <p:cNvSpPr txBox="1"/>
            <p:nvPr/>
          </p:nvSpPr>
          <p:spPr>
            <a:xfrm>
              <a:off x="6596888" y="1083514"/>
              <a:ext cx="460447" cy="276999"/>
            </a:xfrm>
            <a:prstGeom prst="rect">
              <a:avLst/>
            </a:prstGeom>
            <a:solidFill>
              <a:srgbClr val="00B050"/>
            </a:solidFill>
          </p:spPr>
          <p:txBody>
            <a:bodyPr wrap="none" rtlCol="0">
              <a:spAutoFit/>
            </a:bodyPr>
            <a:lstStyle/>
            <a:p>
              <a:r>
                <a:rPr lang="en-GB" sz="1200" u="sng" dirty="0">
                  <a:hlinkClick r:id="rId4" action="ppaction://hlinksldjump"/>
                </a:rPr>
                <a:t>True</a:t>
              </a:r>
              <a:endParaRPr lang="en-GB" sz="1200" u="sng" dirty="0"/>
            </a:p>
          </p:txBody>
        </p:sp>
        <p:sp>
          <p:nvSpPr>
            <p:cNvPr id="21" name="TextBox 20">
              <a:hlinkClick r:id="rId5" action="ppaction://hlinksldjump"/>
              <a:extLst>
                <a:ext uri="{FF2B5EF4-FFF2-40B4-BE49-F238E27FC236}">
                  <a16:creationId xmlns:a16="http://schemas.microsoft.com/office/drawing/2014/main" id="{59D94DED-1993-4BF2-98B7-C85AD4C0A742}"/>
                </a:ext>
              </a:extLst>
            </p:cNvPr>
            <p:cNvSpPr txBox="1"/>
            <p:nvPr/>
          </p:nvSpPr>
          <p:spPr>
            <a:xfrm>
              <a:off x="7341907" y="1083514"/>
              <a:ext cx="497957" cy="276999"/>
            </a:xfrm>
            <a:prstGeom prst="rect">
              <a:avLst/>
            </a:prstGeom>
            <a:solidFill>
              <a:srgbClr val="FF0000"/>
            </a:solidFill>
          </p:spPr>
          <p:txBody>
            <a:bodyPr wrap="none" rtlCol="0">
              <a:spAutoFit/>
            </a:bodyPr>
            <a:lstStyle/>
            <a:p>
              <a:r>
                <a:rPr lang="en-GB" sz="1200" u="sng" dirty="0">
                  <a:hlinkClick r:id="" action="ppaction://hlinkshowjump?jump=nextslide"/>
                </a:rPr>
                <a:t>False</a:t>
              </a:r>
              <a:endParaRPr lang="en-GB" sz="1200" u="sng" dirty="0"/>
            </a:p>
          </p:txBody>
        </p:sp>
      </p:grpSp>
      <p:sp>
        <p:nvSpPr>
          <p:cNvPr id="9" name="Date Placeholder 8">
            <a:extLst>
              <a:ext uri="{FF2B5EF4-FFF2-40B4-BE49-F238E27FC236}">
                <a16:creationId xmlns:a16="http://schemas.microsoft.com/office/drawing/2014/main" id="{8922C29D-48EA-44D3-8A3C-B89FFF13D263}"/>
              </a:ext>
            </a:extLst>
          </p:cNvPr>
          <p:cNvSpPr>
            <a:spLocks noGrp="1"/>
          </p:cNvSpPr>
          <p:nvPr>
            <p:ph type="dt" sz="half" idx="10"/>
          </p:nvPr>
        </p:nvSpPr>
        <p:spPr/>
        <p:txBody>
          <a:bodyPr/>
          <a:lstStyle/>
          <a:p>
            <a:fld id="{958ED084-CE82-43E7-BBA5-D71CE42018F2}" type="datetime8">
              <a:rPr lang="en-GB" smtClean="0"/>
              <a:t>26/04/2021 21:30</a:t>
            </a:fld>
            <a:endParaRPr lang="en-GB" dirty="0"/>
          </a:p>
        </p:txBody>
      </p:sp>
    </p:spTree>
    <p:extLst>
      <p:ext uri="{BB962C8B-B14F-4D97-AF65-F5344CB8AC3E}">
        <p14:creationId xmlns:p14="http://schemas.microsoft.com/office/powerpoint/2010/main" val="2979893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2764" y="268941"/>
            <a:ext cx="5332038" cy="300235"/>
          </a:xfrm>
        </p:spPr>
        <p:txBody>
          <a:bodyPr>
            <a:normAutofit/>
          </a:bodyPr>
          <a:lstStyle/>
          <a:p>
            <a:pPr>
              <a:spcAft>
                <a:spcPts val="1200"/>
              </a:spcAft>
            </a:pPr>
            <a:r>
              <a:rPr lang="en-GB" sz="1200" b="1" dirty="0">
                <a:latin typeface="Arial" panose="020B0604020202020204" pitchFamily="34" charset="0"/>
                <a:cs typeface="Arial" panose="020B0604020202020204" pitchFamily="34" charset="0"/>
              </a:rPr>
              <a:t>Question 10 - Hand-Arm Vibration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1458" y="136525"/>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35</a:t>
            </a:fld>
            <a:endParaRPr lang="en-GB" dirty="0"/>
          </a:p>
        </p:txBody>
      </p:sp>
      <p:sp>
        <p:nvSpPr>
          <p:cNvPr id="5" name="TextBox 4">
            <a:extLst>
              <a:ext uri="{FF2B5EF4-FFF2-40B4-BE49-F238E27FC236}">
                <a16:creationId xmlns:a16="http://schemas.microsoft.com/office/drawing/2014/main" id="{A917472C-1447-4929-8FF4-9261B0AE5053}"/>
              </a:ext>
            </a:extLst>
          </p:cNvPr>
          <p:cNvSpPr txBox="1"/>
          <p:nvPr/>
        </p:nvSpPr>
        <p:spPr>
          <a:xfrm>
            <a:off x="1179552" y="1031980"/>
            <a:ext cx="5794989" cy="5447645"/>
          </a:xfrm>
          <a:prstGeom prst="rect">
            <a:avLst/>
          </a:prstGeom>
          <a:noFill/>
        </p:spPr>
        <p:txBody>
          <a:bodyPr wrap="square" rtlCol="0">
            <a:spAutoFit/>
          </a:bodyPr>
          <a:lstStyle/>
          <a:p>
            <a:r>
              <a:rPr lang="en-GB" sz="1200" dirty="0"/>
              <a:t>1. </a:t>
            </a:r>
            <a:r>
              <a:rPr lang="en-GB" sz="1200" b="1" dirty="0"/>
              <a:t>Exposure to excessive Hand-Arm vibration (HAV) could be easily caused by hand-held tools like manual hammers.</a:t>
            </a:r>
          </a:p>
          <a:p>
            <a:endParaRPr lang="en-GB" sz="1200" b="1" dirty="0"/>
          </a:p>
          <a:p>
            <a:r>
              <a:rPr lang="en-GB" sz="1200" b="1" dirty="0"/>
              <a:t>2. Exposure to HAV caused by powered hand held tools do not cause permanent damage to hands. </a:t>
            </a:r>
          </a:p>
          <a:p>
            <a:endParaRPr lang="en-GB" sz="1200" b="1" dirty="0"/>
          </a:p>
          <a:p>
            <a:r>
              <a:rPr lang="en-GB" sz="1200" b="1" dirty="0"/>
              <a:t>3. Powered hand-held tool are the only cause for exposure to HAV.</a:t>
            </a:r>
          </a:p>
          <a:p>
            <a:endParaRPr lang="en-GB" sz="1200" b="1" dirty="0"/>
          </a:p>
          <a:p>
            <a:r>
              <a:rPr lang="en-GB" sz="1200" b="1" dirty="0"/>
              <a:t>4. Manually holding or feeding vibrating work pieces aren’t problem form HAV exposure.</a:t>
            </a:r>
          </a:p>
          <a:p>
            <a:endParaRPr lang="en-GB" sz="1200" b="1" dirty="0"/>
          </a:p>
          <a:p>
            <a:r>
              <a:rPr lang="en-GB" sz="1200" b="1" dirty="0"/>
              <a:t>5. The Control of Vibration at Work Regulations don’t place duties on employers to eliminate HAV at source, where it is reasonably practical.</a:t>
            </a:r>
          </a:p>
          <a:p>
            <a:endParaRPr lang="en-GB" sz="1200" b="1" dirty="0"/>
          </a:p>
          <a:p>
            <a:r>
              <a:rPr lang="en-GB" sz="1200" b="1" dirty="0"/>
              <a:t>6. Employer don’t  have a legal duty to consult their employees or their representatives on matters affecting their health and safety at their workplace.</a:t>
            </a:r>
          </a:p>
          <a:p>
            <a:endParaRPr lang="en-GB" sz="1200" b="1" dirty="0"/>
          </a:p>
          <a:p>
            <a:r>
              <a:rPr lang="en-GB" sz="1200" b="1" dirty="0"/>
              <a:t>7. Rules of Thumb (vibration) is a waste of time for checking whether the tools /work activities could cause HAV to myself or other employees. </a:t>
            </a:r>
          </a:p>
          <a:p>
            <a:endParaRPr lang="en-GB" sz="1200" b="1" dirty="0"/>
          </a:p>
          <a:p>
            <a:r>
              <a:rPr lang="en-GB" sz="1200" b="1" dirty="0"/>
              <a:t>8. I don’t need to strictly follow the vibrating tool use and trigger time. It just a  time waster.</a:t>
            </a:r>
          </a:p>
          <a:p>
            <a:endParaRPr lang="en-GB" sz="1200" b="1" dirty="0"/>
          </a:p>
          <a:p>
            <a:r>
              <a:rPr lang="en-GB" sz="1200" b="1" dirty="0"/>
              <a:t>9. Wearing anti-vibrations gloves, is adequate enough to protect me from HAV exposure to powered hand-held tools. </a:t>
            </a:r>
          </a:p>
          <a:p>
            <a:endParaRPr lang="en-GB" sz="1200" b="1" dirty="0"/>
          </a:p>
          <a:p>
            <a:r>
              <a:rPr lang="en-GB" sz="1200" b="1" dirty="0"/>
              <a:t>10. Early signs, observed due to HAV exposure, are temporary. I can carry on using the tools caused the temporary symptoms. My body will carry out the natural repair, any way</a:t>
            </a:r>
            <a:r>
              <a:rPr lang="en-GB" sz="1200" dirty="0"/>
              <a:t>. </a:t>
            </a:r>
          </a:p>
        </p:txBody>
      </p:sp>
      <p:grpSp>
        <p:nvGrpSpPr>
          <p:cNvPr id="19" name="Group 18">
            <a:extLst>
              <a:ext uri="{FF2B5EF4-FFF2-40B4-BE49-F238E27FC236}">
                <a16:creationId xmlns:a16="http://schemas.microsoft.com/office/drawing/2014/main" id="{65E1CA56-2986-416A-920F-6EEAED87EFEF}"/>
              </a:ext>
            </a:extLst>
          </p:cNvPr>
          <p:cNvGrpSpPr/>
          <p:nvPr/>
        </p:nvGrpSpPr>
        <p:grpSpPr>
          <a:xfrm>
            <a:off x="7924802" y="5833294"/>
            <a:ext cx="1242976" cy="276999"/>
            <a:chOff x="6596888" y="1083514"/>
            <a:chExt cx="1242976" cy="276999"/>
          </a:xfrm>
        </p:grpSpPr>
        <p:sp>
          <p:nvSpPr>
            <p:cNvPr id="20" name="TextBox 19">
              <a:extLst>
                <a:ext uri="{FF2B5EF4-FFF2-40B4-BE49-F238E27FC236}">
                  <a16:creationId xmlns:a16="http://schemas.microsoft.com/office/drawing/2014/main" id="{22C64AAE-2466-4429-846C-FAA996F6FA94}"/>
                </a:ext>
              </a:extLst>
            </p:cNvPr>
            <p:cNvSpPr txBox="1"/>
            <p:nvPr/>
          </p:nvSpPr>
          <p:spPr>
            <a:xfrm>
              <a:off x="6596888" y="1083514"/>
              <a:ext cx="460447" cy="276999"/>
            </a:xfrm>
            <a:prstGeom prst="rect">
              <a:avLst/>
            </a:prstGeom>
            <a:solidFill>
              <a:srgbClr val="00B050"/>
            </a:solidFill>
          </p:spPr>
          <p:txBody>
            <a:bodyPr wrap="none" rtlCol="0">
              <a:spAutoFit/>
            </a:bodyPr>
            <a:lstStyle/>
            <a:p>
              <a:r>
                <a:rPr lang="en-GB" sz="1200" u="sng" dirty="0">
                  <a:hlinkClick r:id="rId4" action="ppaction://hlinksldjump"/>
                </a:rPr>
                <a:t>True</a:t>
              </a:r>
              <a:endParaRPr lang="en-GB" sz="1200" u="sng" dirty="0"/>
            </a:p>
          </p:txBody>
        </p:sp>
        <p:sp>
          <p:nvSpPr>
            <p:cNvPr id="21" name="TextBox 20">
              <a:hlinkClick r:id="rId5" action="ppaction://hlinksldjump"/>
              <a:extLst>
                <a:ext uri="{FF2B5EF4-FFF2-40B4-BE49-F238E27FC236}">
                  <a16:creationId xmlns:a16="http://schemas.microsoft.com/office/drawing/2014/main" id="{59D94DED-1993-4BF2-98B7-C85AD4C0A742}"/>
                </a:ext>
              </a:extLst>
            </p:cNvPr>
            <p:cNvSpPr txBox="1"/>
            <p:nvPr/>
          </p:nvSpPr>
          <p:spPr>
            <a:xfrm>
              <a:off x="7341907" y="1083514"/>
              <a:ext cx="497957" cy="276999"/>
            </a:xfrm>
            <a:prstGeom prst="rect">
              <a:avLst/>
            </a:prstGeom>
            <a:solidFill>
              <a:srgbClr val="FF0000"/>
            </a:solidFill>
          </p:spPr>
          <p:txBody>
            <a:bodyPr wrap="none" rtlCol="0">
              <a:spAutoFit/>
            </a:bodyPr>
            <a:lstStyle/>
            <a:p>
              <a:r>
                <a:rPr lang="en-GB" sz="1200" u="sng" dirty="0">
                  <a:hlinkClick r:id="rId6" action="ppaction://hlinksldjump"/>
                </a:rPr>
                <a:t>False</a:t>
              </a:r>
              <a:endParaRPr lang="en-GB" sz="1200" u="sng" dirty="0"/>
            </a:p>
          </p:txBody>
        </p:sp>
      </p:grpSp>
      <p:sp>
        <p:nvSpPr>
          <p:cNvPr id="9" name="Date Placeholder 8">
            <a:extLst>
              <a:ext uri="{FF2B5EF4-FFF2-40B4-BE49-F238E27FC236}">
                <a16:creationId xmlns:a16="http://schemas.microsoft.com/office/drawing/2014/main" id="{125D4255-50F2-4E5E-B4BF-250681DBD19A}"/>
              </a:ext>
            </a:extLst>
          </p:cNvPr>
          <p:cNvSpPr>
            <a:spLocks noGrp="1"/>
          </p:cNvSpPr>
          <p:nvPr>
            <p:ph type="dt" sz="half" idx="10"/>
          </p:nvPr>
        </p:nvSpPr>
        <p:spPr/>
        <p:txBody>
          <a:bodyPr/>
          <a:lstStyle/>
          <a:p>
            <a:fld id="{97203BD4-2F12-4866-AB01-F5779DB532D9}" type="datetime8">
              <a:rPr lang="en-GB" smtClean="0"/>
              <a:t>26/04/2021 21:30</a:t>
            </a:fld>
            <a:endParaRPr lang="en-GB" dirty="0"/>
          </a:p>
        </p:txBody>
      </p:sp>
    </p:spTree>
    <p:extLst>
      <p:ext uri="{BB962C8B-B14F-4D97-AF65-F5344CB8AC3E}">
        <p14:creationId xmlns:p14="http://schemas.microsoft.com/office/powerpoint/2010/main" val="3771491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3572" y="632559"/>
            <a:ext cx="5761910" cy="649394"/>
          </a:xfrm>
        </p:spPr>
        <p:txBody>
          <a:bodyPr>
            <a:normAutofit fontScale="90000"/>
          </a:bodyPr>
          <a:lstStyle/>
          <a:p>
            <a:pPr>
              <a:spcAft>
                <a:spcPts val="1200"/>
              </a:spcAft>
            </a:pPr>
            <a:r>
              <a:rPr lang="en-GB" sz="3200" b="1" dirty="0">
                <a:solidFill>
                  <a:srgbClr val="00B0F0"/>
                </a:solidFill>
                <a:latin typeface="Arial" panose="020B0604020202020204" pitchFamily="34" charset="0"/>
                <a:cs typeface="Arial" panose="020B0604020202020204" pitchFamily="34" charset="0"/>
              </a:rPr>
              <a:t>What is Hand-Arm Vibration?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8996" y="136525"/>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36</a:t>
            </a:fld>
            <a:endParaRPr lang="en-GB" dirty="0"/>
          </a:p>
        </p:txBody>
      </p:sp>
      <p:sp>
        <p:nvSpPr>
          <p:cNvPr id="5" name="TextBox 4">
            <a:extLst>
              <a:ext uri="{FF2B5EF4-FFF2-40B4-BE49-F238E27FC236}">
                <a16:creationId xmlns:a16="http://schemas.microsoft.com/office/drawing/2014/main" id="{76FDD90B-4EF9-4102-881E-EB94DD1E3E51}"/>
              </a:ext>
            </a:extLst>
          </p:cNvPr>
          <p:cNvSpPr txBox="1"/>
          <p:nvPr/>
        </p:nvSpPr>
        <p:spPr>
          <a:xfrm>
            <a:off x="1379422" y="1915752"/>
            <a:ext cx="8401072" cy="3231654"/>
          </a:xfrm>
          <a:prstGeom prst="rect">
            <a:avLst/>
          </a:prstGeom>
          <a:noFill/>
        </p:spPr>
        <p:txBody>
          <a:bodyPr wrap="square" rtlCol="0">
            <a:spAutoFit/>
          </a:bodyPr>
          <a:lstStyle/>
          <a:p>
            <a:pPr marL="342900" indent="-342900">
              <a:buFont typeface="Wingdings" panose="05000000000000000000" pitchFamily="2" charset="2"/>
              <a:buChar char="§"/>
            </a:pPr>
            <a:r>
              <a:rPr lang="en-GB" sz="2400" b="1" dirty="0">
                <a:solidFill>
                  <a:srgbClr val="00B0F0"/>
                </a:solidFill>
                <a:latin typeface="Arial" panose="020B0604020202020204" pitchFamily="34" charset="0"/>
                <a:cs typeface="Arial" panose="020B0604020202020204" pitchFamily="34" charset="0"/>
              </a:rPr>
              <a:t>Hand-Arm vibration (HAV) </a:t>
            </a:r>
            <a:r>
              <a:rPr lang="en-GB" sz="2400" b="1" dirty="0">
                <a:solidFill>
                  <a:srgbClr val="FF0000"/>
                </a:solidFill>
                <a:latin typeface="Arial" panose="020B0604020202020204" pitchFamily="34" charset="0"/>
                <a:cs typeface="Arial" panose="020B0604020202020204" pitchFamily="34" charset="0"/>
              </a:rPr>
              <a:t>comes from the use of</a:t>
            </a:r>
            <a:r>
              <a:rPr lang="en-GB" sz="2400" b="1" dirty="0">
                <a:solidFill>
                  <a:srgbClr val="00B0F0"/>
                </a:solidFill>
                <a:latin typeface="Arial" panose="020B0604020202020204" pitchFamily="34" charset="0"/>
                <a:cs typeface="Arial" panose="020B0604020202020204" pitchFamily="34" charset="0"/>
              </a:rPr>
              <a:t> </a:t>
            </a:r>
            <a:r>
              <a:rPr lang="en-GB" sz="2400" b="1" dirty="0">
                <a:solidFill>
                  <a:srgbClr val="FF0000"/>
                </a:solidFill>
                <a:latin typeface="Arial" panose="020B0604020202020204" pitchFamily="34" charset="0"/>
                <a:cs typeface="Arial" panose="020B0604020202020204" pitchFamily="34" charset="0"/>
              </a:rPr>
              <a:t>hand-held power tools </a:t>
            </a:r>
          </a:p>
          <a:p>
            <a:r>
              <a:rPr lang="en-GB" sz="2400" b="1" dirty="0">
                <a:solidFill>
                  <a:srgbClr val="00B0F0"/>
                </a:solidFill>
                <a:latin typeface="Arial" panose="020B0604020202020204" pitchFamily="34" charset="0"/>
                <a:cs typeface="Arial" panose="020B0604020202020204" pitchFamily="34" charset="0"/>
              </a:rPr>
              <a:t> </a:t>
            </a:r>
          </a:p>
          <a:p>
            <a:pPr marL="342900" indent="-342900">
              <a:buFont typeface="Wingdings" panose="05000000000000000000" pitchFamily="2" charset="2"/>
              <a:buChar char="§"/>
            </a:pPr>
            <a:r>
              <a:rPr lang="en-GB" sz="2400" b="1" dirty="0">
                <a:solidFill>
                  <a:srgbClr val="00B0F0"/>
                </a:solidFill>
                <a:latin typeface="Arial" panose="020B0604020202020204" pitchFamily="34" charset="0"/>
                <a:cs typeface="Arial" panose="020B0604020202020204" pitchFamily="34" charset="0"/>
              </a:rPr>
              <a:t>Vibration is </a:t>
            </a:r>
            <a:r>
              <a:rPr lang="en-GB" sz="2400" b="1" dirty="0">
                <a:solidFill>
                  <a:srgbClr val="FF0000"/>
                </a:solidFill>
                <a:latin typeface="Arial" panose="020B0604020202020204" pitchFamily="34" charset="0"/>
                <a:cs typeface="Arial" panose="020B0604020202020204" pitchFamily="34" charset="0"/>
              </a:rPr>
              <a:t>transmitted to the hands, wrists and arms</a:t>
            </a:r>
          </a:p>
          <a:p>
            <a:pPr marL="342900" indent="-342900">
              <a:buFont typeface="Wingdings" panose="05000000000000000000" pitchFamily="2" charset="2"/>
              <a:buChar char="§"/>
            </a:pPr>
            <a:endParaRPr lang="en-GB" sz="2400" b="1" dirty="0">
              <a:solidFill>
                <a:srgbClr val="00B0F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GB" sz="2400" b="1" dirty="0">
                <a:solidFill>
                  <a:srgbClr val="00B0F0"/>
                </a:solidFill>
                <a:latin typeface="Arial" panose="020B0604020202020204" pitchFamily="34" charset="0"/>
                <a:cs typeface="Arial" panose="020B0604020202020204" pitchFamily="34" charset="0"/>
              </a:rPr>
              <a:t>It can </a:t>
            </a:r>
            <a:r>
              <a:rPr lang="en-GB" sz="2400" b="1" dirty="0">
                <a:solidFill>
                  <a:srgbClr val="FF0000"/>
                </a:solidFill>
                <a:latin typeface="Arial" panose="020B0604020202020204" pitchFamily="34" charset="0"/>
                <a:cs typeface="Arial" panose="020B0604020202020204" pitchFamily="34" charset="0"/>
              </a:rPr>
              <a:t>cause painful and disabling disorders </a:t>
            </a:r>
            <a:r>
              <a:rPr lang="en-GB" sz="2400" b="1" dirty="0">
                <a:solidFill>
                  <a:srgbClr val="00B0F0"/>
                </a:solidFill>
                <a:latin typeface="Arial" panose="020B0604020202020204" pitchFamily="34" charset="0"/>
                <a:cs typeface="Arial" panose="020B0604020202020204" pitchFamily="34" charset="0"/>
              </a:rPr>
              <a:t>of the fingers, wrists, arms, blood vessels, nerves and joints</a:t>
            </a:r>
          </a:p>
          <a:p>
            <a:endParaRPr lang="en-GB" dirty="0"/>
          </a:p>
          <a:p>
            <a:endParaRPr lang="en-GB" dirty="0"/>
          </a:p>
        </p:txBody>
      </p:sp>
      <p:sp>
        <p:nvSpPr>
          <p:cNvPr id="6" name="Rectangle 5">
            <a:extLst>
              <a:ext uri="{FF2B5EF4-FFF2-40B4-BE49-F238E27FC236}">
                <a16:creationId xmlns:a16="http://schemas.microsoft.com/office/drawing/2014/main" id="{26AF56F5-4AF7-4E56-9903-F3FF08FCA7A3}"/>
              </a:ext>
            </a:extLst>
          </p:cNvPr>
          <p:cNvSpPr/>
          <p:nvPr/>
        </p:nvSpPr>
        <p:spPr>
          <a:xfrm>
            <a:off x="5725373" y="5943600"/>
            <a:ext cx="132792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hlinkClick r:id="rId4" action="ppaction://hlinksldjump"/>
              </a:rPr>
              <a:t>Back</a:t>
            </a:r>
            <a:r>
              <a:rPr lang="en-GB" sz="1400" b="1" dirty="0"/>
              <a:t> </a:t>
            </a:r>
            <a:r>
              <a:rPr lang="en-GB" sz="1400" b="1" dirty="0">
                <a:hlinkClick r:id="rId4" action="ppaction://hlinksldjump"/>
              </a:rPr>
              <a:t>to</a:t>
            </a:r>
            <a:endParaRPr lang="en-GB" sz="1400" b="1" dirty="0"/>
          </a:p>
          <a:p>
            <a:pPr algn="ctr"/>
            <a:r>
              <a:rPr lang="en-GB" sz="1400" b="1" dirty="0">
                <a:hlinkClick r:id="rId4" action="ppaction://hlinksldjump"/>
              </a:rPr>
              <a:t>Question</a:t>
            </a:r>
            <a:endParaRPr lang="en-GB" sz="1400" b="1" dirty="0"/>
          </a:p>
        </p:txBody>
      </p:sp>
      <p:sp>
        <p:nvSpPr>
          <p:cNvPr id="10" name="Date Placeholder 9">
            <a:extLst>
              <a:ext uri="{FF2B5EF4-FFF2-40B4-BE49-F238E27FC236}">
                <a16:creationId xmlns:a16="http://schemas.microsoft.com/office/drawing/2014/main" id="{C3099468-4E92-4CF1-BC7A-3267B3ECD3F0}"/>
              </a:ext>
            </a:extLst>
          </p:cNvPr>
          <p:cNvSpPr>
            <a:spLocks noGrp="1"/>
          </p:cNvSpPr>
          <p:nvPr>
            <p:ph type="dt" sz="half" idx="10"/>
          </p:nvPr>
        </p:nvSpPr>
        <p:spPr/>
        <p:txBody>
          <a:bodyPr/>
          <a:lstStyle/>
          <a:p>
            <a:fld id="{5B4814A5-61A1-4EF8-B147-58AB172B5975}" type="datetime8">
              <a:rPr lang="en-GB" smtClean="0"/>
              <a:t>26/04/2021 21:30</a:t>
            </a:fld>
            <a:endParaRPr lang="en-GB" dirty="0"/>
          </a:p>
        </p:txBody>
      </p:sp>
    </p:spTree>
    <p:extLst>
      <p:ext uri="{BB962C8B-B14F-4D97-AF65-F5344CB8AC3E}">
        <p14:creationId xmlns:p14="http://schemas.microsoft.com/office/powerpoint/2010/main" val="41596524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5012" y="521495"/>
            <a:ext cx="6633882" cy="536339"/>
          </a:xfrm>
        </p:spPr>
        <p:txBody>
          <a:bodyPr>
            <a:normAutofit fontScale="90000"/>
          </a:bodyPr>
          <a:lstStyle/>
          <a:p>
            <a:pPr>
              <a:spcAft>
                <a:spcPts val="1200"/>
              </a:spcAft>
            </a:pPr>
            <a:r>
              <a:rPr lang="en-GB" sz="3200" b="1" dirty="0">
                <a:solidFill>
                  <a:srgbClr val="00B0F0"/>
                </a:solidFill>
                <a:latin typeface="Arial" panose="020B0604020202020204" pitchFamily="34" charset="0"/>
                <a:cs typeface="Arial" panose="020B0604020202020204" pitchFamily="34" charset="0"/>
              </a:rPr>
              <a:t>Early Symptoms of Exposure to HAV</a:t>
            </a:r>
            <a:br>
              <a:rPr lang="en-GB" sz="3200" b="1" dirty="0">
                <a:solidFill>
                  <a:srgbClr val="00B0F0"/>
                </a:solidFill>
                <a:latin typeface="Arial" panose="020B0604020202020204" pitchFamily="34" charset="0"/>
                <a:cs typeface="Arial" panose="020B0604020202020204" pitchFamily="34" charset="0"/>
              </a:rPr>
            </a:br>
            <a:r>
              <a:rPr lang="en-GB" sz="3200" b="1" dirty="0">
                <a:solidFill>
                  <a:srgbClr val="00B0F0"/>
                </a:solidFill>
                <a:latin typeface="Arial" panose="020B0604020202020204" pitchFamily="34" charset="0"/>
                <a:cs typeface="Arial" panose="020B0604020202020204" pitchFamily="34" charset="0"/>
              </a:rPr>
              <a:t>2</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6925" y="182891"/>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37</a:t>
            </a:fld>
            <a:endParaRPr lang="en-GB" dirty="0"/>
          </a:p>
        </p:txBody>
      </p:sp>
      <p:sp>
        <p:nvSpPr>
          <p:cNvPr id="5" name="TextBox 4">
            <a:extLst>
              <a:ext uri="{FF2B5EF4-FFF2-40B4-BE49-F238E27FC236}">
                <a16:creationId xmlns:a16="http://schemas.microsoft.com/office/drawing/2014/main" id="{76FDD90B-4EF9-4102-881E-EB94DD1E3E51}"/>
              </a:ext>
            </a:extLst>
          </p:cNvPr>
          <p:cNvSpPr txBox="1"/>
          <p:nvPr/>
        </p:nvSpPr>
        <p:spPr>
          <a:xfrm>
            <a:off x="639853" y="1238746"/>
            <a:ext cx="3995209" cy="1292662"/>
          </a:xfrm>
          <a:prstGeom prst="rect">
            <a:avLst/>
          </a:prstGeom>
          <a:noFill/>
        </p:spPr>
        <p:txBody>
          <a:bodyPr wrap="square" rtlCol="0">
            <a:spAutoFit/>
          </a:bodyPr>
          <a:lstStyle/>
          <a:p>
            <a:r>
              <a:rPr lang="en-GB" sz="1000" dirty="0">
                <a:solidFill>
                  <a:srgbClr val="FF0000"/>
                </a:solidFill>
              </a:rPr>
              <a:t>Early Signs and Symptoms</a:t>
            </a:r>
          </a:p>
          <a:p>
            <a:pPr marL="285750" indent="-285750">
              <a:buFont typeface="Wingdings" panose="05000000000000000000" pitchFamily="2" charset="2"/>
              <a:buChar char="Ø"/>
            </a:pPr>
            <a:r>
              <a:rPr lang="en-GB" sz="1000" b="1" dirty="0"/>
              <a:t>Tingling, numbness, pain, pin and needles </a:t>
            </a:r>
          </a:p>
          <a:p>
            <a:pPr marL="285750" indent="-285750">
              <a:buFont typeface="Wingdings" panose="05000000000000000000" pitchFamily="2" charset="2"/>
              <a:buChar char="Ø"/>
            </a:pPr>
            <a:r>
              <a:rPr lang="en-GB" sz="1000" b="1" dirty="0"/>
              <a:t>Distress, and sleep disturbance</a:t>
            </a:r>
          </a:p>
          <a:p>
            <a:pPr marL="285750" indent="-285750">
              <a:buFont typeface="Wingdings" panose="05000000000000000000" pitchFamily="2" charset="2"/>
              <a:buChar char="Ø"/>
            </a:pPr>
            <a:r>
              <a:rPr lang="en-GB" sz="1000" b="1" dirty="0"/>
              <a:t>Not being able to feel things with your fingers</a:t>
            </a:r>
          </a:p>
          <a:p>
            <a:pPr marL="285750" indent="-285750">
              <a:buFont typeface="Wingdings" panose="05000000000000000000" pitchFamily="2" charset="2"/>
              <a:buChar char="Ø"/>
            </a:pPr>
            <a:r>
              <a:rPr lang="en-GB" sz="1000" b="1" dirty="0"/>
              <a:t>Loss of strength and grip in your hands</a:t>
            </a:r>
          </a:p>
          <a:p>
            <a:pPr marL="285750" indent="-285750">
              <a:buFont typeface="Wingdings" panose="05000000000000000000" pitchFamily="2" charset="2"/>
              <a:buChar char="Ø"/>
            </a:pPr>
            <a:r>
              <a:rPr lang="en-GB" sz="1000" b="1" dirty="0"/>
              <a:t>In the cold and wet, the tips of your fingers going white, then red and being painful on recovery (vibration white finger)</a:t>
            </a:r>
            <a:r>
              <a:rPr lang="en-GB" b="1" dirty="0"/>
              <a:t> </a:t>
            </a:r>
          </a:p>
        </p:txBody>
      </p:sp>
      <p:sp>
        <p:nvSpPr>
          <p:cNvPr id="10" name="TextBox 9">
            <a:extLst>
              <a:ext uri="{FF2B5EF4-FFF2-40B4-BE49-F238E27FC236}">
                <a16:creationId xmlns:a16="http://schemas.microsoft.com/office/drawing/2014/main" id="{81D88345-E39D-4AE9-B0AE-AFB74258EFE4}"/>
              </a:ext>
            </a:extLst>
          </p:cNvPr>
          <p:cNvSpPr txBox="1"/>
          <p:nvPr/>
        </p:nvSpPr>
        <p:spPr>
          <a:xfrm>
            <a:off x="2133619" y="2956239"/>
            <a:ext cx="7986338" cy="2539157"/>
          </a:xfrm>
          <a:prstGeom prst="rect">
            <a:avLst/>
          </a:prstGeom>
          <a:noFill/>
        </p:spPr>
        <p:txBody>
          <a:bodyPr wrap="square" rtlCol="0">
            <a:spAutoFit/>
          </a:bodyPr>
          <a:lstStyle/>
          <a:p>
            <a:r>
              <a:rPr lang="en-GB" sz="2400" b="1" dirty="0">
                <a:solidFill>
                  <a:srgbClr val="FF0000"/>
                </a:solidFill>
              </a:rPr>
              <a:t>Continuing to use hand-held tools at work</a:t>
            </a:r>
          </a:p>
          <a:p>
            <a:pPr marL="285750" indent="-285750" fontAlgn="base">
              <a:spcAft>
                <a:spcPts val="600"/>
              </a:spcAft>
              <a:buFont typeface="Wingdings" panose="05000000000000000000" pitchFamily="2" charset="2"/>
              <a:buChar char="Ø"/>
            </a:pPr>
            <a:r>
              <a:rPr lang="en-GB" sz="2400" b="1" dirty="0"/>
              <a:t>Numbness in hands becoming permanent</a:t>
            </a:r>
          </a:p>
          <a:p>
            <a:pPr marL="285750" indent="-285750" fontAlgn="base">
              <a:spcAft>
                <a:spcPts val="600"/>
              </a:spcAft>
              <a:buFont typeface="Wingdings" panose="05000000000000000000" pitchFamily="2" charset="2"/>
              <a:buChar char="Ø"/>
            </a:pPr>
            <a:r>
              <a:rPr lang="en-GB" sz="2400" b="1" dirty="0"/>
              <a:t>Won’t be able to feel fine things at all</a:t>
            </a:r>
          </a:p>
          <a:p>
            <a:pPr marL="285750" indent="-285750" fontAlgn="base">
              <a:spcAft>
                <a:spcPts val="600"/>
              </a:spcAft>
              <a:buFont typeface="Wingdings" panose="05000000000000000000" pitchFamily="2" charset="2"/>
              <a:buChar char="Ø"/>
            </a:pPr>
            <a:r>
              <a:rPr lang="en-GB" sz="2400" b="1" dirty="0"/>
              <a:t>Will have difficulty picking up small objects such as screws</a:t>
            </a:r>
          </a:p>
          <a:p>
            <a:pPr marL="285750" indent="-285750" fontAlgn="base">
              <a:spcAft>
                <a:spcPts val="600"/>
              </a:spcAft>
              <a:buFont typeface="Wingdings" panose="05000000000000000000" pitchFamily="2" charset="2"/>
              <a:buChar char="Ø"/>
            </a:pPr>
            <a:r>
              <a:rPr lang="en-GB" sz="2400" b="1" dirty="0"/>
              <a:t>The vibration white finger (VWF) attacks happens more frequently and affect more fingers</a:t>
            </a:r>
          </a:p>
        </p:txBody>
      </p:sp>
      <p:pic>
        <p:nvPicPr>
          <p:cNvPr id="11" name="Picture 10" descr="A close up of a persons hand&#10;&#10;Description automatically generated">
            <a:extLst>
              <a:ext uri="{FF2B5EF4-FFF2-40B4-BE49-F238E27FC236}">
                <a16:creationId xmlns:a16="http://schemas.microsoft.com/office/drawing/2014/main" id="{D923DADC-9ADB-44BC-9D90-55AB6A4827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2891" y="5199673"/>
            <a:ext cx="1297311" cy="822682"/>
          </a:xfrm>
          <a:prstGeom prst="rect">
            <a:avLst/>
          </a:prstGeom>
        </p:spPr>
      </p:pic>
      <p:sp>
        <p:nvSpPr>
          <p:cNvPr id="12" name="Rectangle 11">
            <a:hlinkClick r:id="rId5" action="ppaction://hlinksldjump"/>
            <a:extLst>
              <a:ext uri="{FF2B5EF4-FFF2-40B4-BE49-F238E27FC236}">
                <a16:creationId xmlns:a16="http://schemas.microsoft.com/office/drawing/2014/main" id="{8FD10ABA-29E9-4D36-B969-E3DBC4FC3508}"/>
              </a:ext>
            </a:extLst>
          </p:cNvPr>
          <p:cNvSpPr/>
          <p:nvPr/>
        </p:nvSpPr>
        <p:spPr>
          <a:xfrm>
            <a:off x="5303342" y="5943600"/>
            <a:ext cx="132792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u="sng" dirty="0"/>
              <a:t>Back to question</a:t>
            </a:r>
          </a:p>
        </p:txBody>
      </p:sp>
      <p:sp>
        <p:nvSpPr>
          <p:cNvPr id="9" name="Date Placeholder 8">
            <a:extLst>
              <a:ext uri="{FF2B5EF4-FFF2-40B4-BE49-F238E27FC236}">
                <a16:creationId xmlns:a16="http://schemas.microsoft.com/office/drawing/2014/main" id="{7EE5AA8C-4DE7-43F3-9A1C-4741A1FEC175}"/>
              </a:ext>
            </a:extLst>
          </p:cNvPr>
          <p:cNvSpPr>
            <a:spLocks noGrp="1"/>
          </p:cNvSpPr>
          <p:nvPr>
            <p:ph type="dt" sz="half" idx="10"/>
          </p:nvPr>
        </p:nvSpPr>
        <p:spPr/>
        <p:txBody>
          <a:bodyPr/>
          <a:lstStyle/>
          <a:p>
            <a:fld id="{4B2DD699-F912-4B83-BF28-C509A9B7883F}" type="datetime8">
              <a:rPr lang="en-GB" smtClean="0"/>
              <a:t>26/04/2021 21:30</a:t>
            </a:fld>
            <a:endParaRPr lang="en-GB" dirty="0"/>
          </a:p>
        </p:txBody>
      </p:sp>
    </p:spTree>
    <p:extLst>
      <p:ext uri="{BB962C8B-B14F-4D97-AF65-F5344CB8AC3E}">
        <p14:creationId xmlns:p14="http://schemas.microsoft.com/office/powerpoint/2010/main" val="42551698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1458" y="136525"/>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38</a:t>
            </a:fld>
            <a:endParaRPr lang="en-GB" dirty="0"/>
          </a:p>
        </p:txBody>
      </p:sp>
      <p:graphicFrame>
        <p:nvGraphicFramePr>
          <p:cNvPr id="9" name="Table 9">
            <a:extLst>
              <a:ext uri="{FF2B5EF4-FFF2-40B4-BE49-F238E27FC236}">
                <a16:creationId xmlns:a16="http://schemas.microsoft.com/office/drawing/2014/main" id="{EE50F0FD-FEE0-4C93-A669-CFDB54B0D671}"/>
              </a:ext>
            </a:extLst>
          </p:cNvPr>
          <p:cNvGraphicFramePr>
            <a:graphicFrameLocks noGrp="1"/>
          </p:cNvGraphicFramePr>
          <p:nvPr>
            <p:extLst>
              <p:ext uri="{D42A27DB-BD31-4B8C-83A1-F6EECF244321}">
                <p14:modId xmlns:p14="http://schemas.microsoft.com/office/powerpoint/2010/main" val="1302512388"/>
              </p:ext>
            </p:extLst>
          </p:nvPr>
        </p:nvGraphicFramePr>
        <p:xfrm>
          <a:off x="2524805" y="224213"/>
          <a:ext cx="7170526" cy="5181600"/>
        </p:xfrm>
        <a:graphic>
          <a:graphicData uri="http://schemas.openxmlformats.org/drawingml/2006/table">
            <a:tbl>
              <a:tblPr firstRow="1" bandRow="1">
                <a:tableStyleId>{5C22544A-7EE6-4342-B048-85BDC9FD1C3A}</a:tableStyleId>
              </a:tblPr>
              <a:tblGrid>
                <a:gridCol w="7170526">
                  <a:extLst>
                    <a:ext uri="{9D8B030D-6E8A-4147-A177-3AD203B41FA5}">
                      <a16:colId xmlns:a16="http://schemas.microsoft.com/office/drawing/2014/main" val="2731547803"/>
                    </a:ext>
                  </a:extLst>
                </a:gridCol>
              </a:tblGrid>
              <a:tr h="436230">
                <a:tc>
                  <a:txBody>
                    <a:bodyPr/>
                    <a:lstStyle/>
                    <a:p>
                      <a:pPr algn="ctr"/>
                      <a:r>
                        <a:rPr lang="en-GB" sz="3200" b="1" dirty="0">
                          <a:solidFill>
                            <a:srgbClr val="0070C0"/>
                          </a:solidFill>
                          <a:latin typeface="Arial" panose="020B0604020202020204" pitchFamily="34" charset="0"/>
                          <a:cs typeface="Arial" panose="020B0604020202020204" pitchFamily="34" charset="0"/>
                        </a:rPr>
                        <a:t>Rules of Thumb to Identify exposure to HAV Risks</a:t>
                      </a:r>
                      <a:endParaRPr lang="en-GB" sz="3200" dirty="0">
                        <a:solidFill>
                          <a:srgbClr val="0070C0"/>
                        </a:solidFill>
                      </a:endParaRPr>
                    </a:p>
                  </a:txBody>
                  <a:tcPr>
                    <a:solidFill>
                      <a:schemeClr val="bg1">
                        <a:lumMod val="85000"/>
                      </a:schemeClr>
                    </a:solidFill>
                  </a:tcPr>
                </a:tc>
                <a:extLst>
                  <a:ext uri="{0D108BD9-81ED-4DB2-BD59-A6C34878D82A}">
                    <a16:rowId xmlns:a16="http://schemas.microsoft.com/office/drawing/2014/main" val="5758339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FF0000"/>
                          </a:solidFill>
                        </a:rPr>
                        <a:t>1. Rotary Tool use – exceeds 1 hour of trigger time/day</a:t>
                      </a:r>
                    </a:p>
                    <a:p>
                      <a:endParaRPr lang="en-GB" sz="2000" b="1" dirty="0">
                        <a:solidFill>
                          <a:srgbClr val="FF0000"/>
                        </a:solidFill>
                      </a:endParaRPr>
                    </a:p>
                  </a:txBody>
                  <a:tcPr>
                    <a:solidFill>
                      <a:schemeClr val="bg1">
                        <a:lumMod val="85000"/>
                      </a:schemeClr>
                    </a:solidFill>
                  </a:tcPr>
                </a:tc>
                <a:extLst>
                  <a:ext uri="{0D108BD9-81ED-4DB2-BD59-A6C34878D82A}">
                    <a16:rowId xmlns:a16="http://schemas.microsoft.com/office/drawing/2014/main" val="18894316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FF0000"/>
                          </a:solidFill>
                        </a:rPr>
                        <a:t>2. Hammer-action tool use – exceeds 15 minutes of trigger time/day</a:t>
                      </a:r>
                    </a:p>
                    <a:p>
                      <a:endParaRPr lang="en-GB" sz="2000" b="1" dirty="0">
                        <a:solidFill>
                          <a:srgbClr val="FF0000"/>
                        </a:solidFill>
                      </a:endParaRPr>
                    </a:p>
                  </a:txBody>
                  <a:tcPr>
                    <a:solidFill>
                      <a:schemeClr val="bg1">
                        <a:lumMod val="85000"/>
                      </a:schemeClr>
                    </a:solidFill>
                  </a:tcPr>
                </a:tc>
                <a:extLst>
                  <a:ext uri="{0D108BD9-81ED-4DB2-BD59-A6C34878D82A}">
                    <a16:rowId xmlns:a16="http://schemas.microsoft.com/office/drawing/2014/main" val="39206602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FF0000"/>
                          </a:solidFill>
                        </a:rPr>
                        <a:t>3. Modern low vibration designs in good condition with well trained operators, in regular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dirty="0">
                        <a:solidFill>
                          <a:srgbClr val="FF0000"/>
                        </a:solidFill>
                      </a:endParaRPr>
                    </a:p>
                  </a:txBody>
                  <a:tcPr>
                    <a:solidFill>
                      <a:schemeClr val="bg1">
                        <a:lumMod val="85000"/>
                      </a:schemeClr>
                    </a:solidFill>
                  </a:tcPr>
                </a:tc>
                <a:extLst>
                  <a:ext uri="{0D108BD9-81ED-4DB2-BD59-A6C34878D82A}">
                    <a16:rowId xmlns:a16="http://schemas.microsoft.com/office/drawing/2014/main" val="13405501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FF0000"/>
                          </a:solidFill>
                        </a:rPr>
                        <a:t>4. Manually-held vibrating workpieces used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dirty="0">
                        <a:solidFill>
                          <a:srgbClr val="FF0000"/>
                        </a:solidFill>
                      </a:endParaRPr>
                    </a:p>
                  </a:txBody>
                  <a:tcPr>
                    <a:solidFill>
                      <a:schemeClr val="bg1">
                        <a:lumMod val="85000"/>
                      </a:schemeClr>
                    </a:solidFill>
                  </a:tcPr>
                </a:tc>
                <a:extLst>
                  <a:ext uri="{0D108BD9-81ED-4DB2-BD59-A6C34878D82A}">
                    <a16:rowId xmlns:a16="http://schemas.microsoft.com/office/drawing/2014/main" val="34589892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FF0000"/>
                          </a:solidFill>
                        </a:rPr>
                        <a:t>5. Anyone at the workplace has early signs and symptoms of hand-arm vibration exposure.</a:t>
                      </a:r>
                    </a:p>
                  </a:txBody>
                  <a:tcPr>
                    <a:solidFill>
                      <a:schemeClr val="bg1">
                        <a:lumMod val="85000"/>
                      </a:schemeClr>
                    </a:solidFill>
                  </a:tcPr>
                </a:tc>
                <a:extLst>
                  <a:ext uri="{0D108BD9-81ED-4DB2-BD59-A6C34878D82A}">
                    <a16:rowId xmlns:a16="http://schemas.microsoft.com/office/drawing/2014/main" val="940221441"/>
                  </a:ext>
                </a:extLst>
              </a:tr>
            </a:tbl>
          </a:graphicData>
        </a:graphic>
      </p:graphicFrame>
      <p:sp>
        <p:nvSpPr>
          <p:cNvPr id="5" name="Rectangle 4">
            <a:extLst>
              <a:ext uri="{FF2B5EF4-FFF2-40B4-BE49-F238E27FC236}">
                <a16:creationId xmlns:a16="http://schemas.microsoft.com/office/drawing/2014/main" id="{4BC2206A-7087-4102-BC82-75860DEAFEEC}"/>
              </a:ext>
            </a:extLst>
          </p:cNvPr>
          <p:cNvSpPr/>
          <p:nvPr/>
        </p:nvSpPr>
        <p:spPr>
          <a:xfrm>
            <a:off x="5387748" y="5943600"/>
            <a:ext cx="132792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u="sng" dirty="0">
                <a:hlinkClick r:id="rId4" action="ppaction://hlinksldjump"/>
              </a:rPr>
              <a:t>Back to Question</a:t>
            </a:r>
            <a:endParaRPr lang="en-GB" sz="1400" b="1" u="sng" dirty="0"/>
          </a:p>
        </p:txBody>
      </p:sp>
      <p:sp>
        <p:nvSpPr>
          <p:cNvPr id="8" name="Date Placeholder 7">
            <a:extLst>
              <a:ext uri="{FF2B5EF4-FFF2-40B4-BE49-F238E27FC236}">
                <a16:creationId xmlns:a16="http://schemas.microsoft.com/office/drawing/2014/main" id="{AE70D8E9-748F-4CA5-AE75-75506A63E09F}"/>
              </a:ext>
            </a:extLst>
          </p:cNvPr>
          <p:cNvSpPr>
            <a:spLocks noGrp="1"/>
          </p:cNvSpPr>
          <p:nvPr>
            <p:ph type="dt" sz="half" idx="10"/>
          </p:nvPr>
        </p:nvSpPr>
        <p:spPr/>
        <p:txBody>
          <a:bodyPr/>
          <a:lstStyle/>
          <a:p>
            <a:fld id="{2D9E4834-3FCC-4E41-8664-CFA46C70E75F}" type="datetime8">
              <a:rPr lang="en-GB" smtClean="0"/>
              <a:t>26/04/2021 21:30</a:t>
            </a:fld>
            <a:endParaRPr lang="en-GB" dirty="0"/>
          </a:p>
        </p:txBody>
      </p:sp>
    </p:spTree>
    <p:extLst>
      <p:ext uri="{BB962C8B-B14F-4D97-AF65-F5344CB8AC3E}">
        <p14:creationId xmlns:p14="http://schemas.microsoft.com/office/powerpoint/2010/main" val="20424818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1458" y="136525"/>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39</a:t>
            </a:fld>
            <a:endParaRPr lang="en-GB" dirty="0"/>
          </a:p>
        </p:txBody>
      </p:sp>
      <p:graphicFrame>
        <p:nvGraphicFramePr>
          <p:cNvPr id="9" name="Table 9">
            <a:extLst>
              <a:ext uri="{FF2B5EF4-FFF2-40B4-BE49-F238E27FC236}">
                <a16:creationId xmlns:a16="http://schemas.microsoft.com/office/drawing/2014/main" id="{EE50F0FD-FEE0-4C93-A669-CFDB54B0D671}"/>
              </a:ext>
            </a:extLst>
          </p:cNvPr>
          <p:cNvGraphicFramePr>
            <a:graphicFrameLocks noGrp="1"/>
          </p:cNvGraphicFramePr>
          <p:nvPr>
            <p:extLst>
              <p:ext uri="{D42A27DB-BD31-4B8C-83A1-F6EECF244321}">
                <p14:modId xmlns:p14="http://schemas.microsoft.com/office/powerpoint/2010/main" val="13542660"/>
              </p:ext>
            </p:extLst>
          </p:nvPr>
        </p:nvGraphicFramePr>
        <p:xfrm>
          <a:off x="2581075" y="350821"/>
          <a:ext cx="7170526" cy="5181600"/>
        </p:xfrm>
        <a:graphic>
          <a:graphicData uri="http://schemas.openxmlformats.org/drawingml/2006/table">
            <a:tbl>
              <a:tblPr firstRow="1" bandRow="1">
                <a:tableStyleId>{5C22544A-7EE6-4342-B048-85BDC9FD1C3A}</a:tableStyleId>
              </a:tblPr>
              <a:tblGrid>
                <a:gridCol w="7170526">
                  <a:extLst>
                    <a:ext uri="{9D8B030D-6E8A-4147-A177-3AD203B41FA5}">
                      <a16:colId xmlns:a16="http://schemas.microsoft.com/office/drawing/2014/main" val="2731547803"/>
                    </a:ext>
                  </a:extLst>
                </a:gridCol>
              </a:tblGrid>
              <a:tr h="436230">
                <a:tc>
                  <a:txBody>
                    <a:bodyPr/>
                    <a:lstStyle/>
                    <a:p>
                      <a:pPr algn="ctr"/>
                      <a:r>
                        <a:rPr lang="en-GB" sz="3200" b="1" dirty="0">
                          <a:solidFill>
                            <a:srgbClr val="0070C0"/>
                          </a:solidFill>
                          <a:latin typeface="Arial" panose="020B0604020202020204" pitchFamily="34" charset="0"/>
                          <a:cs typeface="Arial" panose="020B0604020202020204" pitchFamily="34" charset="0"/>
                        </a:rPr>
                        <a:t>Rules of Thumb to Identify exposure to HAV Risks</a:t>
                      </a:r>
                      <a:endParaRPr lang="en-GB" sz="3200" dirty="0">
                        <a:solidFill>
                          <a:srgbClr val="0070C0"/>
                        </a:solidFill>
                      </a:endParaRPr>
                    </a:p>
                  </a:txBody>
                  <a:tcPr>
                    <a:solidFill>
                      <a:schemeClr val="bg1">
                        <a:lumMod val="85000"/>
                      </a:schemeClr>
                    </a:solidFill>
                  </a:tcPr>
                </a:tc>
                <a:extLst>
                  <a:ext uri="{0D108BD9-81ED-4DB2-BD59-A6C34878D82A}">
                    <a16:rowId xmlns:a16="http://schemas.microsoft.com/office/drawing/2014/main" val="5758339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FF0000"/>
                          </a:solidFill>
                        </a:rPr>
                        <a:t>1. Rotary Tool use – exceeds 1 hour of trigger time/day</a:t>
                      </a:r>
                    </a:p>
                    <a:p>
                      <a:endParaRPr lang="en-GB" sz="2000" b="1" dirty="0">
                        <a:solidFill>
                          <a:srgbClr val="FF0000"/>
                        </a:solidFill>
                      </a:endParaRPr>
                    </a:p>
                  </a:txBody>
                  <a:tcPr>
                    <a:solidFill>
                      <a:schemeClr val="bg1">
                        <a:lumMod val="85000"/>
                      </a:schemeClr>
                    </a:solidFill>
                  </a:tcPr>
                </a:tc>
                <a:extLst>
                  <a:ext uri="{0D108BD9-81ED-4DB2-BD59-A6C34878D82A}">
                    <a16:rowId xmlns:a16="http://schemas.microsoft.com/office/drawing/2014/main" val="18894316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FF0000"/>
                          </a:solidFill>
                        </a:rPr>
                        <a:t>2. Hammer-action tool use – exceeds 15 minutes of trigger time/day</a:t>
                      </a:r>
                    </a:p>
                    <a:p>
                      <a:endParaRPr lang="en-GB" sz="2000" b="1" dirty="0">
                        <a:solidFill>
                          <a:srgbClr val="FF0000"/>
                        </a:solidFill>
                      </a:endParaRPr>
                    </a:p>
                  </a:txBody>
                  <a:tcPr>
                    <a:solidFill>
                      <a:schemeClr val="bg1">
                        <a:lumMod val="85000"/>
                      </a:schemeClr>
                    </a:solidFill>
                  </a:tcPr>
                </a:tc>
                <a:extLst>
                  <a:ext uri="{0D108BD9-81ED-4DB2-BD59-A6C34878D82A}">
                    <a16:rowId xmlns:a16="http://schemas.microsoft.com/office/drawing/2014/main" val="39206602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FF0000"/>
                          </a:solidFill>
                        </a:rPr>
                        <a:t>3. Modern low vibration designs in good condition with well trained operators, in regular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dirty="0">
                        <a:solidFill>
                          <a:srgbClr val="FF0000"/>
                        </a:solidFill>
                      </a:endParaRPr>
                    </a:p>
                  </a:txBody>
                  <a:tcPr>
                    <a:solidFill>
                      <a:schemeClr val="bg1">
                        <a:lumMod val="85000"/>
                      </a:schemeClr>
                    </a:solidFill>
                  </a:tcPr>
                </a:tc>
                <a:extLst>
                  <a:ext uri="{0D108BD9-81ED-4DB2-BD59-A6C34878D82A}">
                    <a16:rowId xmlns:a16="http://schemas.microsoft.com/office/drawing/2014/main" val="13405501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FF0000"/>
                          </a:solidFill>
                        </a:rPr>
                        <a:t>4. Manually-held vibrating workpieces used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dirty="0">
                        <a:solidFill>
                          <a:srgbClr val="FF0000"/>
                        </a:solidFill>
                      </a:endParaRPr>
                    </a:p>
                  </a:txBody>
                  <a:tcPr>
                    <a:solidFill>
                      <a:schemeClr val="bg1">
                        <a:lumMod val="85000"/>
                      </a:schemeClr>
                    </a:solidFill>
                  </a:tcPr>
                </a:tc>
                <a:extLst>
                  <a:ext uri="{0D108BD9-81ED-4DB2-BD59-A6C34878D82A}">
                    <a16:rowId xmlns:a16="http://schemas.microsoft.com/office/drawing/2014/main" val="34589892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FF0000"/>
                          </a:solidFill>
                        </a:rPr>
                        <a:t>5. Anyone at the workplace has early signs and symptoms of hand-arm vibration exposure.</a:t>
                      </a:r>
                    </a:p>
                  </a:txBody>
                  <a:tcPr>
                    <a:solidFill>
                      <a:schemeClr val="bg1">
                        <a:lumMod val="85000"/>
                      </a:schemeClr>
                    </a:solidFill>
                  </a:tcPr>
                </a:tc>
                <a:extLst>
                  <a:ext uri="{0D108BD9-81ED-4DB2-BD59-A6C34878D82A}">
                    <a16:rowId xmlns:a16="http://schemas.microsoft.com/office/drawing/2014/main" val="940221441"/>
                  </a:ext>
                </a:extLst>
              </a:tr>
            </a:tbl>
          </a:graphicData>
        </a:graphic>
      </p:graphicFrame>
      <p:sp>
        <p:nvSpPr>
          <p:cNvPr id="5" name="Rectangle 4">
            <a:extLst>
              <a:ext uri="{FF2B5EF4-FFF2-40B4-BE49-F238E27FC236}">
                <a16:creationId xmlns:a16="http://schemas.microsoft.com/office/drawing/2014/main" id="{736C4725-74FA-4DC7-A19F-950F141D847E}"/>
              </a:ext>
            </a:extLst>
          </p:cNvPr>
          <p:cNvSpPr/>
          <p:nvPr/>
        </p:nvSpPr>
        <p:spPr>
          <a:xfrm>
            <a:off x="4993853" y="5943600"/>
            <a:ext cx="132792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u="sng" dirty="0">
                <a:hlinkClick r:id="rId4" action="ppaction://hlinksldjump"/>
              </a:rPr>
              <a:t>Back to Question</a:t>
            </a:r>
            <a:endParaRPr lang="en-GB" sz="1400" b="1" u="sng" dirty="0"/>
          </a:p>
        </p:txBody>
      </p:sp>
      <p:sp>
        <p:nvSpPr>
          <p:cNvPr id="8" name="Date Placeholder 7">
            <a:extLst>
              <a:ext uri="{FF2B5EF4-FFF2-40B4-BE49-F238E27FC236}">
                <a16:creationId xmlns:a16="http://schemas.microsoft.com/office/drawing/2014/main" id="{65A29251-4E45-4443-969E-9BCAFCEBCC7D}"/>
              </a:ext>
            </a:extLst>
          </p:cNvPr>
          <p:cNvSpPr>
            <a:spLocks noGrp="1"/>
          </p:cNvSpPr>
          <p:nvPr>
            <p:ph type="dt" sz="half" idx="10"/>
          </p:nvPr>
        </p:nvSpPr>
        <p:spPr/>
        <p:txBody>
          <a:bodyPr/>
          <a:lstStyle/>
          <a:p>
            <a:fld id="{28729776-153D-483E-966F-ED324E3E68F8}" type="datetime8">
              <a:rPr lang="en-GB" smtClean="0"/>
              <a:t>26/04/2021 21:30</a:t>
            </a:fld>
            <a:endParaRPr lang="en-GB" dirty="0"/>
          </a:p>
        </p:txBody>
      </p:sp>
    </p:spTree>
    <p:extLst>
      <p:ext uri="{BB962C8B-B14F-4D97-AF65-F5344CB8AC3E}">
        <p14:creationId xmlns:p14="http://schemas.microsoft.com/office/powerpoint/2010/main" val="764733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4012" y="298246"/>
            <a:ext cx="5707329" cy="882147"/>
          </a:xfrm>
        </p:spPr>
        <p:txBody>
          <a:bodyPr>
            <a:noAutofit/>
          </a:bodyPr>
          <a:lstStyle/>
          <a:p>
            <a:pPr>
              <a:spcAft>
                <a:spcPts val="1200"/>
              </a:spcAft>
            </a:pPr>
            <a:r>
              <a:rPr lang="en-GB" sz="3200" b="1" dirty="0">
                <a:solidFill>
                  <a:srgbClr val="0070C0"/>
                </a:solidFill>
                <a:latin typeface="Arial" panose="020B0604020202020204" pitchFamily="34" charset="0"/>
                <a:cs typeface="Arial" panose="020B0604020202020204" pitchFamily="34" charset="0"/>
              </a:rPr>
              <a:t>Sources of Exposure to HAV </a:t>
            </a:r>
            <a:br>
              <a:rPr lang="en-GB" sz="3200" b="1" dirty="0">
                <a:solidFill>
                  <a:srgbClr val="00B0F0"/>
                </a:solidFill>
                <a:latin typeface="Arial" panose="020B0604020202020204" pitchFamily="34" charset="0"/>
                <a:cs typeface="Arial" panose="020B0604020202020204" pitchFamily="34" charset="0"/>
              </a:rPr>
            </a:br>
            <a:r>
              <a:rPr lang="en-GB" sz="3200" b="1" dirty="0">
                <a:solidFill>
                  <a:srgbClr val="C00000"/>
                </a:solidFill>
                <a:latin typeface="Arial" panose="020B0604020202020204" pitchFamily="34" charset="0"/>
                <a:cs typeface="Arial" panose="020B0604020202020204" pitchFamily="34" charset="0"/>
              </a:rPr>
              <a:t> Examples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b="1" smtClean="0"/>
              <a:t>4</a:t>
            </a:fld>
            <a:endParaRPr lang="en-GB" b="1" dirty="0"/>
          </a:p>
        </p:txBody>
      </p:sp>
      <p:sp>
        <p:nvSpPr>
          <p:cNvPr id="5" name="TextBox 4">
            <a:extLst>
              <a:ext uri="{FF2B5EF4-FFF2-40B4-BE49-F238E27FC236}">
                <a16:creationId xmlns:a16="http://schemas.microsoft.com/office/drawing/2014/main" id="{76FDD90B-4EF9-4102-881E-EB94DD1E3E51}"/>
              </a:ext>
            </a:extLst>
          </p:cNvPr>
          <p:cNvSpPr txBox="1"/>
          <p:nvPr/>
        </p:nvSpPr>
        <p:spPr>
          <a:xfrm>
            <a:off x="823403" y="1629691"/>
            <a:ext cx="184731" cy="369332"/>
          </a:xfrm>
          <a:prstGeom prst="rect">
            <a:avLst/>
          </a:prstGeom>
          <a:noFill/>
        </p:spPr>
        <p:txBody>
          <a:bodyPr wrap="none" rtlCol="0">
            <a:spAutoFit/>
          </a:bodyPr>
          <a:lstStyle/>
          <a:p>
            <a:endParaRPr lang="en-GB" b="1" dirty="0"/>
          </a:p>
        </p:txBody>
      </p:sp>
      <p:pic>
        <p:nvPicPr>
          <p:cNvPr id="16" name="Picture 15" descr="A picture containing photo, different, fire, cat&#10;&#10;Description automatically generated">
            <a:extLst>
              <a:ext uri="{FF2B5EF4-FFF2-40B4-BE49-F238E27FC236}">
                <a16:creationId xmlns:a16="http://schemas.microsoft.com/office/drawing/2014/main" id="{11B9E9BA-2806-4760-9460-F61A9DD2BD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83553"/>
            <a:ext cx="11463454" cy="5362575"/>
          </a:xfrm>
          <a:prstGeom prst="rect">
            <a:avLst/>
          </a:prstGeom>
        </p:spPr>
      </p:pic>
      <p:sp>
        <p:nvSpPr>
          <p:cNvPr id="13" name="Date Placeholder 12">
            <a:extLst>
              <a:ext uri="{FF2B5EF4-FFF2-40B4-BE49-F238E27FC236}">
                <a16:creationId xmlns:a16="http://schemas.microsoft.com/office/drawing/2014/main" id="{6DE149AB-9C9C-4390-B7D9-6FBEFF8DFCB3}"/>
              </a:ext>
            </a:extLst>
          </p:cNvPr>
          <p:cNvSpPr>
            <a:spLocks noGrp="1"/>
          </p:cNvSpPr>
          <p:nvPr>
            <p:ph type="dt" sz="half" idx="10"/>
          </p:nvPr>
        </p:nvSpPr>
        <p:spPr/>
        <p:txBody>
          <a:bodyPr/>
          <a:lstStyle/>
          <a:p>
            <a:fld id="{E1B57DA4-4FB7-42F7-AF98-BAFC40ADEF7C}" type="datetime8">
              <a:rPr lang="en-GB" b="1" smtClean="0"/>
              <a:t>26/04/2021 21:30</a:t>
            </a:fld>
            <a:endParaRPr lang="en-GB" b="1" dirty="0"/>
          </a:p>
        </p:txBody>
      </p:sp>
      <p:sp>
        <p:nvSpPr>
          <p:cNvPr id="10" name="TextBox 9">
            <a:extLst>
              <a:ext uri="{FF2B5EF4-FFF2-40B4-BE49-F238E27FC236}">
                <a16:creationId xmlns:a16="http://schemas.microsoft.com/office/drawing/2014/main" id="{08915C00-EEAE-47CD-8363-567E373C5E66}"/>
              </a:ext>
            </a:extLst>
          </p:cNvPr>
          <p:cNvSpPr txBox="1"/>
          <p:nvPr/>
        </p:nvSpPr>
        <p:spPr>
          <a:xfrm>
            <a:off x="925551" y="3512634"/>
            <a:ext cx="468351" cy="369332"/>
          </a:xfrm>
          <a:prstGeom prst="rect">
            <a:avLst/>
          </a:prstGeom>
          <a:noFill/>
        </p:spPr>
        <p:txBody>
          <a:bodyPr wrap="square" rtlCol="0">
            <a:spAutoFit/>
          </a:bodyPr>
          <a:lstStyle/>
          <a:p>
            <a:r>
              <a:rPr lang="en-GB" b="1" dirty="0">
                <a:solidFill>
                  <a:srgbClr val="FF0000"/>
                </a:solidFill>
              </a:rPr>
              <a:t>A</a:t>
            </a:r>
          </a:p>
        </p:txBody>
      </p:sp>
      <p:sp>
        <p:nvSpPr>
          <p:cNvPr id="14" name="TextBox 13">
            <a:extLst>
              <a:ext uri="{FF2B5EF4-FFF2-40B4-BE49-F238E27FC236}">
                <a16:creationId xmlns:a16="http://schemas.microsoft.com/office/drawing/2014/main" id="{B0566706-0CD3-4025-872C-580A18B3F17D}"/>
              </a:ext>
            </a:extLst>
          </p:cNvPr>
          <p:cNvSpPr txBox="1"/>
          <p:nvPr/>
        </p:nvSpPr>
        <p:spPr>
          <a:xfrm>
            <a:off x="6162907" y="2438399"/>
            <a:ext cx="460917" cy="382859"/>
          </a:xfrm>
          <a:prstGeom prst="rect">
            <a:avLst/>
          </a:prstGeom>
          <a:noFill/>
        </p:spPr>
        <p:txBody>
          <a:bodyPr wrap="square" rtlCol="0">
            <a:spAutoFit/>
          </a:bodyPr>
          <a:lstStyle/>
          <a:p>
            <a:r>
              <a:rPr lang="en-GB" b="1" dirty="0">
                <a:solidFill>
                  <a:srgbClr val="FF0000"/>
                </a:solidFill>
              </a:rPr>
              <a:t>B</a:t>
            </a:r>
          </a:p>
        </p:txBody>
      </p:sp>
      <p:sp>
        <p:nvSpPr>
          <p:cNvPr id="15" name="TextBox 14">
            <a:extLst>
              <a:ext uri="{FF2B5EF4-FFF2-40B4-BE49-F238E27FC236}">
                <a16:creationId xmlns:a16="http://schemas.microsoft.com/office/drawing/2014/main" id="{2591F59D-E21F-4A2B-B812-CD15C2EF31FD}"/>
              </a:ext>
            </a:extLst>
          </p:cNvPr>
          <p:cNvSpPr txBox="1"/>
          <p:nvPr/>
        </p:nvSpPr>
        <p:spPr>
          <a:xfrm>
            <a:off x="10251687" y="1765609"/>
            <a:ext cx="460917" cy="382859"/>
          </a:xfrm>
          <a:prstGeom prst="rect">
            <a:avLst/>
          </a:prstGeom>
          <a:noFill/>
        </p:spPr>
        <p:txBody>
          <a:bodyPr wrap="square" rtlCol="0">
            <a:spAutoFit/>
          </a:bodyPr>
          <a:lstStyle/>
          <a:p>
            <a:r>
              <a:rPr lang="en-GB" b="1" dirty="0">
                <a:solidFill>
                  <a:srgbClr val="FF0000"/>
                </a:solidFill>
              </a:rPr>
              <a:t>C</a:t>
            </a:r>
          </a:p>
        </p:txBody>
      </p:sp>
      <p:sp>
        <p:nvSpPr>
          <p:cNvPr id="11" name="Rectangle 10">
            <a:extLst>
              <a:ext uri="{FF2B5EF4-FFF2-40B4-BE49-F238E27FC236}">
                <a16:creationId xmlns:a16="http://schemas.microsoft.com/office/drawing/2014/main" id="{7A8DE6E1-2190-4F4D-8A07-F09064DD59D4}"/>
              </a:ext>
            </a:extLst>
          </p:cNvPr>
          <p:cNvSpPr/>
          <p:nvPr/>
        </p:nvSpPr>
        <p:spPr>
          <a:xfrm>
            <a:off x="1134974" y="5329614"/>
            <a:ext cx="309700" cy="369332"/>
          </a:xfrm>
          <a:prstGeom prst="rect">
            <a:avLst/>
          </a:prstGeom>
        </p:spPr>
        <p:txBody>
          <a:bodyPr wrap="square">
            <a:spAutoFit/>
          </a:bodyPr>
          <a:lstStyle/>
          <a:p>
            <a:r>
              <a:rPr lang="en-GB" b="1" dirty="0">
                <a:solidFill>
                  <a:srgbClr val="FF0000"/>
                </a:solidFill>
              </a:rPr>
              <a:t>D</a:t>
            </a:r>
          </a:p>
        </p:txBody>
      </p:sp>
      <p:sp>
        <p:nvSpPr>
          <p:cNvPr id="12" name="Rectangle 11">
            <a:extLst>
              <a:ext uri="{FF2B5EF4-FFF2-40B4-BE49-F238E27FC236}">
                <a16:creationId xmlns:a16="http://schemas.microsoft.com/office/drawing/2014/main" id="{0866A997-A527-4C1D-BE4D-A34A05DFE8D5}"/>
              </a:ext>
            </a:extLst>
          </p:cNvPr>
          <p:cNvSpPr/>
          <p:nvPr/>
        </p:nvSpPr>
        <p:spPr>
          <a:xfrm>
            <a:off x="4681062" y="3858321"/>
            <a:ext cx="325836" cy="369332"/>
          </a:xfrm>
          <a:prstGeom prst="rect">
            <a:avLst/>
          </a:prstGeom>
        </p:spPr>
        <p:txBody>
          <a:bodyPr wrap="square">
            <a:spAutoFit/>
          </a:bodyPr>
          <a:lstStyle/>
          <a:p>
            <a:r>
              <a:rPr lang="en-GB" b="1" dirty="0">
                <a:solidFill>
                  <a:srgbClr val="FF0000"/>
                </a:solidFill>
              </a:rPr>
              <a:t>E</a:t>
            </a:r>
          </a:p>
        </p:txBody>
      </p:sp>
      <p:sp>
        <p:nvSpPr>
          <p:cNvPr id="17" name="Rectangle 16">
            <a:extLst>
              <a:ext uri="{FF2B5EF4-FFF2-40B4-BE49-F238E27FC236}">
                <a16:creationId xmlns:a16="http://schemas.microsoft.com/office/drawing/2014/main" id="{F9D2C5D8-EF90-47A5-ACF5-4B3E41F6F057}"/>
              </a:ext>
            </a:extLst>
          </p:cNvPr>
          <p:cNvSpPr/>
          <p:nvPr/>
        </p:nvSpPr>
        <p:spPr>
          <a:xfrm>
            <a:off x="5751580" y="5429973"/>
            <a:ext cx="290464" cy="369332"/>
          </a:xfrm>
          <a:prstGeom prst="rect">
            <a:avLst/>
          </a:prstGeom>
        </p:spPr>
        <p:txBody>
          <a:bodyPr wrap="none">
            <a:spAutoFit/>
          </a:bodyPr>
          <a:lstStyle/>
          <a:p>
            <a:r>
              <a:rPr lang="en-GB" b="1" dirty="0">
                <a:solidFill>
                  <a:srgbClr val="FF0000"/>
                </a:solidFill>
              </a:rPr>
              <a:t>F</a:t>
            </a:r>
          </a:p>
        </p:txBody>
      </p:sp>
      <p:sp>
        <p:nvSpPr>
          <p:cNvPr id="18" name="Rectangle 17">
            <a:extLst>
              <a:ext uri="{FF2B5EF4-FFF2-40B4-BE49-F238E27FC236}">
                <a16:creationId xmlns:a16="http://schemas.microsoft.com/office/drawing/2014/main" id="{7A9450D6-DCF7-4D07-BC7E-174B4AEC919F}"/>
              </a:ext>
            </a:extLst>
          </p:cNvPr>
          <p:cNvSpPr/>
          <p:nvPr/>
        </p:nvSpPr>
        <p:spPr>
          <a:xfrm>
            <a:off x="9230760" y="4838958"/>
            <a:ext cx="330540" cy="369332"/>
          </a:xfrm>
          <a:prstGeom prst="rect">
            <a:avLst/>
          </a:prstGeom>
        </p:spPr>
        <p:txBody>
          <a:bodyPr wrap="none">
            <a:spAutoFit/>
          </a:bodyPr>
          <a:lstStyle/>
          <a:p>
            <a:r>
              <a:rPr lang="en-GB" b="1" dirty="0">
                <a:solidFill>
                  <a:srgbClr val="FF0000"/>
                </a:solidFill>
              </a:rPr>
              <a:t>G</a:t>
            </a:r>
          </a:p>
        </p:txBody>
      </p:sp>
    </p:spTree>
    <p:extLst>
      <p:ext uri="{BB962C8B-B14F-4D97-AF65-F5344CB8AC3E}">
        <p14:creationId xmlns:p14="http://schemas.microsoft.com/office/powerpoint/2010/main" val="34063082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5430" y="209487"/>
            <a:ext cx="6811214" cy="796143"/>
          </a:xfrm>
        </p:spPr>
        <p:txBody>
          <a:bodyPr>
            <a:normAutofit/>
          </a:bodyPr>
          <a:lstStyle/>
          <a:p>
            <a:pPr>
              <a:spcAft>
                <a:spcPts val="1200"/>
              </a:spcAft>
            </a:pPr>
            <a:r>
              <a:rPr lang="en-GB" sz="3200" b="1" dirty="0">
                <a:solidFill>
                  <a:srgbClr val="00B0F0"/>
                </a:solidFill>
                <a:latin typeface="Arial" panose="020B0604020202020204" pitchFamily="34" charset="0"/>
                <a:cs typeface="Arial" panose="020B0604020202020204" pitchFamily="34" charset="0"/>
              </a:rPr>
              <a:t>What should Your Employer DO?</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1458" y="136525"/>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40</a:t>
            </a:fld>
            <a:endParaRPr lang="en-GB" dirty="0"/>
          </a:p>
        </p:txBody>
      </p:sp>
      <p:sp>
        <p:nvSpPr>
          <p:cNvPr id="5" name="TextBox 4">
            <a:extLst>
              <a:ext uri="{FF2B5EF4-FFF2-40B4-BE49-F238E27FC236}">
                <a16:creationId xmlns:a16="http://schemas.microsoft.com/office/drawing/2014/main" id="{3E1A4AD1-2EBF-495E-81FA-7FCF342525A6}"/>
              </a:ext>
            </a:extLst>
          </p:cNvPr>
          <p:cNvSpPr txBox="1"/>
          <p:nvPr/>
        </p:nvSpPr>
        <p:spPr>
          <a:xfrm>
            <a:off x="1062939" y="1023782"/>
            <a:ext cx="8561293" cy="400110"/>
          </a:xfrm>
          <a:prstGeom prst="rect">
            <a:avLst/>
          </a:prstGeom>
          <a:noFill/>
        </p:spPr>
        <p:txBody>
          <a:bodyPr wrap="square" rtlCol="0">
            <a:spAutoFit/>
          </a:bodyPr>
          <a:lstStyle/>
          <a:p>
            <a:r>
              <a:rPr lang="en-GB" sz="2000" b="1" dirty="0">
                <a:solidFill>
                  <a:srgbClr val="0070C0"/>
                </a:solidFill>
              </a:rPr>
              <a:t>Comply with the requirements of the Control of Vibration at Work Regulations</a:t>
            </a:r>
          </a:p>
        </p:txBody>
      </p:sp>
      <p:sp>
        <p:nvSpPr>
          <p:cNvPr id="9" name="TextBox 8">
            <a:extLst>
              <a:ext uri="{FF2B5EF4-FFF2-40B4-BE49-F238E27FC236}">
                <a16:creationId xmlns:a16="http://schemas.microsoft.com/office/drawing/2014/main" id="{A8A47D50-4943-4E70-9C8A-11435AD26C25}"/>
              </a:ext>
            </a:extLst>
          </p:cNvPr>
          <p:cNvSpPr txBox="1"/>
          <p:nvPr/>
        </p:nvSpPr>
        <p:spPr>
          <a:xfrm>
            <a:off x="1143694" y="1568794"/>
            <a:ext cx="9457764" cy="3816429"/>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GB" b="1" dirty="0">
                <a:solidFill>
                  <a:srgbClr val="00B050"/>
                </a:solidFill>
              </a:rPr>
              <a:t>Identify tool and tasks causing the vibration exposure</a:t>
            </a:r>
          </a:p>
          <a:p>
            <a:pPr marL="342900" indent="-342900">
              <a:spcAft>
                <a:spcPts val="1200"/>
              </a:spcAft>
              <a:buFont typeface="Arial" panose="020B0604020202020204" pitchFamily="34" charset="0"/>
              <a:buChar char="•"/>
            </a:pPr>
            <a:r>
              <a:rPr lang="en-GB" b="1" dirty="0">
                <a:solidFill>
                  <a:srgbClr val="00B050"/>
                </a:solidFill>
              </a:rPr>
              <a:t>Identify who is exposed, to what levels and for how long</a:t>
            </a:r>
          </a:p>
          <a:p>
            <a:pPr marL="342900" indent="-342900">
              <a:spcAft>
                <a:spcPts val="1200"/>
              </a:spcAft>
              <a:buFont typeface="Arial" panose="020B0604020202020204" pitchFamily="34" charset="0"/>
              <a:buChar char="•"/>
            </a:pPr>
            <a:r>
              <a:rPr lang="en-GB" b="1" dirty="0">
                <a:solidFill>
                  <a:srgbClr val="00B050"/>
                </a:solidFill>
              </a:rPr>
              <a:t>Find out what can be done to eliminate vibration at source </a:t>
            </a:r>
          </a:p>
          <a:p>
            <a:pPr marL="342900" indent="-342900">
              <a:spcAft>
                <a:spcPts val="1200"/>
              </a:spcAft>
              <a:buFont typeface="Arial" panose="020B0604020202020204" pitchFamily="34" charset="0"/>
              <a:buChar char="•"/>
            </a:pPr>
            <a:r>
              <a:rPr lang="en-GB" b="1" dirty="0">
                <a:solidFill>
                  <a:srgbClr val="00B050"/>
                </a:solidFill>
              </a:rPr>
              <a:t>Identify what control measures are needed </a:t>
            </a:r>
          </a:p>
          <a:p>
            <a:pPr marL="342900" indent="-342900">
              <a:spcAft>
                <a:spcPts val="1200"/>
              </a:spcAft>
              <a:buFont typeface="Arial" panose="020B0604020202020204" pitchFamily="34" charset="0"/>
              <a:buChar char="•"/>
            </a:pPr>
            <a:r>
              <a:rPr lang="en-GB" b="1" dirty="0">
                <a:solidFill>
                  <a:srgbClr val="00B050"/>
                </a:solidFill>
              </a:rPr>
              <a:t>Put-in place control measures</a:t>
            </a:r>
          </a:p>
          <a:p>
            <a:pPr marL="342900" indent="-342900">
              <a:spcAft>
                <a:spcPts val="1200"/>
              </a:spcAft>
              <a:buFont typeface="Arial" panose="020B0604020202020204" pitchFamily="34" charset="0"/>
              <a:buChar char="•"/>
            </a:pPr>
            <a:r>
              <a:rPr lang="en-GB" b="1" dirty="0">
                <a:solidFill>
                  <a:srgbClr val="00B050"/>
                </a:solidFill>
              </a:rPr>
              <a:t>Provide information, instruction, training and supervision for correct use of tools</a:t>
            </a:r>
          </a:p>
          <a:p>
            <a:pPr marL="342900" indent="-342900">
              <a:spcAft>
                <a:spcPts val="1200"/>
              </a:spcAft>
              <a:buFont typeface="Arial" panose="020B0604020202020204" pitchFamily="34" charset="0"/>
              <a:buChar char="•"/>
            </a:pPr>
            <a:r>
              <a:rPr lang="en-GB" b="1" dirty="0">
                <a:solidFill>
                  <a:srgbClr val="00B050"/>
                </a:solidFill>
              </a:rPr>
              <a:t>Correctly and regularly maintain tools</a:t>
            </a:r>
          </a:p>
          <a:p>
            <a:pPr marL="342900" indent="-342900">
              <a:spcAft>
                <a:spcPts val="1200"/>
              </a:spcAft>
              <a:buFont typeface="Arial" panose="020B0604020202020204" pitchFamily="34" charset="0"/>
              <a:buChar char="•"/>
            </a:pPr>
            <a:r>
              <a:rPr lang="en-GB" b="1" dirty="0">
                <a:solidFill>
                  <a:srgbClr val="00B050"/>
                </a:solidFill>
              </a:rPr>
              <a:t>Provide health checks for early detection of vibration exposure damage</a:t>
            </a:r>
          </a:p>
          <a:p>
            <a:pPr marL="342900" indent="-342900">
              <a:spcAft>
                <a:spcPts val="1200"/>
              </a:spcAft>
              <a:buFont typeface="Arial" panose="020B0604020202020204" pitchFamily="34" charset="0"/>
              <a:buChar char="•"/>
            </a:pPr>
            <a:r>
              <a:rPr lang="en-GB" b="1" dirty="0">
                <a:solidFill>
                  <a:srgbClr val="0070C0"/>
                </a:solidFill>
              </a:rPr>
              <a:t>Also, Consult employees or their representatives on matters affecting their health and safety</a:t>
            </a:r>
          </a:p>
        </p:txBody>
      </p:sp>
      <p:sp>
        <p:nvSpPr>
          <p:cNvPr id="7" name="Rectangle 6">
            <a:hlinkClick r:id="rId4" action="ppaction://hlinksldjump"/>
            <a:extLst>
              <a:ext uri="{FF2B5EF4-FFF2-40B4-BE49-F238E27FC236}">
                <a16:creationId xmlns:a16="http://schemas.microsoft.com/office/drawing/2014/main" id="{710857F0-C433-4B6D-9B8E-7A5CC730409A}"/>
              </a:ext>
            </a:extLst>
          </p:cNvPr>
          <p:cNvSpPr/>
          <p:nvPr/>
        </p:nvSpPr>
        <p:spPr>
          <a:xfrm>
            <a:off x="5444020" y="5943600"/>
            <a:ext cx="132792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u="sng" dirty="0">
                <a:hlinkClick r:id="rId4" action="ppaction://hlinksldjump"/>
              </a:rPr>
              <a:t>Back to Question</a:t>
            </a:r>
            <a:endParaRPr lang="en-GB" sz="1400" b="1" u="sng" dirty="0"/>
          </a:p>
        </p:txBody>
      </p:sp>
      <p:sp>
        <p:nvSpPr>
          <p:cNvPr id="11" name="Date Placeholder 10">
            <a:extLst>
              <a:ext uri="{FF2B5EF4-FFF2-40B4-BE49-F238E27FC236}">
                <a16:creationId xmlns:a16="http://schemas.microsoft.com/office/drawing/2014/main" id="{F38501EC-7A2E-427E-8E51-79D46C7C180A}"/>
              </a:ext>
            </a:extLst>
          </p:cNvPr>
          <p:cNvSpPr>
            <a:spLocks noGrp="1"/>
          </p:cNvSpPr>
          <p:nvPr>
            <p:ph type="dt" sz="half" idx="10"/>
          </p:nvPr>
        </p:nvSpPr>
        <p:spPr/>
        <p:txBody>
          <a:bodyPr/>
          <a:lstStyle/>
          <a:p>
            <a:fld id="{D3DDC181-1340-45D8-9FA9-06E640E19635}" type="datetime8">
              <a:rPr lang="en-GB" smtClean="0"/>
              <a:t>26/04/2021 21:30</a:t>
            </a:fld>
            <a:endParaRPr lang="en-GB" dirty="0"/>
          </a:p>
        </p:txBody>
      </p:sp>
    </p:spTree>
    <p:extLst>
      <p:ext uri="{BB962C8B-B14F-4D97-AF65-F5344CB8AC3E}">
        <p14:creationId xmlns:p14="http://schemas.microsoft.com/office/powerpoint/2010/main" val="12073324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17633" y="420502"/>
            <a:ext cx="6811214" cy="796143"/>
          </a:xfrm>
        </p:spPr>
        <p:txBody>
          <a:bodyPr>
            <a:normAutofit/>
          </a:bodyPr>
          <a:lstStyle/>
          <a:p>
            <a:pPr>
              <a:spcAft>
                <a:spcPts val="1200"/>
              </a:spcAft>
            </a:pPr>
            <a:r>
              <a:rPr lang="en-GB" sz="3200" b="1" dirty="0">
                <a:solidFill>
                  <a:srgbClr val="00B0F0"/>
                </a:solidFill>
                <a:latin typeface="Arial" panose="020B0604020202020204" pitchFamily="34" charset="0"/>
                <a:cs typeface="Arial" panose="020B0604020202020204" pitchFamily="34" charset="0"/>
              </a:rPr>
              <a:t>What should Your Employer DO?</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1458" y="136525"/>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41</a:t>
            </a:fld>
            <a:endParaRPr lang="en-GB" dirty="0"/>
          </a:p>
        </p:txBody>
      </p:sp>
      <p:sp>
        <p:nvSpPr>
          <p:cNvPr id="5" name="TextBox 4">
            <a:extLst>
              <a:ext uri="{FF2B5EF4-FFF2-40B4-BE49-F238E27FC236}">
                <a16:creationId xmlns:a16="http://schemas.microsoft.com/office/drawing/2014/main" id="{3E1A4AD1-2EBF-495E-81FA-7FCF342525A6}"/>
              </a:ext>
            </a:extLst>
          </p:cNvPr>
          <p:cNvSpPr txBox="1"/>
          <p:nvPr/>
        </p:nvSpPr>
        <p:spPr>
          <a:xfrm>
            <a:off x="1048871" y="1291068"/>
            <a:ext cx="8561293" cy="400110"/>
          </a:xfrm>
          <a:prstGeom prst="rect">
            <a:avLst/>
          </a:prstGeom>
          <a:noFill/>
        </p:spPr>
        <p:txBody>
          <a:bodyPr wrap="square" rtlCol="0">
            <a:spAutoFit/>
          </a:bodyPr>
          <a:lstStyle/>
          <a:p>
            <a:r>
              <a:rPr lang="en-GB" sz="2000" b="1" dirty="0">
                <a:solidFill>
                  <a:srgbClr val="0070C0"/>
                </a:solidFill>
              </a:rPr>
              <a:t>Comply with the requirements of the Control of Vibration at Work Regulations</a:t>
            </a:r>
          </a:p>
        </p:txBody>
      </p:sp>
      <p:sp>
        <p:nvSpPr>
          <p:cNvPr id="9" name="TextBox 8">
            <a:extLst>
              <a:ext uri="{FF2B5EF4-FFF2-40B4-BE49-F238E27FC236}">
                <a16:creationId xmlns:a16="http://schemas.microsoft.com/office/drawing/2014/main" id="{A8A47D50-4943-4E70-9C8A-11435AD26C25}"/>
              </a:ext>
            </a:extLst>
          </p:cNvPr>
          <p:cNvSpPr txBox="1"/>
          <p:nvPr/>
        </p:nvSpPr>
        <p:spPr>
          <a:xfrm>
            <a:off x="1143694" y="1878283"/>
            <a:ext cx="9457764" cy="3816429"/>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GB" b="1" dirty="0">
                <a:solidFill>
                  <a:srgbClr val="00B050"/>
                </a:solidFill>
              </a:rPr>
              <a:t>Identify tool and tasks causing the vibration exposure</a:t>
            </a:r>
          </a:p>
          <a:p>
            <a:pPr marL="342900" indent="-342900">
              <a:spcAft>
                <a:spcPts val="1200"/>
              </a:spcAft>
              <a:buFont typeface="Arial" panose="020B0604020202020204" pitchFamily="34" charset="0"/>
              <a:buChar char="•"/>
            </a:pPr>
            <a:r>
              <a:rPr lang="en-GB" b="1" dirty="0">
                <a:solidFill>
                  <a:srgbClr val="00B050"/>
                </a:solidFill>
              </a:rPr>
              <a:t>Identify who is exposed, to what levels and for how long</a:t>
            </a:r>
          </a:p>
          <a:p>
            <a:pPr marL="342900" indent="-342900">
              <a:spcAft>
                <a:spcPts val="1200"/>
              </a:spcAft>
              <a:buFont typeface="Arial" panose="020B0604020202020204" pitchFamily="34" charset="0"/>
              <a:buChar char="•"/>
            </a:pPr>
            <a:r>
              <a:rPr lang="en-GB" b="1" dirty="0">
                <a:solidFill>
                  <a:srgbClr val="00B050"/>
                </a:solidFill>
              </a:rPr>
              <a:t>Find out what can be done to eliminate vibration at source </a:t>
            </a:r>
          </a:p>
          <a:p>
            <a:pPr marL="342900" indent="-342900">
              <a:spcAft>
                <a:spcPts val="1200"/>
              </a:spcAft>
              <a:buFont typeface="Arial" panose="020B0604020202020204" pitchFamily="34" charset="0"/>
              <a:buChar char="•"/>
            </a:pPr>
            <a:r>
              <a:rPr lang="en-GB" b="1" dirty="0">
                <a:solidFill>
                  <a:srgbClr val="00B050"/>
                </a:solidFill>
              </a:rPr>
              <a:t>Identify what control measures are needed </a:t>
            </a:r>
          </a:p>
          <a:p>
            <a:pPr marL="342900" indent="-342900">
              <a:spcAft>
                <a:spcPts val="1200"/>
              </a:spcAft>
              <a:buFont typeface="Arial" panose="020B0604020202020204" pitchFamily="34" charset="0"/>
              <a:buChar char="•"/>
            </a:pPr>
            <a:r>
              <a:rPr lang="en-GB" b="1" dirty="0">
                <a:solidFill>
                  <a:srgbClr val="00B050"/>
                </a:solidFill>
              </a:rPr>
              <a:t>Put-in place control measures</a:t>
            </a:r>
          </a:p>
          <a:p>
            <a:pPr marL="342900" indent="-342900">
              <a:spcAft>
                <a:spcPts val="1200"/>
              </a:spcAft>
              <a:buFont typeface="Arial" panose="020B0604020202020204" pitchFamily="34" charset="0"/>
              <a:buChar char="•"/>
            </a:pPr>
            <a:r>
              <a:rPr lang="en-GB" b="1" dirty="0">
                <a:solidFill>
                  <a:srgbClr val="00B050"/>
                </a:solidFill>
              </a:rPr>
              <a:t>Provide information, instruction, training and supervision for correct use of tools</a:t>
            </a:r>
          </a:p>
          <a:p>
            <a:pPr marL="342900" indent="-342900">
              <a:spcAft>
                <a:spcPts val="1200"/>
              </a:spcAft>
              <a:buFont typeface="Arial" panose="020B0604020202020204" pitchFamily="34" charset="0"/>
              <a:buChar char="•"/>
            </a:pPr>
            <a:r>
              <a:rPr lang="en-GB" b="1" dirty="0">
                <a:solidFill>
                  <a:srgbClr val="00B050"/>
                </a:solidFill>
              </a:rPr>
              <a:t>Correctly and regularly maintain tools</a:t>
            </a:r>
          </a:p>
          <a:p>
            <a:pPr marL="342900" indent="-342900">
              <a:spcAft>
                <a:spcPts val="1200"/>
              </a:spcAft>
              <a:buFont typeface="Arial" panose="020B0604020202020204" pitchFamily="34" charset="0"/>
              <a:buChar char="•"/>
            </a:pPr>
            <a:r>
              <a:rPr lang="en-GB" b="1" dirty="0">
                <a:solidFill>
                  <a:srgbClr val="00B050"/>
                </a:solidFill>
              </a:rPr>
              <a:t>Provide health checks for early detection of vibration exposure damage</a:t>
            </a:r>
          </a:p>
          <a:p>
            <a:pPr marL="342900" indent="-342900">
              <a:spcAft>
                <a:spcPts val="1200"/>
              </a:spcAft>
              <a:buFont typeface="Arial" panose="020B0604020202020204" pitchFamily="34" charset="0"/>
              <a:buChar char="•"/>
            </a:pPr>
            <a:r>
              <a:rPr lang="en-GB" b="1" dirty="0">
                <a:solidFill>
                  <a:srgbClr val="0070C0"/>
                </a:solidFill>
              </a:rPr>
              <a:t>Also, Consult employees or their representatives on matters affecting their health and safety</a:t>
            </a:r>
          </a:p>
        </p:txBody>
      </p:sp>
      <p:sp>
        <p:nvSpPr>
          <p:cNvPr id="7" name="Rectangle 6">
            <a:extLst>
              <a:ext uri="{FF2B5EF4-FFF2-40B4-BE49-F238E27FC236}">
                <a16:creationId xmlns:a16="http://schemas.microsoft.com/office/drawing/2014/main" id="{B9FE50DB-6FAC-49CB-821A-0F2CD652E305}"/>
              </a:ext>
            </a:extLst>
          </p:cNvPr>
          <p:cNvSpPr/>
          <p:nvPr/>
        </p:nvSpPr>
        <p:spPr>
          <a:xfrm>
            <a:off x="5233003" y="5943600"/>
            <a:ext cx="132792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u="sng" dirty="0">
                <a:hlinkClick r:id="rId4" action="ppaction://hlinksldjump"/>
              </a:rPr>
              <a:t>Back to</a:t>
            </a:r>
          </a:p>
          <a:p>
            <a:pPr algn="ctr"/>
            <a:r>
              <a:rPr lang="en-GB" sz="1400" b="1" u="sng" dirty="0">
                <a:hlinkClick r:id="rId4" action="ppaction://hlinksldjump"/>
              </a:rPr>
              <a:t>Question</a:t>
            </a:r>
            <a:endParaRPr lang="en-GB" sz="1400" b="1" u="sng" dirty="0"/>
          </a:p>
        </p:txBody>
      </p:sp>
      <p:sp>
        <p:nvSpPr>
          <p:cNvPr id="11" name="Date Placeholder 10">
            <a:extLst>
              <a:ext uri="{FF2B5EF4-FFF2-40B4-BE49-F238E27FC236}">
                <a16:creationId xmlns:a16="http://schemas.microsoft.com/office/drawing/2014/main" id="{24768CFC-8167-4590-8EDA-46B593756C0A}"/>
              </a:ext>
            </a:extLst>
          </p:cNvPr>
          <p:cNvSpPr>
            <a:spLocks noGrp="1"/>
          </p:cNvSpPr>
          <p:nvPr>
            <p:ph type="dt" sz="half" idx="10"/>
          </p:nvPr>
        </p:nvSpPr>
        <p:spPr/>
        <p:txBody>
          <a:bodyPr/>
          <a:lstStyle/>
          <a:p>
            <a:fld id="{EEBC6AB4-94D9-44CD-991F-12601257C4D2}" type="datetime8">
              <a:rPr lang="en-GB" smtClean="0"/>
              <a:t>26/04/2021 21:30</a:t>
            </a:fld>
            <a:endParaRPr lang="en-GB" dirty="0"/>
          </a:p>
        </p:txBody>
      </p:sp>
    </p:spTree>
    <p:extLst>
      <p:ext uri="{BB962C8B-B14F-4D97-AF65-F5344CB8AC3E}">
        <p14:creationId xmlns:p14="http://schemas.microsoft.com/office/powerpoint/2010/main" val="3489345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80339" y="812732"/>
            <a:ext cx="4218944" cy="426074"/>
          </a:xfrm>
        </p:spPr>
        <p:txBody>
          <a:bodyPr>
            <a:noAutofit/>
          </a:bodyPr>
          <a:lstStyle/>
          <a:p>
            <a:pPr>
              <a:spcAft>
                <a:spcPts val="1200"/>
              </a:spcAft>
            </a:pPr>
            <a:r>
              <a:rPr lang="en-GB" sz="3200" b="1" dirty="0">
                <a:solidFill>
                  <a:srgbClr val="00B0F0"/>
                </a:solidFill>
                <a:latin typeface="Arial" panose="020B0604020202020204" pitchFamily="34" charset="0"/>
                <a:cs typeface="Arial" panose="020B0604020202020204" pitchFamily="34" charset="0"/>
              </a:rPr>
              <a:t>What Should I do?</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1458" y="136525"/>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42</a:t>
            </a:fld>
            <a:endParaRPr lang="en-GB" dirty="0"/>
          </a:p>
        </p:txBody>
      </p:sp>
      <p:sp>
        <p:nvSpPr>
          <p:cNvPr id="5" name="TextBox 4">
            <a:extLst>
              <a:ext uri="{FF2B5EF4-FFF2-40B4-BE49-F238E27FC236}">
                <a16:creationId xmlns:a16="http://schemas.microsoft.com/office/drawing/2014/main" id="{00184868-F8EE-4853-A20D-FDBFDABE364C}"/>
              </a:ext>
            </a:extLst>
          </p:cNvPr>
          <p:cNvSpPr txBox="1"/>
          <p:nvPr/>
        </p:nvSpPr>
        <p:spPr>
          <a:xfrm>
            <a:off x="2317376" y="1372143"/>
            <a:ext cx="7557247" cy="830997"/>
          </a:xfrm>
          <a:prstGeom prst="rect">
            <a:avLst/>
          </a:prstGeom>
          <a:noFill/>
        </p:spPr>
        <p:txBody>
          <a:bodyPr wrap="square" rtlCol="0">
            <a:spAutoFit/>
          </a:bodyPr>
          <a:lstStyle/>
          <a:p>
            <a:pPr marL="342900" indent="-342900">
              <a:spcAft>
                <a:spcPts val="1200"/>
              </a:spcAft>
              <a:buFont typeface="Wingdings" panose="05000000000000000000" pitchFamily="2" charset="2"/>
              <a:buChar char="Ø"/>
            </a:pPr>
            <a:r>
              <a:rPr lang="en-GB" sz="2400" b="1" dirty="0">
                <a:solidFill>
                  <a:srgbClr val="00B050"/>
                </a:solidFill>
              </a:rPr>
              <a:t>Use the “Rules of Thumb” to understand vibration related problems at your workplace</a:t>
            </a:r>
          </a:p>
        </p:txBody>
      </p:sp>
      <p:graphicFrame>
        <p:nvGraphicFramePr>
          <p:cNvPr id="9" name="Table 8">
            <a:extLst>
              <a:ext uri="{FF2B5EF4-FFF2-40B4-BE49-F238E27FC236}">
                <a16:creationId xmlns:a16="http://schemas.microsoft.com/office/drawing/2014/main" id="{18568923-CFC0-48B9-918F-FA4856649C3D}"/>
              </a:ext>
            </a:extLst>
          </p:cNvPr>
          <p:cNvGraphicFramePr>
            <a:graphicFrameLocks noGrp="1"/>
          </p:cNvGraphicFramePr>
          <p:nvPr/>
        </p:nvGraphicFramePr>
        <p:xfrm>
          <a:off x="959224" y="2508652"/>
          <a:ext cx="10394575" cy="3439015"/>
        </p:xfrm>
        <a:graphic>
          <a:graphicData uri="http://schemas.openxmlformats.org/drawingml/2006/table">
            <a:tbl>
              <a:tblPr firstRow="1" bandRow="1">
                <a:tableStyleId>{5C22544A-7EE6-4342-B048-85BDC9FD1C3A}</a:tableStyleId>
              </a:tblPr>
              <a:tblGrid>
                <a:gridCol w="10394575">
                  <a:extLst>
                    <a:ext uri="{9D8B030D-6E8A-4147-A177-3AD203B41FA5}">
                      <a16:colId xmlns:a16="http://schemas.microsoft.com/office/drawing/2014/main" val="3777558826"/>
                    </a:ext>
                  </a:extLst>
                </a:gridCol>
              </a:tblGrid>
              <a:tr h="560064">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GB" sz="1600" b="1" dirty="0">
                          <a:solidFill>
                            <a:srgbClr val="FF0000"/>
                          </a:solidFill>
                          <a:latin typeface="Arial" panose="020B0604020202020204" pitchFamily="34" charset="0"/>
                          <a:cs typeface="Arial" panose="020B0604020202020204" pitchFamily="34" charset="0"/>
                        </a:rPr>
                        <a:t>1. Rotary Tool use – exceeds 1 hour of trigger time/day</a:t>
                      </a:r>
                    </a:p>
                    <a:p>
                      <a:pPr>
                        <a:spcAft>
                          <a:spcPts val="1200"/>
                        </a:spcAft>
                      </a:pPr>
                      <a:endParaRPr lang="en-GB" sz="1600" b="1" dirty="0">
                        <a:solidFill>
                          <a:srgbClr val="FF0000"/>
                        </a:solidFill>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4190015137"/>
                  </a:ext>
                </a:extLst>
              </a:tr>
              <a:tr h="560064">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GB" sz="1600" b="1" dirty="0">
                          <a:solidFill>
                            <a:srgbClr val="FF0000"/>
                          </a:solidFill>
                          <a:latin typeface="Arial" panose="020B0604020202020204" pitchFamily="34" charset="0"/>
                          <a:cs typeface="Arial" panose="020B0604020202020204" pitchFamily="34" charset="0"/>
                        </a:rPr>
                        <a:t>2. Hammer-action tool use – exceeds 15 minutes of trigger time/day</a:t>
                      </a:r>
                    </a:p>
                    <a:p>
                      <a:pPr>
                        <a:spcAft>
                          <a:spcPts val="1200"/>
                        </a:spcAft>
                      </a:pPr>
                      <a:endParaRPr lang="en-GB" sz="1600" b="1" dirty="0">
                        <a:solidFill>
                          <a:srgbClr val="FF0000"/>
                        </a:solidFill>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3502805301"/>
                  </a:ext>
                </a:extLst>
              </a:tr>
              <a:tr h="684391">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GB" sz="1600" b="1" dirty="0">
                          <a:solidFill>
                            <a:srgbClr val="FF0000"/>
                          </a:solidFill>
                          <a:latin typeface="Arial" panose="020B0604020202020204" pitchFamily="34" charset="0"/>
                          <a:cs typeface="Arial" panose="020B0604020202020204" pitchFamily="34" charset="0"/>
                        </a:rPr>
                        <a:t>3. Modern low vibration designs in good condition with well trained operators, in regular use</a:t>
                      </a:r>
                    </a:p>
                  </a:txBody>
                  <a:tcPr>
                    <a:solidFill>
                      <a:schemeClr val="bg1">
                        <a:lumMod val="85000"/>
                      </a:schemeClr>
                    </a:solidFill>
                  </a:tcPr>
                </a:tc>
                <a:extLst>
                  <a:ext uri="{0D108BD9-81ED-4DB2-BD59-A6C34878D82A}">
                    <a16:rowId xmlns:a16="http://schemas.microsoft.com/office/drawing/2014/main" val="1679479803"/>
                  </a:ext>
                </a:extLst>
              </a:tr>
              <a:tr h="375082">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GB" sz="1600" b="1" dirty="0">
                          <a:solidFill>
                            <a:srgbClr val="FF0000"/>
                          </a:solidFill>
                          <a:latin typeface="Arial" panose="020B0604020202020204" pitchFamily="34" charset="0"/>
                          <a:cs typeface="Arial" panose="020B0604020202020204" pitchFamily="34" charset="0"/>
                        </a:rPr>
                        <a:t>4. Manually-held vibrating workpieces used</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en-GB" sz="1600" b="1" dirty="0">
                        <a:solidFill>
                          <a:srgbClr val="FF0000"/>
                        </a:solidFill>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343843281"/>
                  </a:ext>
                </a:extLst>
              </a:tr>
              <a:tr h="560064">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GB" sz="1600" b="1" dirty="0">
                          <a:solidFill>
                            <a:srgbClr val="FF0000"/>
                          </a:solidFill>
                          <a:latin typeface="Arial" panose="020B0604020202020204" pitchFamily="34" charset="0"/>
                          <a:cs typeface="Arial" panose="020B0604020202020204" pitchFamily="34" charset="0"/>
                        </a:rPr>
                        <a:t>5. Someone (or more) at the workplace has early signs and symptoms of hand-arm vibration exposure</a:t>
                      </a:r>
                    </a:p>
                  </a:txBody>
                  <a:tcPr>
                    <a:solidFill>
                      <a:schemeClr val="bg1">
                        <a:lumMod val="85000"/>
                      </a:schemeClr>
                    </a:solidFill>
                  </a:tcPr>
                </a:tc>
                <a:extLst>
                  <a:ext uri="{0D108BD9-81ED-4DB2-BD59-A6C34878D82A}">
                    <a16:rowId xmlns:a16="http://schemas.microsoft.com/office/drawing/2014/main" val="883320224"/>
                  </a:ext>
                </a:extLst>
              </a:tr>
            </a:tbl>
          </a:graphicData>
        </a:graphic>
      </p:graphicFrame>
      <p:sp>
        <p:nvSpPr>
          <p:cNvPr id="7" name="Rectangle 6">
            <a:extLst>
              <a:ext uri="{FF2B5EF4-FFF2-40B4-BE49-F238E27FC236}">
                <a16:creationId xmlns:a16="http://schemas.microsoft.com/office/drawing/2014/main" id="{104C88DE-895E-4D3D-9746-0BFFD52379AC}"/>
              </a:ext>
            </a:extLst>
          </p:cNvPr>
          <p:cNvSpPr/>
          <p:nvPr/>
        </p:nvSpPr>
        <p:spPr>
          <a:xfrm>
            <a:off x="5341546" y="5943600"/>
            <a:ext cx="132792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u="sng" dirty="0">
                <a:hlinkClick r:id="rId4" action="ppaction://hlinksldjump"/>
              </a:rPr>
              <a:t>Back to Question</a:t>
            </a:r>
            <a:endParaRPr lang="en-GB" sz="1400" b="1" u="sng" dirty="0"/>
          </a:p>
        </p:txBody>
      </p:sp>
      <p:sp>
        <p:nvSpPr>
          <p:cNvPr id="11" name="Date Placeholder 10">
            <a:extLst>
              <a:ext uri="{FF2B5EF4-FFF2-40B4-BE49-F238E27FC236}">
                <a16:creationId xmlns:a16="http://schemas.microsoft.com/office/drawing/2014/main" id="{37CA8FFE-97CB-4F8A-8F67-5271F775DA09}"/>
              </a:ext>
            </a:extLst>
          </p:cNvPr>
          <p:cNvSpPr>
            <a:spLocks noGrp="1"/>
          </p:cNvSpPr>
          <p:nvPr>
            <p:ph type="dt" sz="half" idx="10"/>
          </p:nvPr>
        </p:nvSpPr>
        <p:spPr/>
        <p:txBody>
          <a:bodyPr/>
          <a:lstStyle/>
          <a:p>
            <a:fld id="{ACC5A73D-9E92-451F-8B47-6AC604CFA735}" type="datetime8">
              <a:rPr lang="en-GB" smtClean="0"/>
              <a:t>26/04/2021 21:30</a:t>
            </a:fld>
            <a:endParaRPr lang="en-GB" dirty="0"/>
          </a:p>
        </p:txBody>
      </p:sp>
    </p:spTree>
    <p:extLst>
      <p:ext uri="{BB962C8B-B14F-4D97-AF65-F5344CB8AC3E}">
        <p14:creationId xmlns:p14="http://schemas.microsoft.com/office/powerpoint/2010/main" val="12088579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80339" y="812732"/>
            <a:ext cx="4218944" cy="426074"/>
          </a:xfrm>
        </p:spPr>
        <p:txBody>
          <a:bodyPr>
            <a:noAutofit/>
          </a:bodyPr>
          <a:lstStyle/>
          <a:p>
            <a:pPr>
              <a:spcAft>
                <a:spcPts val="1200"/>
              </a:spcAft>
            </a:pPr>
            <a:r>
              <a:rPr lang="en-GB" sz="3200" b="1" dirty="0">
                <a:solidFill>
                  <a:srgbClr val="00B0F0"/>
                </a:solidFill>
                <a:latin typeface="Arial" panose="020B0604020202020204" pitchFamily="34" charset="0"/>
                <a:cs typeface="Arial" panose="020B0604020202020204" pitchFamily="34" charset="0"/>
              </a:rPr>
              <a:t>What Should I do?</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1458" y="136525"/>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43</a:t>
            </a:fld>
            <a:endParaRPr lang="en-GB" dirty="0"/>
          </a:p>
        </p:txBody>
      </p:sp>
      <p:sp>
        <p:nvSpPr>
          <p:cNvPr id="5" name="TextBox 4">
            <a:extLst>
              <a:ext uri="{FF2B5EF4-FFF2-40B4-BE49-F238E27FC236}">
                <a16:creationId xmlns:a16="http://schemas.microsoft.com/office/drawing/2014/main" id="{00184868-F8EE-4853-A20D-FDBFDABE364C}"/>
              </a:ext>
            </a:extLst>
          </p:cNvPr>
          <p:cNvSpPr txBox="1"/>
          <p:nvPr/>
        </p:nvSpPr>
        <p:spPr>
          <a:xfrm>
            <a:off x="959224" y="1362636"/>
            <a:ext cx="9606375" cy="461665"/>
          </a:xfrm>
          <a:prstGeom prst="rect">
            <a:avLst/>
          </a:prstGeom>
          <a:noFill/>
        </p:spPr>
        <p:txBody>
          <a:bodyPr wrap="square" rtlCol="0">
            <a:spAutoFit/>
          </a:bodyPr>
          <a:lstStyle/>
          <a:p>
            <a:pPr marL="342900" indent="-342900">
              <a:spcAft>
                <a:spcPts val="1200"/>
              </a:spcAft>
              <a:buFont typeface="Wingdings" panose="05000000000000000000" pitchFamily="2" charset="2"/>
              <a:buChar char="Ø"/>
            </a:pPr>
            <a:r>
              <a:rPr lang="en-GB" sz="2400" b="1" dirty="0">
                <a:solidFill>
                  <a:srgbClr val="00B050"/>
                </a:solidFill>
              </a:rPr>
              <a:t>Strictly observing tool use/trigger times determined by your employer</a:t>
            </a:r>
          </a:p>
        </p:txBody>
      </p:sp>
      <p:sp>
        <p:nvSpPr>
          <p:cNvPr id="9" name="TextBox 8">
            <a:extLst>
              <a:ext uri="{FF2B5EF4-FFF2-40B4-BE49-F238E27FC236}">
                <a16:creationId xmlns:a16="http://schemas.microsoft.com/office/drawing/2014/main" id="{71A9EF96-9429-429F-B546-4FEF3FF175B6}"/>
              </a:ext>
            </a:extLst>
          </p:cNvPr>
          <p:cNvSpPr txBox="1"/>
          <p:nvPr/>
        </p:nvSpPr>
        <p:spPr>
          <a:xfrm>
            <a:off x="923366" y="2047272"/>
            <a:ext cx="9642233" cy="1323439"/>
          </a:xfrm>
          <a:prstGeom prst="rect">
            <a:avLst/>
          </a:prstGeom>
          <a:noFill/>
        </p:spPr>
        <p:txBody>
          <a:bodyPr wrap="square" rtlCol="0">
            <a:spAutoFit/>
          </a:bodyPr>
          <a:lstStyle/>
          <a:p>
            <a:r>
              <a:rPr lang="en-GB" sz="2400" b="1" dirty="0"/>
              <a:t>Don’t take short cuts to finish the job quickly and exceed the trigger time.</a:t>
            </a:r>
          </a:p>
          <a:p>
            <a:endParaRPr lang="en-GB" sz="2400" b="1" dirty="0"/>
          </a:p>
          <a:p>
            <a:pPr algn="ctr"/>
            <a:r>
              <a:rPr lang="en-GB" sz="3200" dirty="0"/>
              <a:t>Always, remember, it is your health</a:t>
            </a:r>
          </a:p>
        </p:txBody>
      </p:sp>
      <p:sp>
        <p:nvSpPr>
          <p:cNvPr id="7" name="Rectangle 6">
            <a:hlinkClick r:id="rId4" action="ppaction://hlinksldjump"/>
            <a:extLst>
              <a:ext uri="{FF2B5EF4-FFF2-40B4-BE49-F238E27FC236}">
                <a16:creationId xmlns:a16="http://schemas.microsoft.com/office/drawing/2014/main" id="{2AC6D95F-FA25-40B9-8567-010E20FE5E88}"/>
              </a:ext>
            </a:extLst>
          </p:cNvPr>
          <p:cNvSpPr/>
          <p:nvPr/>
        </p:nvSpPr>
        <p:spPr>
          <a:xfrm>
            <a:off x="5584696" y="5943600"/>
            <a:ext cx="132792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u="sng" dirty="0">
                <a:hlinkClick r:id="rId4" action="ppaction://hlinksldjump"/>
              </a:rPr>
              <a:t>Back to Question</a:t>
            </a:r>
            <a:endParaRPr lang="en-GB" sz="1400" b="1" u="sng" dirty="0"/>
          </a:p>
        </p:txBody>
      </p:sp>
      <p:sp>
        <p:nvSpPr>
          <p:cNvPr id="11" name="Date Placeholder 10">
            <a:extLst>
              <a:ext uri="{FF2B5EF4-FFF2-40B4-BE49-F238E27FC236}">
                <a16:creationId xmlns:a16="http://schemas.microsoft.com/office/drawing/2014/main" id="{A9A3FB1A-6885-49AC-AC1E-8F989D38C400}"/>
              </a:ext>
            </a:extLst>
          </p:cNvPr>
          <p:cNvSpPr>
            <a:spLocks noGrp="1"/>
          </p:cNvSpPr>
          <p:nvPr>
            <p:ph type="dt" sz="half" idx="10"/>
          </p:nvPr>
        </p:nvSpPr>
        <p:spPr/>
        <p:txBody>
          <a:bodyPr/>
          <a:lstStyle/>
          <a:p>
            <a:fld id="{77E62175-39C0-496D-8725-EEB7FF7812E8}" type="datetime8">
              <a:rPr lang="en-GB" smtClean="0"/>
              <a:t>26/04/2021 21:30</a:t>
            </a:fld>
            <a:endParaRPr lang="en-GB" dirty="0"/>
          </a:p>
        </p:txBody>
      </p:sp>
    </p:spTree>
    <p:extLst>
      <p:ext uri="{BB962C8B-B14F-4D97-AF65-F5344CB8AC3E}">
        <p14:creationId xmlns:p14="http://schemas.microsoft.com/office/powerpoint/2010/main" val="1957132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80339" y="812732"/>
            <a:ext cx="4218944" cy="426074"/>
          </a:xfrm>
        </p:spPr>
        <p:txBody>
          <a:bodyPr>
            <a:noAutofit/>
          </a:bodyPr>
          <a:lstStyle/>
          <a:p>
            <a:pPr>
              <a:spcAft>
                <a:spcPts val="1200"/>
              </a:spcAft>
            </a:pPr>
            <a:r>
              <a:rPr lang="en-GB" sz="3200" b="1" dirty="0">
                <a:solidFill>
                  <a:srgbClr val="00B0F0"/>
                </a:solidFill>
                <a:latin typeface="Arial" panose="020B0604020202020204" pitchFamily="34" charset="0"/>
                <a:cs typeface="Arial" panose="020B0604020202020204" pitchFamily="34" charset="0"/>
              </a:rPr>
              <a:t>What Should I do?</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1458" y="136525"/>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44</a:t>
            </a:fld>
            <a:endParaRPr lang="en-GB" dirty="0"/>
          </a:p>
        </p:txBody>
      </p:sp>
      <p:sp>
        <p:nvSpPr>
          <p:cNvPr id="5" name="TextBox 4">
            <a:extLst>
              <a:ext uri="{FF2B5EF4-FFF2-40B4-BE49-F238E27FC236}">
                <a16:creationId xmlns:a16="http://schemas.microsoft.com/office/drawing/2014/main" id="{00184868-F8EE-4853-A20D-FDBFDABE364C}"/>
              </a:ext>
            </a:extLst>
          </p:cNvPr>
          <p:cNvSpPr txBox="1"/>
          <p:nvPr/>
        </p:nvSpPr>
        <p:spPr>
          <a:xfrm>
            <a:off x="2317376" y="1587990"/>
            <a:ext cx="7557247" cy="1354217"/>
          </a:xfrm>
          <a:prstGeom prst="rect">
            <a:avLst/>
          </a:prstGeom>
          <a:noFill/>
        </p:spPr>
        <p:txBody>
          <a:bodyPr wrap="square" rtlCol="0">
            <a:spAutoFit/>
          </a:bodyPr>
          <a:lstStyle/>
          <a:p>
            <a:pPr marL="342900" indent="-342900">
              <a:spcAft>
                <a:spcPts val="1200"/>
              </a:spcAft>
              <a:buFont typeface="Wingdings" panose="05000000000000000000" pitchFamily="2" charset="2"/>
              <a:buChar char="Ø"/>
            </a:pPr>
            <a:r>
              <a:rPr lang="en-GB" sz="2400" b="1" dirty="0">
                <a:solidFill>
                  <a:srgbClr val="00B050"/>
                </a:solidFill>
              </a:rPr>
              <a:t>Not relying on “antivibration” gloves – </a:t>
            </a:r>
            <a:r>
              <a:rPr lang="en-GB" sz="2400" b="1" dirty="0"/>
              <a:t>(found to be ineffective by HSE)</a:t>
            </a:r>
          </a:p>
          <a:p>
            <a:pPr marL="342900" indent="-342900">
              <a:spcAft>
                <a:spcPts val="1200"/>
              </a:spcAft>
              <a:buFont typeface="Wingdings" panose="05000000000000000000" pitchFamily="2" charset="2"/>
              <a:buChar char="Ø"/>
            </a:pPr>
            <a:r>
              <a:rPr lang="en-GB" sz="2400" b="1" dirty="0">
                <a:solidFill>
                  <a:srgbClr val="00B050"/>
                </a:solidFill>
              </a:rPr>
              <a:t>Keeping hands warm in cold months using warm gloves </a:t>
            </a:r>
          </a:p>
        </p:txBody>
      </p:sp>
      <p:pic>
        <p:nvPicPr>
          <p:cNvPr id="9" name="Picture 3">
            <a:extLst>
              <a:ext uri="{FF2B5EF4-FFF2-40B4-BE49-F238E27FC236}">
                <a16:creationId xmlns:a16="http://schemas.microsoft.com/office/drawing/2014/main" id="{CEC7D683-CFC5-4039-B69C-E7CFAD046D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7376" y="3429000"/>
            <a:ext cx="3187703" cy="21583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A picture containing text&#10;&#10;Description automatically generated">
            <a:extLst>
              <a:ext uri="{FF2B5EF4-FFF2-40B4-BE49-F238E27FC236}">
                <a16:creationId xmlns:a16="http://schemas.microsoft.com/office/drawing/2014/main" id="{9DFB3F8C-269B-4357-B8AA-16E98D71B8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8951" y="3429000"/>
            <a:ext cx="2829453" cy="2158341"/>
          </a:xfrm>
          <a:prstGeom prst="rect">
            <a:avLst/>
          </a:prstGeom>
        </p:spPr>
      </p:pic>
      <p:sp>
        <p:nvSpPr>
          <p:cNvPr id="8" name="Rectangle 7">
            <a:extLst>
              <a:ext uri="{FF2B5EF4-FFF2-40B4-BE49-F238E27FC236}">
                <a16:creationId xmlns:a16="http://schemas.microsoft.com/office/drawing/2014/main" id="{2FC8BECE-6BF3-4ADC-8AB9-97171407DEED}"/>
              </a:ext>
            </a:extLst>
          </p:cNvPr>
          <p:cNvSpPr/>
          <p:nvPr/>
        </p:nvSpPr>
        <p:spPr>
          <a:xfrm>
            <a:off x="5275207" y="5943600"/>
            <a:ext cx="132792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u="sng" dirty="0">
                <a:hlinkClick r:id="rId6" action="ppaction://hlinksldjump"/>
              </a:rPr>
              <a:t>Back to Question</a:t>
            </a:r>
            <a:endParaRPr lang="en-GB" sz="1400" b="1" u="sng" dirty="0"/>
          </a:p>
        </p:txBody>
      </p:sp>
      <p:sp>
        <p:nvSpPr>
          <p:cNvPr id="12" name="Date Placeholder 11">
            <a:extLst>
              <a:ext uri="{FF2B5EF4-FFF2-40B4-BE49-F238E27FC236}">
                <a16:creationId xmlns:a16="http://schemas.microsoft.com/office/drawing/2014/main" id="{02E8F432-3394-4882-8477-E786871356B4}"/>
              </a:ext>
            </a:extLst>
          </p:cNvPr>
          <p:cNvSpPr>
            <a:spLocks noGrp="1"/>
          </p:cNvSpPr>
          <p:nvPr>
            <p:ph type="dt" sz="half" idx="10"/>
          </p:nvPr>
        </p:nvSpPr>
        <p:spPr/>
        <p:txBody>
          <a:bodyPr/>
          <a:lstStyle/>
          <a:p>
            <a:fld id="{DFDC2172-6773-4016-82B5-D6CEEF182C37}" type="datetime8">
              <a:rPr lang="en-GB" smtClean="0"/>
              <a:t>26/04/2021 21:30</a:t>
            </a:fld>
            <a:endParaRPr lang="en-GB" dirty="0"/>
          </a:p>
        </p:txBody>
      </p:sp>
    </p:spTree>
    <p:extLst>
      <p:ext uri="{BB962C8B-B14F-4D97-AF65-F5344CB8AC3E}">
        <p14:creationId xmlns:p14="http://schemas.microsoft.com/office/powerpoint/2010/main" val="21992824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80339" y="812732"/>
            <a:ext cx="4218944" cy="426074"/>
          </a:xfrm>
        </p:spPr>
        <p:txBody>
          <a:bodyPr>
            <a:noAutofit/>
          </a:bodyPr>
          <a:lstStyle/>
          <a:p>
            <a:pPr>
              <a:spcAft>
                <a:spcPts val="1200"/>
              </a:spcAft>
            </a:pPr>
            <a:r>
              <a:rPr lang="en-GB" sz="3200" b="1" dirty="0">
                <a:solidFill>
                  <a:srgbClr val="00B0F0"/>
                </a:solidFill>
                <a:latin typeface="Arial" panose="020B0604020202020204" pitchFamily="34" charset="0"/>
                <a:cs typeface="Arial" panose="020B0604020202020204" pitchFamily="34" charset="0"/>
              </a:rPr>
              <a:t>What Should I do?</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1458" y="136525"/>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45</a:t>
            </a:fld>
            <a:endParaRPr lang="en-GB" dirty="0"/>
          </a:p>
        </p:txBody>
      </p:sp>
      <p:sp>
        <p:nvSpPr>
          <p:cNvPr id="5" name="TextBox 4">
            <a:extLst>
              <a:ext uri="{FF2B5EF4-FFF2-40B4-BE49-F238E27FC236}">
                <a16:creationId xmlns:a16="http://schemas.microsoft.com/office/drawing/2014/main" id="{00184868-F8EE-4853-A20D-FDBFDABE364C}"/>
              </a:ext>
            </a:extLst>
          </p:cNvPr>
          <p:cNvSpPr txBox="1"/>
          <p:nvPr/>
        </p:nvSpPr>
        <p:spPr>
          <a:xfrm>
            <a:off x="1981200" y="1810540"/>
            <a:ext cx="7346423" cy="892552"/>
          </a:xfrm>
          <a:prstGeom prst="rect">
            <a:avLst/>
          </a:prstGeom>
          <a:noFill/>
        </p:spPr>
        <p:txBody>
          <a:bodyPr wrap="square" rtlCol="0">
            <a:spAutoFit/>
          </a:bodyPr>
          <a:lstStyle/>
          <a:p>
            <a:pPr marL="342900" indent="-342900">
              <a:spcAft>
                <a:spcPts val="1200"/>
              </a:spcAft>
              <a:buFont typeface="Wingdings" panose="05000000000000000000" pitchFamily="2" charset="2"/>
              <a:buChar char="Ø"/>
            </a:pPr>
            <a:r>
              <a:rPr lang="en-GB" sz="2400" b="1" dirty="0">
                <a:solidFill>
                  <a:srgbClr val="00B050"/>
                </a:solidFill>
              </a:rPr>
              <a:t>Not dismissing any early signs of the effects of HAV</a:t>
            </a:r>
          </a:p>
          <a:p>
            <a:pPr>
              <a:spcAft>
                <a:spcPts val="1200"/>
              </a:spcAft>
            </a:pPr>
            <a:r>
              <a:rPr lang="en-GB" b="1" dirty="0"/>
              <a:t>(e.g. Tingling, numbing, pins and needles, wrist pain)</a:t>
            </a:r>
          </a:p>
        </p:txBody>
      </p:sp>
      <p:pic>
        <p:nvPicPr>
          <p:cNvPr id="10" name="Picture 9">
            <a:extLst>
              <a:ext uri="{FF2B5EF4-FFF2-40B4-BE49-F238E27FC236}">
                <a16:creationId xmlns:a16="http://schemas.microsoft.com/office/drawing/2014/main" id="{385E288F-D7D4-4F6E-8A7A-A2B7F99102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6517" y="3329423"/>
            <a:ext cx="2678966" cy="2608922"/>
          </a:xfrm>
          <a:prstGeom prst="rect">
            <a:avLst/>
          </a:prstGeom>
        </p:spPr>
      </p:pic>
      <p:sp>
        <p:nvSpPr>
          <p:cNvPr id="7" name="Rectangle 6">
            <a:extLst>
              <a:ext uri="{FF2B5EF4-FFF2-40B4-BE49-F238E27FC236}">
                <a16:creationId xmlns:a16="http://schemas.microsoft.com/office/drawing/2014/main" id="{EBD5F3DE-64E1-4B33-9D77-6CDB892B5FF5}"/>
              </a:ext>
            </a:extLst>
          </p:cNvPr>
          <p:cNvSpPr/>
          <p:nvPr/>
        </p:nvSpPr>
        <p:spPr>
          <a:xfrm>
            <a:off x="5317409" y="5943600"/>
            <a:ext cx="132792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u="sng" dirty="0">
                <a:hlinkClick r:id="rId5" action="ppaction://hlinksldjump"/>
              </a:rPr>
              <a:t>Back to Question</a:t>
            </a:r>
            <a:endParaRPr lang="en-GB" sz="1400" b="1" u="sng" dirty="0"/>
          </a:p>
        </p:txBody>
      </p:sp>
      <p:sp>
        <p:nvSpPr>
          <p:cNvPr id="11" name="Date Placeholder 10">
            <a:extLst>
              <a:ext uri="{FF2B5EF4-FFF2-40B4-BE49-F238E27FC236}">
                <a16:creationId xmlns:a16="http://schemas.microsoft.com/office/drawing/2014/main" id="{02F8DA0F-378B-4132-8AB4-1AEF6A1F19D7}"/>
              </a:ext>
            </a:extLst>
          </p:cNvPr>
          <p:cNvSpPr>
            <a:spLocks noGrp="1"/>
          </p:cNvSpPr>
          <p:nvPr>
            <p:ph type="dt" sz="half" idx="10"/>
          </p:nvPr>
        </p:nvSpPr>
        <p:spPr/>
        <p:txBody>
          <a:bodyPr/>
          <a:lstStyle/>
          <a:p>
            <a:fld id="{340C9A10-621B-499C-8730-BAFF163329CD}" type="datetime8">
              <a:rPr lang="en-GB" smtClean="0"/>
              <a:t>26/04/2021 21:30</a:t>
            </a:fld>
            <a:endParaRPr lang="en-GB" dirty="0"/>
          </a:p>
        </p:txBody>
      </p:sp>
    </p:spTree>
    <p:extLst>
      <p:ext uri="{BB962C8B-B14F-4D97-AF65-F5344CB8AC3E}">
        <p14:creationId xmlns:p14="http://schemas.microsoft.com/office/powerpoint/2010/main" val="11376269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5D232B-CF73-423F-A570-7AC3341A0D92}"/>
              </a:ext>
            </a:extLst>
          </p:cNvPr>
          <p:cNvSpPr>
            <a:spLocks noGrp="1"/>
          </p:cNvSpPr>
          <p:nvPr>
            <p:ph type="dt" sz="half" idx="10"/>
          </p:nvPr>
        </p:nvSpPr>
        <p:spPr/>
        <p:txBody>
          <a:bodyPr/>
          <a:lstStyle/>
          <a:p>
            <a:fld id="{454DD527-68DE-4A92-888B-6C442F8D269E}" type="datetime8">
              <a:rPr lang="en-GB" smtClean="0"/>
              <a:t>26/04/2021 21:30</a:t>
            </a:fld>
            <a:endParaRPr lang="en-GB" dirty="0"/>
          </a:p>
        </p:txBody>
      </p:sp>
      <p:sp>
        <p:nvSpPr>
          <p:cNvPr id="3" name="Slide Number Placeholder 2">
            <a:extLst>
              <a:ext uri="{FF2B5EF4-FFF2-40B4-BE49-F238E27FC236}">
                <a16:creationId xmlns:a16="http://schemas.microsoft.com/office/drawing/2014/main" id="{CE75AC36-9F03-4B5F-A2EA-D62D460C0659}"/>
              </a:ext>
            </a:extLst>
          </p:cNvPr>
          <p:cNvSpPr>
            <a:spLocks noGrp="1"/>
          </p:cNvSpPr>
          <p:nvPr>
            <p:ph type="sldNum" sz="quarter" idx="12"/>
          </p:nvPr>
        </p:nvSpPr>
        <p:spPr/>
        <p:txBody>
          <a:bodyPr/>
          <a:lstStyle/>
          <a:p>
            <a:fld id="{3DB36CE2-65BA-4721-BB1A-1EDB821F77A6}" type="slidenum">
              <a:rPr lang="en-GB" smtClean="0"/>
              <a:t>46</a:t>
            </a:fld>
            <a:endParaRPr lang="en-GB" dirty="0"/>
          </a:p>
        </p:txBody>
      </p:sp>
      <p:sp>
        <p:nvSpPr>
          <p:cNvPr id="4" name="TextBox 3">
            <a:extLst>
              <a:ext uri="{FF2B5EF4-FFF2-40B4-BE49-F238E27FC236}">
                <a16:creationId xmlns:a16="http://schemas.microsoft.com/office/drawing/2014/main" id="{5F56900B-2548-4391-B6D6-C04FCC06639D}"/>
              </a:ext>
            </a:extLst>
          </p:cNvPr>
          <p:cNvSpPr txBox="1"/>
          <p:nvPr/>
        </p:nvSpPr>
        <p:spPr>
          <a:xfrm>
            <a:off x="5807968" y="2204865"/>
            <a:ext cx="3878498" cy="1015663"/>
          </a:xfrm>
          <a:prstGeom prst="rect">
            <a:avLst/>
          </a:prstGeom>
          <a:noFill/>
        </p:spPr>
        <p:txBody>
          <a:bodyPr wrap="none" rtlCol="0">
            <a:spAutoFit/>
          </a:bodyPr>
          <a:lstStyle/>
          <a:p>
            <a:r>
              <a:rPr lang="en-GB" sz="1400" dirty="0"/>
              <a:t>Note to Lecturers</a:t>
            </a:r>
          </a:p>
          <a:p>
            <a:r>
              <a:rPr lang="en-GB" sz="1400" dirty="0"/>
              <a:t>For SGUK certificate Word template please contact</a:t>
            </a:r>
          </a:p>
          <a:p>
            <a:r>
              <a:rPr lang="en-GB" sz="1400" dirty="0">
                <a:hlinkClick r:id="rId3"/>
              </a:rPr>
              <a:t>contact@safetygroupsuk.org.uk</a:t>
            </a:r>
            <a:endParaRPr lang="en-GB" sz="1400" dirty="0"/>
          </a:p>
          <a:p>
            <a:endParaRPr lang="en-GB" dirty="0"/>
          </a:p>
        </p:txBody>
      </p:sp>
      <p:pic>
        <p:nvPicPr>
          <p:cNvPr id="6" name="Picture 5">
            <a:extLst>
              <a:ext uri="{FF2B5EF4-FFF2-40B4-BE49-F238E27FC236}">
                <a16:creationId xmlns:a16="http://schemas.microsoft.com/office/drawing/2014/main" id="{BDB2D341-D6B5-48B9-B3F7-31F94CEE8F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7784" y="0"/>
            <a:ext cx="1944216" cy="1340768"/>
          </a:xfrm>
          <a:prstGeom prst="rect">
            <a:avLst/>
          </a:prstGeom>
        </p:spPr>
      </p:pic>
      <p:pic>
        <p:nvPicPr>
          <p:cNvPr id="8" name="Picture 7">
            <a:extLst>
              <a:ext uri="{FF2B5EF4-FFF2-40B4-BE49-F238E27FC236}">
                <a16:creationId xmlns:a16="http://schemas.microsoft.com/office/drawing/2014/main" id="{5D7A39F1-AF85-41B8-9946-ABB1920BDB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3552" y="476672"/>
            <a:ext cx="3312368" cy="4608512"/>
          </a:xfrm>
          <a:prstGeom prst="rect">
            <a:avLst/>
          </a:prstGeom>
        </p:spPr>
      </p:pic>
    </p:spTree>
    <p:extLst>
      <p:ext uri="{BB962C8B-B14F-4D97-AF65-F5344CB8AC3E}">
        <p14:creationId xmlns:p14="http://schemas.microsoft.com/office/powerpoint/2010/main" val="7531518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5D232B-CF73-423F-A570-7AC3341A0D92}"/>
              </a:ext>
            </a:extLst>
          </p:cNvPr>
          <p:cNvSpPr>
            <a:spLocks noGrp="1"/>
          </p:cNvSpPr>
          <p:nvPr>
            <p:ph type="dt" sz="half" idx="10"/>
          </p:nvPr>
        </p:nvSpPr>
        <p:spPr/>
        <p:txBody>
          <a:bodyPr/>
          <a:lstStyle/>
          <a:p>
            <a:fld id="{454DD527-68DE-4A92-888B-6C442F8D269E}" type="datetime8">
              <a:rPr lang="en-GB" smtClean="0"/>
              <a:t>26/04/2021 21:30</a:t>
            </a:fld>
            <a:endParaRPr lang="en-GB" dirty="0"/>
          </a:p>
        </p:txBody>
      </p:sp>
      <p:sp>
        <p:nvSpPr>
          <p:cNvPr id="3" name="Slide Number Placeholder 2">
            <a:extLst>
              <a:ext uri="{FF2B5EF4-FFF2-40B4-BE49-F238E27FC236}">
                <a16:creationId xmlns:a16="http://schemas.microsoft.com/office/drawing/2014/main" id="{CE75AC36-9F03-4B5F-A2EA-D62D460C0659}"/>
              </a:ext>
            </a:extLst>
          </p:cNvPr>
          <p:cNvSpPr>
            <a:spLocks noGrp="1"/>
          </p:cNvSpPr>
          <p:nvPr>
            <p:ph type="sldNum" sz="quarter" idx="12"/>
          </p:nvPr>
        </p:nvSpPr>
        <p:spPr/>
        <p:txBody>
          <a:bodyPr/>
          <a:lstStyle/>
          <a:p>
            <a:fld id="{3DB36CE2-65BA-4721-BB1A-1EDB821F77A6}" type="slidenum">
              <a:rPr lang="en-GB" smtClean="0"/>
              <a:t>47</a:t>
            </a:fld>
            <a:endParaRPr lang="en-GB" dirty="0"/>
          </a:p>
        </p:txBody>
      </p:sp>
      <p:pic>
        <p:nvPicPr>
          <p:cNvPr id="6" name="Picture 5">
            <a:extLst>
              <a:ext uri="{FF2B5EF4-FFF2-40B4-BE49-F238E27FC236}">
                <a16:creationId xmlns:a16="http://schemas.microsoft.com/office/drawing/2014/main" id="{D43BAE23-4E6E-433B-9099-D811F7CF35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7784" y="0"/>
            <a:ext cx="1944216" cy="1340768"/>
          </a:xfrm>
          <a:prstGeom prst="rect">
            <a:avLst/>
          </a:prstGeom>
        </p:spPr>
      </p:pic>
      <p:pic>
        <p:nvPicPr>
          <p:cNvPr id="11" name="Picture 10" descr="Text&#10;&#10;Description automatically generated">
            <a:extLst>
              <a:ext uri="{FF2B5EF4-FFF2-40B4-BE49-F238E27FC236}">
                <a16:creationId xmlns:a16="http://schemas.microsoft.com/office/drawing/2014/main" id="{8BBD8480-5FD1-42A3-B21B-65C56429F3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805" y="390294"/>
            <a:ext cx="9623502" cy="6032808"/>
          </a:xfrm>
          <a:prstGeom prst="rect">
            <a:avLst/>
          </a:prstGeom>
        </p:spPr>
      </p:pic>
    </p:spTree>
    <p:extLst>
      <p:ext uri="{BB962C8B-B14F-4D97-AF65-F5344CB8AC3E}">
        <p14:creationId xmlns:p14="http://schemas.microsoft.com/office/powerpoint/2010/main" val="1535558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0135" y="223025"/>
            <a:ext cx="5873435" cy="981307"/>
          </a:xfrm>
        </p:spPr>
        <p:txBody>
          <a:bodyPr>
            <a:normAutofit fontScale="90000"/>
          </a:bodyPr>
          <a:lstStyle/>
          <a:p>
            <a:pPr>
              <a:spcAft>
                <a:spcPts val="1200"/>
              </a:spcAft>
            </a:pPr>
            <a:r>
              <a:rPr lang="en-GB" sz="3600" b="1" dirty="0">
                <a:solidFill>
                  <a:srgbClr val="0070C0"/>
                </a:solidFill>
                <a:latin typeface="Arial" panose="020B0604020202020204" pitchFamily="34" charset="0"/>
                <a:cs typeface="Arial" panose="020B0604020202020204" pitchFamily="34" charset="0"/>
              </a:rPr>
              <a:t>Sources of Exposure to HAV </a:t>
            </a:r>
            <a:br>
              <a:rPr lang="en-GB" sz="3200" b="1" dirty="0">
                <a:solidFill>
                  <a:srgbClr val="00B0F0"/>
                </a:solidFill>
                <a:latin typeface="Arial" panose="020B0604020202020204" pitchFamily="34" charset="0"/>
                <a:cs typeface="Arial" panose="020B0604020202020204" pitchFamily="34" charset="0"/>
              </a:rPr>
            </a:br>
            <a:r>
              <a:rPr lang="en-GB" sz="3200" b="1" dirty="0">
                <a:solidFill>
                  <a:srgbClr val="00B0F0"/>
                </a:solidFill>
                <a:latin typeface="Arial" panose="020B0604020202020204" pitchFamily="34" charset="0"/>
                <a:cs typeface="Arial" panose="020B0604020202020204" pitchFamily="34" charset="0"/>
              </a:rPr>
              <a:t> </a:t>
            </a:r>
            <a:r>
              <a:rPr lang="en-GB" sz="2700" b="1" dirty="0">
                <a:solidFill>
                  <a:srgbClr val="C00000"/>
                </a:solidFill>
                <a:latin typeface="Arial" panose="020B0604020202020204" pitchFamily="34" charset="0"/>
                <a:cs typeface="Arial" panose="020B0604020202020204" pitchFamily="34" charset="0"/>
              </a:rPr>
              <a:t>Power Drill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5</a:t>
            </a:fld>
            <a:endParaRPr lang="en-GB" dirty="0"/>
          </a:p>
        </p:txBody>
      </p:sp>
      <p:sp>
        <p:nvSpPr>
          <p:cNvPr id="5" name="TextBox 4">
            <a:extLst>
              <a:ext uri="{FF2B5EF4-FFF2-40B4-BE49-F238E27FC236}">
                <a16:creationId xmlns:a16="http://schemas.microsoft.com/office/drawing/2014/main" id="{76FDD90B-4EF9-4102-881E-EB94DD1E3E51}"/>
              </a:ext>
            </a:extLst>
          </p:cNvPr>
          <p:cNvSpPr txBox="1"/>
          <p:nvPr/>
        </p:nvSpPr>
        <p:spPr>
          <a:xfrm>
            <a:off x="823403" y="1629691"/>
            <a:ext cx="184731" cy="369332"/>
          </a:xfrm>
          <a:prstGeom prst="rect">
            <a:avLst/>
          </a:prstGeom>
          <a:noFill/>
        </p:spPr>
        <p:txBody>
          <a:bodyPr wrap="none" rtlCol="0">
            <a:spAutoFit/>
          </a:bodyPr>
          <a:lstStyle/>
          <a:p>
            <a:endParaRPr lang="en-GB" dirty="0"/>
          </a:p>
        </p:txBody>
      </p:sp>
      <p:grpSp>
        <p:nvGrpSpPr>
          <p:cNvPr id="11" name="Group 10">
            <a:extLst>
              <a:ext uri="{FF2B5EF4-FFF2-40B4-BE49-F238E27FC236}">
                <a16:creationId xmlns:a16="http://schemas.microsoft.com/office/drawing/2014/main" id="{FFB0B394-5857-4400-B20D-BE21981FAAA6}"/>
              </a:ext>
            </a:extLst>
          </p:cNvPr>
          <p:cNvGrpSpPr/>
          <p:nvPr/>
        </p:nvGrpSpPr>
        <p:grpSpPr>
          <a:xfrm>
            <a:off x="3947532" y="1574463"/>
            <a:ext cx="4616604" cy="4246474"/>
            <a:chOff x="4630700" y="1853243"/>
            <a:chExt cx="2943225" cy="3267432"/>
          </a:xfrm>
        </p:grpSpPr>
        <p:pic>
          <p:nvPicPr>
            <p:cNvPr id="12" name="Picture 11">
              <a:extLst>
                <a:ext uri="{FF2B5EF4-FFF2-40B4-BE49-F238E27FC236}">
                  <a16:creationId xmlns:a16="http://schemas.microsoft.com/office/drawing/2014/main" id="{29330AC8-B77A-44AA-B7F4-198A9CFBFE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8078" y="3471232"/>
              <a:ext cx="1750621" cy="1649443"/>
            </a:xfrm>
            <a:prstGeom prst="rect">
              <a:avLst/>
            </a:prstGeom>
          </p:spPr>
        </p:pic>
        <p:pic>
          <p:nvPicPr>
            <p:cNvPr id="13" name="Picture 12">
              <a:extLst>
                <a:ext uri="{FF2B5EF4-FFF2-40B4-BE49-F238E27FC236}">
                  <a16:creationId xmlns:a16="http://schemas.microsoft.com/office/drawing/2014/main" id="{35619FB1-C689-44EC-B1F2-45975AD2E4E4}"/>
                </a:ext>
              </a:extLst>
            </p:cNvPr>
            <p:cNvPicPr>
              <a:picLocks noChangeAspect="1"/>
            </p:cNvPicPr>
            <p:nvPr/>
          </p:nvPicPr>
          <p:blipFill>
            <a:blip r:embed="rId5"/>
            <a:stretch>
              <a:fillRect/>
            </a:stretch>
          </p:blipFill>
          <p:spPr>
            <a:xfrm>
              <a:off x="4630700" y="1853243"/>
              <a:ext cx="2943225" cy="1533525"/>
            </a:xfrm>
            <a:prstGeom prst="rect">
              <a:avLst/>
            </a:prstGeom>
          </p:spPr>
        </p:pic>
      </p:grpSp>
      <p:sp>
        <p:nvSpPr>
          <p:cNvPr id="17" name="Date Placeholder 16">
            <a:extLst>
              <a:ext uri="{FF2B5EF4-FFF2-40B4-BE49-F238E27FC236}">
                <a16:creationId xmlns:a16="http://schemas.microsoft.com/office/drawing/2014/main" id="{E7D22E4C-6869-4023-87DF-096DA2FADBF1}"/>
              </a:ext>
            </a:extLst>
          </p:cNvPr>
          <p:cNvSpPr>
            <a:spLocks noGrp="1"/>
          </p:cNvSpPr>
          <p:nvPr>
            <p:ph type="dt" sz="half" idx="10"/>
          </p:nvPr>
        </p:nvSpPr>
        <p:spPr/>
        <p:txBody>
          <a:bodyPr/>
          <a:lstStyle/>
          <a:p>
            <a:fld id="{3478516E-394A-473E-AC1A-7542A16238C8}" type="datetime8">
              <a:rPr lang="en-GB" smtClean="0"/>
              <a:t>26/04/2021 21:30</a:t>
            </a:fld>
            <a:endParaRPr lang="en-GB" dirty="0"/>
          </a:p>
        </p:txBody>
      </p:sp>
    </p:spTree>
    <p:extLst>
      <p:ext uri="{BB962C8B-B14F-4D97-AF65-F5344CB8AC3E}">
        <p14:creationId xmlns:p14="http://schemas.microsoft.com/office/powerpoint/2010/main" val="2352570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29425" y="670927"/>
            <a:ext cx="5893246" cy="1393975"/>
          </a:xfrm>
        </p:spPr>
        <p:txBody>
          <a:bodyPr>
            <a:noAutofit/>
          </a:bodyPr>
          <a:lstStyle/>
          <a:p>
            <a:pPr>
              <a:spcAft>
                <a:spcPts val="1200"/>
              </a:spcAft>
            </a:pPr>
            <a:r>
              <a:rPr lang="en-GB" sz="3200" b="1" dirty="0">
                <a:solidFill>
                  <a:srgbClr val="0070C0"/>
                </a:solidFill>
                <a:latin typeface="Arial" panose="020B0604020202020204" pitchFamily="34" charset="0"/>
                <a:cs typeface="Arial" panose="020B0604020202020204" pitchFamily="34" charset="0"/>
              </a:rPr>
              <a:t>Pictorial Illustrations</a:t>
            </a:r>
            <a:br>
              <a:rPr lang="en-GB" sz="3200" b="1" dirty="0">
                <a:solidFill>
                  <a:srgbClr val="00B0F0"/>
                </a:solidFill>
                <a:latin typeface="Arial" panose="020B0604020202020204" pitchFamily="34" charset="0"/>
                <a:cs typeface="Arial" panose="020B0604020202020204" pitchFamily="34" charset="0"/>
              </a:rPr>
            </a:br>
            <a:r>
              <a:rPr lang="en-GB" sz="2400" b="1" dirty="0">
                <a:solidFill>
                  <a:srgbClr val="C00000"/>
                </a:solidFill>
                <a:latin typeface="Arial" panose="020B0604020202020204" pitchFamily="34" charset="0"/>
                <a:cs typeface="Arial" panose="020B0604020202020204" pitchFamily="34" charset="0"/>
              </a:rPr>
              <a:t>Examples of </a:t>
            </a:r>
            <a:br>
              <a:rPr lang="en-GB" sz="2400" b="1" dirty="0">
                <a:solidFill>
                  <a:srgbClr val="C00000"/>
                </a:solidFill>
                <a:latin typeface="Arial" panose="020B0604020202020204" pitchFamily="34" charset="0"/>
                <a:cs typeface="Arial" panose="020B0604020202020204" pitchFamily="34" charset="0"/>
              </a:rPr>
            </a:br>
            <a:r>
              <a:rPr lang="en-GB" sz="2400" b="1" dirty="0">
                <a:solidFill>
                  <a:srgbClr val="C00000"/>
                </a:solidFill>
                <a:latin typeface="Arial" panose="020B0604020202020204" pitchFamily="34" charset="0"/>
                <a:cs typeface="Arial" panose="020B0604020202020204" pitchFamily="34" charset="0"/>
              </a:rPr>
              <a:t>HAV related problems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6</a:t>
            </a:fld>
            <a:endParaRPr lang="en-GB" dirty="0"/>
          </a:p>
        </p:txBody>
      </p:sp>
      <p:sp>
        <p:nvSpPr>
          <p:cNvPr id="5" name="TextBox 4">
            <a:extLst>
              <a:ext uri="{FF2B5EF4-FFF2-40B4-BE49-F238E27FC236}">
                <a16:creationId xmlns:a16="http://schemas.microsoft.com/office/drawing/2014/main" id="{76FDD90B-4EF9-4102-881E-EB94DD1E3E51}"/>
              </a:ext>
            </a:extLst>
          </p:cNvPr>
          <p:cNvSpPr txBox="1"/>
          <p:nvPr/>
        </p:nvSpPr>
        <p:spPr>
          <a:xfrm>
            <a:off x="823403" y="1629691"/>
            <a:ext cx="184731" cy="369332"/>
          </a:xfrm>
          <a:prstGeom prst="rect">
            <a:avLst/>
          </a:prstGeom>
          <a:noFill/>
        </p:spPr>
        <p:txBody>
          <a:bodyPr wrap="none" rtlCol="0">
            <a:spAutoFit/>
          </a:bodyPr>
          <a:lstStyle/>
          <a:p>
            <a:endParaRPr lang="en-GB" dirty="0"/>
          </a:p>
        </p:txBody>
      </p:sp>
      <p:grpSp>
        <p:nvGrpSpPr>
          <p:cNvPr id="10" name="Group 9">
            <a:extLst>
              <a:ext uri="{FF2B5EF4-FFF2-40B4-BE49-F238E27FC236}">
                <a16:creationId xmlns:a16="http://schemas.microsoft.com/office/drawing/2014/main" id="{CF7CC303-2FB3-49EF-A3D3-D0D83E9E0B1B}"/>
              </a:ext>
            </a:extLst>
          </p:cNvPr>
          <p:cNvGrpSpPr/>
          <p:nvPr/>
        </p:nvGrpSpPr>
        <p:grpSpPr>
          <a:xfrm>
            <a:off x="1531950" y="2401479"/>
            <a:ext cx="9652723" cy="3181323"/>
            <a:chOff x="1621160" y="2412630"/>
            <a:chExt cx="8785947" cy="1997262"/>
          </a:xfrm>
        </p:grpSpPr>
        <p:sp>
          <p:nvSpPr>
            <p:cNvPr id="9" name="TextBox 8">
              <a:extLst>
                <a:ext uri="{FF2B5EF4-FFF2-40B4-BE49-F238E27FC236}">
                  <a16:creationId xmlns:a16="http://schemas.microsoft.com/office/drawing/2014/main" id="{269419EA-AA39-4726-B770-359482B25144}"/>
                </a:ext>
              </a:extLst>
            </p:cNvPr>
            <p:cNvSpPr txBox="1"/>
            <p:nvPr/>
          </p:nvSpPr>
          <p:spPr>
            <a:xfrm>
              <a:off x="2222009" y="4120055"/>
              <a:ext cx="337334" cy="289837"/>
            </a:xfrm>
            <a:prstGeom prst="rect">
              <a:avLst/>
            </a:prstGeom>
            <a:noFill/>
          </p:spPr>
          <p:txBody>
            <a:bodyPr wrap="none" rtlCol="0">
              <a:spAutoFit/>
            </a:bodyPr>
            <a:lstStyle/>
            <a:p>
              <a:r>
                <a:rPr lang="en-GB" sz="2400" b="1" dirty="0"/>
                <a:t>A</a:t>
              </a:r>
            </a:p>
          </p:txBody>
        </p:sp>
        <p:sp>
          <p:nvSpPr>
            <p:cNvPr id="14" name="TextBox 13">
              <a:extLst>
                <a:ext uri="{FF2B5EF4-FFF2-40B4-BE49-F238E27FC236}">
                  <a16:creationId xmlns:a16="http://schemas.microsoft.com/office/drawing/2014/main" id="{E6CCE593-6A20-44AB-8AE5-A8E8B3C46FED}"/>
                </a:ext>
              </a:extLst>
            </p:cNvPr>
            <p:cNvSpPr txBox="1"/>
            <p:nvPr/>
          </p:nvSpPr>
          <p:spPr>
            <a:xfrm>
              <a:off x="5655435" y="4120055"/>
              <a:ext cx="317716" cy="289837"/>
            </a:xfrm>
            <a:prstGeom prst="rect">
              <a:avLst/>
            </a:prstGeom>
            <a:noFill/>
          </p:spPr>
          <p:txBody>
            <a:bodyPr wrap="square" rtlCol="0">
              <a:spAutoFit/>
            </a:bodyPr>
            <a:lstStyle/>
            <a:p>
              <a:r>
                <a:rPr lang="en-GB" sz="2400" b="1" dirty="0"/>
                <a:t>B</a:t>
              </a:r>
            </a:p>
          </p:txBody>
        </p:sp>
        <p:sp>
          <p:nvSpPr>
            <p:cNvPr id="16" name="TextBox 15">
              <a:extLst>
                <a:ext uri="{FF2B5EF4-FFF2-40B4-BE49-F238E27FC236}">
                  <a16:creationId xmlns:a16="http://schemas.microsoft.com/office/drawing/2014/main" id="{5C61A152-D6F0-4F2C-8AA8-4BC419A1844F}"/>
                </a:ext>
              </a:extLst>
            </p:cNvPr>
            <p:cNvSpPr txBox="1"/>
            <p:nvPr/>
          </p:nvSpPr>
          <p:spPr>
            <a:xfrm>
              <a:off x="9458070" y="4093930"/>
              <a:ext cx="308098" cy="289837"/>
            </a:xfrm>
            <a:prstGeom prst="rect">
              <a:avLst/>
            </a:prstGeom>
            <a:noFill/>
          </p:spPr>
          <p:txBody>
            <a:bodyPr wrap="square" rtlCol="0">
              <a:spAutoFit/>
            </a:bodyPr>
            <a:lstStyle/>
            <a:p>
              <a:r>
                <a:rPr lang="en-GB" sz="2400" b="1" dirty="0"/>
                <a:t>C</a:t>
              </a:r>
            </a:p>
          </p:txBody>
        </p:sp>
        <p:pic>
          <p:nvPicPr>
            <p:cNvPr id="17" name="Picture 16" descr="A hand holding an object in his hand&#10;&#10;Description automatically generated">
              <a:extLst>
                <a:ext uri="{FF2B5EF4-FFF2-40B4-BE49-F238E27FC236}">
                  <a16:creationId xmlns:a16="http://schemas.microsoft.com/office/drawing/2014/main" id="{5F9B8F63-8B40-4987-B4C3-FD202DFDE7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160" y="2448189"/>
              <a:ext cx="1823126" cy="1589355"/>
            </a:xfrm>
            <a:prstGeom prst="rect">
              <a:avLst/>
            </a:prstGeom>
          </p:spPr>
        </p:pic>
        <p:pic>
          <p:nvPicPr>
            <p:cNvPr id="18" name="Picture 17" descr="A close up of a persons hand&#10;&#10;Description automatically generated">
              <a:extLst>
                <a:ext uri="{FF2B5EF4-FFF2-40B4-BE49-F238E27FC236}">
                  <a16:creationId xmlns:a16="http://schemas.microsoft.com/office/drawing/2014/main" id="{85C9CF7E-7D07-4B57-9760-48BFAF5BD4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9682" y="2412630"/>
              <a:ext cx="2509223" cy="1589356"/>
            </a:xfrm>
            <a:prstGeom prst="rect">
              <a:avLst/>
            </a:prstGeom>
          </p:spPr>
        </p:pic>
        <p:pic>
          <p:nvPicPr>
            <p:cNvPr id="19" name="Picture 18" descr="A picture containing person, holding, hand, small&#10;&#10;Description automatically generated">
              <a:extLst>
                <a:ext uri="{FF2B5EF4-FFF2-40B4-BE49-F238E27FC236}">
                  <a16:creationId xmlns:a16="http://schemas.microsoft.com/office/drawing/2014/main" id="{66C2B23B-457B-4140-94DC-32610A1FF8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09033" y="2412630"/>
              <a:ext cx="1898074" cy="1589356"/>
            </a:xfrm>
            <a:prstGeom prst="rect">
              <a:avLst/>
            </a:prstGeom>
          </p:spPr>
        </p:pic>
      </p:grpSp>
      <p:sp>
        <p:nvSpPr>
          <p:cNvPr id="22" name="Date Placeholder 21">
            <a:extLst>
              <a:ext uri="{FF2B5EF4-FFF2-40B4-BE49-F238E27FC236}">
                <a16:creationId xmlns:a16="http://schemas.microsoft.com/office/drawing/2014/main" id="{7067A434-5477-41F6-A110-FBE02F15CA29}"/>
              </a:ext>
            </a:extLst>
          </p:cNvPr>
          <p:cNvSpPr>
            <a:spLocks noGrp="1"/>
          </p:cNvSpPr>
          <p:nvPr>
            <p:ph type="dt" sz="half" idx="10"/>
          </p:nvPr>
        </p:nvSpPr>
        <p:spPr/>
        <p:txBody>
          <a:bodyPr/>
          <a:lstStyle/>
          <a:p>
            <a:fld id="{B1F48A2B-E683-4A4D-95A3-1E397EAD9C50}" type="datetime8">
              <a:rPr lang="en-GB" smtClean="0"/>
              <a:t>26/04/2021 21:30</a:t>
            </a:fld>
            <a:endParaRPr lang="en-GB" dirty="0"/>
          </a:p>
        </p:txBody>
      </p:sp>
    </p:spTree>
    <p:extLst>
      <p:ext uri="{BB962C8B-B14F-4D97-AF65-F5344CB8AC3E}">
        <p14:creationId xmlns:p14="http://schemas.microsoft.com/office/powerpoint/2010/main" val="3167098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8505" y="159614"/>
            <a:ext cx="8173845" cy="531762"/>
          </a:xfrm>
        </p:spPr>
        <p:txBody>
          <a:bodyPr>
            <a:normAutofit/>
          </a:bodyPr>
          <a:lstStyle/>
          <a:p>
            <a:pPr>
              <a:spcAft>
                <a:spcPts val="1200"/>
              </a:spcAft>
            </a:pPr>
            <a:r>
              <a:rPr lang="en-GB" sz="3200" b="1" dirty="0">
                <a:solidFill>
                  <a:srgbClr val="0070C0"/>
                </a:solidFill>
                <a:latin typeface="Arial" panose="020B0604020202020204" pitchFamily="34" charset="0"/>
                <a:cs typeface="Arial" panose="020B0604020202020204" pitchFamily="34" charset="0"/>
              </a:rPr>
              <a:t>Victims of </a:t>
            </a:r>
            <a:r>
              <a:rPr lang="en-GB" sz="3200" b="1" dirty="0" err="1">
                <a:solidFill>
                  <a:srgbClr val="0070C0"/>
                </a:solidFill>
                <a:latin typeface="Arial" panose="020B0604020202020204" pitchFamily="34" charset="0"/>
                <a:cs typeface="Arial" panose="020B0604020202020204" pitchFamily="34" charset="0"/>
              </a:rPr>
              <a:t>HAV</a:t>
            </a:r>
            <a:endParaRPr lang="en-GB" sz="3200" b="1" dirty="0">
              <a:solidFill>
                <a:srgbClr val="0070C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7</a:t>
            </a:fld>
            <a:endParaRPr lang="en-GB" dirty="0"/>
          </a:p>
        </p:txBody>
      </p:sp>
      <p:sp>
        <p:nvSpPr>
          <p:cNvPr id="5" name="TextBox 4">
            <a:extLst>
              <a:ext uri="{FF2B5EF4-FFF2-40B4-BE49-F238E27FC236}">
                <a16:creationId xmlns:a16="http://schemas.microsoft.com/office/drawing/2014/main" id="{76FDD90B-4EF9-4102-881E-EB94DD1E3E51}"/>
              </a:ext>
            </a:extLst>
          </p:cNvPr>
          <p:cNvSpPr txBox="1"/>
          <p:nvPr/>
        </p:nvSpPr>
        <p:spPr>
          <a:xfrm>
            <a:off x="823403" y="1629691"/>
            <a:ext cx="184731" cy="369332"/>
          </a:xfrm>
          <a:prstGeom prst="rect">
            <a:avLst/>
          </a:prstGeom>
          <a:noFill/>
        </p:spPr>
        <p:txBody>
          <a:bodyPr wrap="none" rtlCol="0">
            <a:spAutoFit/>
          </a:bodyPr>
          <a:lstStyle/>
          <a:p>
            <a:endParaRPr lang="en-GB" dirty="0"/>
          </a:p>
        </p:txBody>
      </p:sp>
      <p:sp>
        <p:nvSpPr>
          <p:cNvPr id="9" name="Rectangle 8">
            <a:extLst>
              <a:ext uri="{FF2B5EF4-FFF2-40B4-BE49-F238E27FC236}">
                <a16:creationId xmlns:a16="http://schemas.microsoft.com/office/drawing/2014/main" id="{B239451F-9BB0-4DED-BCB3-82D6B617B78D}"/>
              </a:ext>
            </a:extLst>
          </p:cNvPr>
          <p:cNvSpPr/>
          <p:nvPr/>
        </p:nvSpPr>
        <p:spPr>
          <a:xfrm>
            <a:off x="1471962" y="1263532"/>
            <a:ext cx="9155149" cy="4647426"/>
          </a:xfrm>
          <a:prstGeom prst="rect">
            <a:avLst/>
          </a:prstGeom>
        </p:spPr>
        <p:txBody>
          <a:bodyPr wrap="square">
            <a:spAutoFit/>
          </a:bodyPr>
          <a:lstStyle/>
          <a:p>
            <a:pPr fontAlgn="base">
              <a:spcAft>
                <a:spcPts val="1200"/>
              </a:spcAft>
            </a:pPr>
            <a:r>
              <a:rPr lang="en-GB" sz="2400" b="1" u="none" strike="noStrike" dirty="0">
                <a:solidFill>
                  <a:srgbClr val="0070C0"/>
                </a:solidFill>
                <a:effectLst/>
                <a:latin typeface="Arial" panose="020B0604020202020204" pitchFamily="34" charset="0"/>
                <a:cs typeface="Arial" panose="020B0604020202020204" pitchFamily="34" charset="0"/>
              </a:rPr>
              <a:t>A former mechanical technician </a:t>
            </a:r>
            <a:r>
              <a:rPr lang="en-GB" sz="2400" b="1" u="none" strike="noStrike" dirty="0">
                <a:solidFill>
                  <a:srgbClr val="111111"/>
                </a:solidFill>
                <a:effectLst/>
                <a:latin typeface="Arial" panose="020B0604020202020204" pitchFamily="34" charset="0"/>
                <a:cs typeface="Arial" panose="020B0604020202020204" pitchFamily="34" charset="0"/>
              </a:rPr>
              <a:t>(50s)</a:t>
            </a:r>
          </a:p>
          <a:p>
            <a:pPr marL="285750" indent="-285750" fontAlgn="base">
              <a:spcAft>
                <a:spcPts val="1200"/>
              </a:spcAft>
              <a:buFont typeface="Arial" panose="020B0604020202020204" pitchFamily="34" charset="0"/>
              <a:buChar char="•"/>
            </a:pPr>
            <a:r>
              <a:rPr lang="en-GB" sz="2400" b="1" u="none" strike="noStrike" dirty="0">
                <a:solidFill>
                  <a:srgbClr val="C00000"/>
                </a:solidFill>
                <a:effectLst/>
                <a:latin typeface="Arial" panose="020B0604020202020204" pitchFamily="34" charset="0"/>
                <a:cs typeface="Arial" panose="020B0604020202020204" pitchFamily="34" charset="0"/>
              </a:rPr>
              <a:t>Used and repaired a wide range of hand-held power tools </a:t>
            </a:r>
          </a:p>
          <a:p>
            <a:pPr marL="285750" indent="-285750" fontAlgn="base">
              <a:spcAft>
                <a:spcPts val="1200"/>
              </a:spcAft>
              <a:buFont typeface="Arial" panose="020B0604020202020204" pitchFamily="34" charset="0"/>
              <a:buChar char="•"/>
            </a:pPr>
            <a:r>
              <a:rPr lang="en-GB" sz="2400" b="1" u="none" strike="noStrike" dirty="0">
                <a:solidFill>
                  <a:srgbClr val="C00000"/>
                </a:solidFill>
                <a:effectLst/>
                <a:latin typeface="Arial" panose="020B0604020202020204" pitchFamily="34" charset="0"/>
                <a:cs typeface="Arial" panose="020B0604020202020204" pitchFamily="34" charset="0"/>
              </a:rPr>
              <a:t>Signed off work with vibration white finger </a:t>
            </a:r>
          </a:p>
          <a:p>
            <a:pPr marL="285750" indent="-285750" fontAlgn="base">
              <a:spcAft>
                <a:spcPts val="1200"/>
              </a:spcAft>
              <a:buFont typeface="Arial" panose="020B0604020202020204" pitchFamily="34" charset="0"/>
              <a:buChar char="•"/>
            </a:pPr>
            <a:r>
              <a:rPr lang="en-GB" sz="2400" b="1" dirty="0">
                <a:solidFill>
                  <a:srgbClr val="C00000"/>
                </a:solidFill>
                <a:latin typeface="Arial" panose="020B0604020202020204" pitchFamily="34" charset="0"/>
                <a:cs typeface="Arial" panose="020B0604020202020204" pitchFamily="34" charset="0"/>
              </a:rPr>
              <a:t>Loss of feeling and sensations in various sections of hands </a:t>
            </a:r>
          </a:p>
          <a:p>
            <a:pPr marL="285750" indent="-285750" fontAlgn="base">
              <a:spcAft>
                <a:spcPts val="1200"/>
              </a:spcAft>
              <a:buFont typeface="Arial" panose="020B0604020202020204" pitchFamily="34" charset="0"/>
              <a:buChar char="•"/>
            </a:pPr>
            <a:r>
              <a:rPr lang="en-GB" sz="2400" b="1" u="none" strike="noStrike" dirty="0">
                <a:solidFill>
                  <a:srgbClr val="C00000"/>
                </a:solidFill>
                <a:effectLst/>
                <a:latin typeface="Arial" panose="020B0604020202020204" pitchFamily="34" charset="0"/>
                <a:cs typeface="Arial" panose="020B0604020202020204" pitchFamily="34" charset="0"/>
              </a:rPr>
              <a:t>Loss of manual dexterity - very difficult to use fingers</a:t>
            </a:r>
          </a:p>
          <a:p>
            <a:pPr marL="285750" indent="-285750" fontAlgn="base">
              <a:spcAft>
                <a:spcPts val="1200"/>
              </a:spcAft>
              <a:buFont typeface="Arial" panose="020B0604020202020204" pitchFamily="34" charset="0"/>
              <a:buChar char="•"/>
            </a:pPr>
            <a:r>
              <a:rPr lang="en-GB" sz="2400" b="1" u="none" strike="noStrike" dirty="0">
                <a:solidFill>
                  <a:srgbClr val="C00000"/>
                </a:solidFill>
                <a:effectLst/>
                <a:latin typeface="Arial" panose="020B0604020202020204" pitchFamily="34" charset="0"/>
                <a:cs typeface="Arial" panose="020B0604020202020204" pitchFamily="34" charset="0"/>
              </a:rPr>
              <a:t>Gripping with thumbs is very difficult and painful</a:t>
            </a:r>
          </a:p>
          <a:p>
            <a:pPr fontAlgn="base">
              <a:spcAft>
                <a:spcPts val="1200"/>
              </a:spcAft>
            </a:pPr>
            <a:endParaRPr lang="en-GB" sz="2400" b="1" u="none" strike="noStrike" dirty="0">
              <a:solidFill>
                <a:srgbClr val="FFC000"/>
              </a:solidFill>
              <a:effectLst/>
              <a:latin typeface="Arial" panose="020B0604020202020204" pitchFamily="34" charset="0"/>
              <a:cs typeface="Arial" panose="020B0604020202020204" pitchFamily="34" charset="0"/>
            </a:endParaRPr>
          </a:p>
          <a:p>
            <a:pPr fontAlgn="base">
              <a:spcAft>
                <a:spcPts val="1200"/>
              </a:spcAft>
            </a:pPr>
            <a:r>
              <a:rPr lang="en-GB" sz="2400" b="1" u="none" strike="noStrike" dirty="0">
                <a:solidFill>
                  <a:srgbClr val="0070C0"/>
                </a:solidFill>
                <a:effectLst/>
                <a:latin typeface="Arial" panose="020B0604020202020204" pitchFamily="34" charset="0"/>
                <a:cs typeface="Arial" panose="020B0604020202020204" pitchFamily="34" charset="0"/>
              </a:rPr>
              <a:t>A former Shipbuilding Worker</a:t>
            </a:r>
            <a:r>
              <a:rPr lang="en-GB" sz="2400" b="1" u="none" strike="noStrike" dirty="0">
                <a:solidFill>
                  <a:srgbClr val="111111"/>
                </a:solidFill>
                <a:effectLst/>
                <a:latin typeface="Arial" panose="020B0604020202020204" pitchFamily="34" charset="0"/>
                <a:cs typeface="Arial" panose="020B0604020202020204" pitchFamily="34" charset="0"/>
              </a:rPr>
              <a:t> (35 years old)</a:t>
            </a:r>
          </a:p>
          <a:p>
            <a:pPr marL="285750" indent="-285750" fontAlgn="base">
              <a:spcAft>
                <a:spcPts val="1200"/>
              </a:spcAft>
              <a:buFont typeface="Arial" panose="020B0604020202020204" pitchFamily="34" charset="0"/>
              <a:buChar char="•"/>
            </a:pPr>
            <a:r>
              <a:rPr lang="en-GB" sz="2400" b="1" u="none" strike="noStrike" dirty="0">
                <a:solidFill>
                  <a:srgbClr val="C00000"/>
                </a:solidFill>
                <a:effectLst/>
                <a:latin typeface="Arial" panose="020B0604020202020204" pitchFamily="34" charset="0"/>
                <a:cs typeface="Arial" panose="020B0604020202020204" pitchFamily="34" charset="0"/>
              </a:rPr>
              <a:t>Can’t play darts </a:t>
            </a:r>
            <a:r>
              <a:rPr lang="en-GB" sz="2400" b="1" u="none" strike="noStrike" dirty="0">
                <a:effectLst/>
                <a:latin typeface="Arial" panose="020B0604020202020204" pitchFamily="34" charset="0"/>
                <a:cs typeface="Arial" panose="020B0604020202020204" pitchFamily="34" charset="0"/>
              </a:rPr>
              <a:t>or</a:t>
            </a:r>
            <a:r>
              <a:rPr lang="en-GB" sz="2400" b="1" u="none" strike="noStrike" dirty="0">
                <a:solidFill>
                  <a:srgbClr val="C00000"/>
                </a:solidFill>
                <a:effectLst/>
                <a:latin typeface="Arial" panose="020B0604020202020204" pitchFamily="34" charset="0"/>
                <a:cs typeface="Arial" panose="020B0604020202020204" pitchFamily="34" charset="0"/>
              </a:rPr>
              <a:t> fishing </a:t>
            </a:r>
            <a:r>
              <a:rPr lang="en-GB" sz="2400" b="1" u="none" strike="noStrike" dirty="0">
                <a:effectLst/>
                <a:latin typeface="Arial" panose="020B0604020202020204" pitchFamily="34" charset="0"/>
                <a:cs typeface="Arial" panose="020B0604020202020204" pitchFamily="34" charset="0"/>
              </a:rPr>
              <a:t>or</a:t>
            </a:r>
            <a:r>
              <a:rPr lang="en-GB" sz="2400" b="1" u="none" strike="noStrike" dirty="0">
                <a:solidFill>
                  <a:srgbClr val="C00000"/>
                </a:solidFill>
                <a:effectLst/>
                <a:latin typeface="Arial" panose="020B0604020202020204" pitchFamily="34" charset="0"/>
                <a:cs typeface="Arial" panose="020B0604020202020204" pitchFamily="34" charset="0"/>
              </a:rPr>
              <a:t> turn over the pages in a paper</a:t>
            </a:r>
          </a:p>
        </p:txBody>
      </p:sp>
      <p:sp>
        <p:nvSpPr>
          <p:cNvPr id="13" name="Date Placeholder 12">
            <a:extLst>
              <a:ext uri="{FF2B5EF4-FFF2-40B4-BE49-F238E27FC236}">
                <a16:creationId xmlns:a16="http://schemas.microsoft.com/office/drawing/2014/main" id="{25485A42-CFE4-4CD5-A9CC-15B1FAD84C8C}"/>
              </a:ext>
            </a:extLst>
          </p:cNvPr>
          <p:cNvSpPr>
            <a:spLocks noGrp="1"/>
          </p:cNvSpPr>
          <p:nvPr>
            <p:ph type="dt" sz="half" idx="10"/>
          </p:nvPr>
        </p:nvSpPr>
        <p:spPr/>
        <p:txBody>
          <a:bodyPr/>
          <a:lstStyle/>
          <a:p>
            <a:fld id="{B77776E7-5E51-4EB6-BEAD-3BA3DF0A60FF}" type="datetime8">
              <a:rPr lang="en-GB" smtClean="0"/>
              <a:t>26/04/2021 21:30</a:t>
            </a:fld>
            <a:endParaRPr lang="en-GB" dirty="0"/>
          </a:p>
        </p:txBody>
      </p:sp>
    </p:spTree>
    <p:extLst>
      <p:ext uri="{BB962C8B-B14F-4D97-AF65-F5344CB8AC3E}">
        <p14:creationId xmlns:p14="http://schemas.microsoft.com/office/powerpoint/2010/main" val="1697210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8505" y="159614"/>
            <a:ext cx="8173845" cy="531762"/>
          </a:xfrm>
        </p:spPr>
        <p:txBody>
          <a:bodyPr>
            <a:normAutofit/>
          </a:bodyPr>
          <a:lstStyle/>
          <a:p>
            <a:pPr>
              <a:spcAft>
                <a:spcPts val="1200"/>
              </a:spcAft>
            </a:pPr>
            <a:r>
              <a:rPr lang="en-GB" sz="3200" b="1" dirty="0">
                <a:solidFill>
                  <a:srgbClr val="0070C0"/>
                </a:solidFill>
                <a:latin typeface="Arial" panose="020B0604020202020204" pitchFamily="34" charset="0"/>
                <a:cs typeface="Arial" panose="020B0604020202020204" pitchFamily="34" charset="0"/>
              </a:rPr>
              <a:t>Victims of </a:t>
            </a:r>
            <a:r>
              <a:rPr lang="en-GB" sz="3200" b="1" dirty="0" err="1">
                <a:solidFill>
                  <a:srgbClr val="0070C0"/>
                </a:solidFill>
                <a:latin typeface="Arial" panose="020B0604020202020204" pitchFamily="34" charset="0"/>
                <a:cs typeface="Arial" panose="020B0604020202020204" pitchFamily="34" charset="0"/>
              </a:rPr>
              <a:t>HAV</a:t>
            </a:r>
            <a:endParaRPr lang="en-GB" sz="3200" b="1" dirty="0">
              <a:solidFill>
                <a:srgbClr val="0070C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8</a:t>
            </a:fld>
            <a:endParaRPr lang="en-GB" dirty="0"/>
          </a:p>
        </p:txBody>
      </p:sp>
      <p:sp>
        <p:nvSpPr>
          <p:cNvPr id="5" name="TextBox 4">
            <a:extLst>
              <a:ext uri="{FF2B5EF4-FFF2-40B4-BE49-F238E27FC236}">
                <a16:creationId xmlns:a16="http://schemas.microsoft.com/office/drawing/2014/main" id="{76FDD90B-4EF9-4102-881E-EB94DD1E3E51}"/>
              </a:ext>
            </a:extLst>
          </p:cNvPr>
          <p:cNvSpPr txBox="1"/>
          <p:nvPr/>
        </p:nvSpPr>
        <p:spPr>
          <a:xfrm>
            <a:off x="823403" y="1629691"/>
            <a:ext cx="184731" cy="369332"/>
          </a:xfrm>
          <a:prstGeom prst="rect">
            <a:avLst/>
          </a:prstGeom>
          <a:noFill/>
        </p:spPr>
        <p:txBody>
          <a:bodyPr wrap="none" rtlCol="0">
            <a:spAutoFit/>
          </a:bodyPr>
          <a:lstStyle/>
          <a:p>
            <a:endParaRPr lang="en-GB" dirty="0"/>
          </a:p>
        </p:txBody>
      </p:sp>
      <p:sp>
        <p:nvSpPr>
          <p:cNvPr id="13" name="Date Placeholder 12">
            <a:extLst>
              <a:ext uri="{FF2B5EF4-FFF2-40B4-BE49-F238E27FC236}">
                <a16:creationId xmlns:a16="http://schemas.microsoft.com/office/drawing/2014/main" id="{25485A42-CFE4-4CD5-A9CC-15B1FAD84C8C}"/>
              </a:ext>
            </a:extLst>
          </p:cNvPr>
          <p:cNvSpPr>
            <a:spLocks noGrp="1"/>
          </p:cNvSpPr>
          <p:nvPr>
            <p:ph type="dt" sz="half" idx="10"/>
          </p:nvPr>
        </p:nvSpPr>
        <p:spPr/>
        <p:txBody>
          <a:bodyPr/>
          <a:lstStyle/>
          <a:p>
            <a:fld id="{B77776E7-5E51-4EB6-BEAD-3BA3DF0A60FF}" type="datetime8">
              <a:rPr lang="en-GB" smtClean="0"/>
              <a:t>26/04/2021 21:30</a:t>
            </a:fld>
            <a:endParaRPr lang="en-GB" dirty="0"/>
          </a:p>
        </p:txBody>
      </p:sp>
      <p:sp>
        <p:nvSpPr>
          <p:cNvPr id="10" name="TextBox 9">
            <a:extLst>
              <a:ext uri="{FF2B5EF4-FFF2-40B4-BE49-F238E27FC236}">
                <a16:creationId xmlns:a16="http://schemas.microsoft.com/office/drawing/2014/main" id="{A9BB6DA0-16BC-43EB-BCA0-35775CB09AFF}"/>
              </a:ext>
            </a:extLst>
          </p:cNvPr>
          <p:cNvSpPr txBox="1"/>
          <p:nvPr/>
        </p:nvSpPr>
        <p:spPr>
          <a:xfrm>
            <a:off x="2430966" y="1438506"/>
            <a:ext cx="8051180" cy="2769989"/>
          </a:xfrm>
          <a:prstGeom prst="rect">
            <a:avLst/>
          </a:prstGeom>
          <a:noFill/>
        </p:spPr>
        <p:txBody>
          <a:bodyPr wrap="square" rtlCol="0">
            <a:spAutoFit/>
          </a:bodyPr>
          <a:lstStyle/>
          <a:p>
            <a:pPr fontAlgn="base">
              <a:spcAft>
                <a:spcPts val="1200"/>
              </a:spcAft>
            </a:pPr>
            <a:r>
              <a:rPr lang="en-GB" sz="2400" b="1" dirty="0">
                <a:solidFill>
                  <a:srgbClr val="0070C0"/>
                </a:solidFill>
                <a:latin typeface="Arial" panose="020B0604020202020204" pitchFamily="34" charset="0"/>
                <a:cs typeface="Arial" panose="020B0604020202020204" pitchFamily="34" charset="0"/>
              </a:rPr>
              <a:t>A former technician </a:t>
            </a:r>
            <a:r>
              <a:rPr lang="en-GB" sz="2400" b="1" dirty="0">
                <a:solidFill>
                  <a:srgbClr val="111111"/>
                </a:solidFill>
                <a:latin typeface="Arial" panose="020B0604020202020204" pitchFamily="34" charset="0"/>
                <a:cs typeface="Arial" panose="020B0604020202020204" pitchFamily="34" charset="0"/>
              </a:rPr>
              <a:t>(56 years old)  </a:t>
            </a:r>
          </a:p>
          <a:p>
            <a:pPr marL="285750" indent="-285750" fontAlgn="base">
              <a:spcAft>
                <a:spcPts val="1200"/>
              </a:spcAft>
              <a:buFont typeface="Arial" panose="020B0604020202020204" pitchFamily="34" charset="0"/>
              <a:buChar char="•"/>
            </a:pPr>
            <a:r>
              <a:rPr lang="en-GB" sz="2400" b="1" dirty="0">
                <a:solidFill>
                  <a:srgbClr val="C00000"/>
                </a:solidFill>
                <a:latin typeface="Arial" panose="020B0604020202020204" pitchFamily="34" charset="0"/>
                <a:cs typeface="Arial" panose="020B0604020202020204" pitchFamily="34" charset="0"/>
              </a:rPr>
              <a:t>Worked with pneumatic tools</a:t>
            </a:r>
          </a:p>
          <a:p>
            <a:pPr marL="285750" indent="-285750" fontAlgn="base">
              <a:spcAft>
                <a:spcPts val="1200"/>
              </a:spcAft>
              <a:buFont typeface="Arial" panose="020B0604020202020204" pitchFamily="34" charset="0"/>
              <a:buChar char="•"/>
            </a:pPr>
            <a:r>
              <a:rPr lang="en-GB" sz="2400" b="1" dirty="0">
                <a:solidFill>
                  <a:srgbClr val="C00000"/>
                </a:solidFill>
                <a:latin typeface="Arial" panose="020B0604020202020204" pitchFamily="34" charset="0"/>
                <a:cs typeface="Arial" panose="020B0604020202020204" pitchFamily="34" charset="0"/>
              </a:rPr>
              <a:t>Suffers from very cold hands, they’re worse in winter</a:t>
            </a:r>
          </a:p>
          <a:p>
            <a:pPr marL="285750" indent="-285750" fontAlgn="base">
              <a:spcAft>
                <a:spcPts val="1200"/>
              </a:spcAft>
              <a:buFont typeface="Arial" panose="020B0604020202020204" pitchFamily="34" charset="0"/>
              <a:buChar char="•"/>
            </a:pPr>
            <a:r>
              <a:rPr lang="en-GB" sz="2400" b="1" dirty="0">
                <a:solidFill>
                  <a:srgbClr val="C00000"/>
                </a:solidFill>
                <a:latin typeface="Arial" panose="020B0604020202020204" pitchFamily="34" charset="0"/>
                <a:cs typeface="Arial" panose="020B0604020202020204" pitchFamily="34" charset="0"/>
              </a:rPr>
              <a:t>Have difficulties picking up things and pushing buttons </a:t>
            </a:r>
          </a:p>
        </p:txBody>
      </p:sp>
    </p:spTree>
    <p:extLst>
      <p:ext uri="{BB962C8B-B14F-4D97-AF65-F5344CB8AC3E}">
        <p14:creationId xmlns:p14="http://schemas.microsoft.com/office/powerpoint/2010/main" val="1848274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0450" y="340305"/>
            <a:ext cx="7994566" cy="574095"/>
          </a:xfrm>
        </p:spPr>
        <p:txBody>
          <a:bodyPr>
            <a:normAutofit/>
          </a:bodyPr>
          <a:lstStyle/>
          <a:p>
            <a:pPr>
              <a:spcAft>
                <a:spcPts val="1200"/>
              </a:spcAft>
            </a:pPr>
            <a:r>
              <a:rPr lang="en-GB" sz="3200" b="1" dirty="0">
                <a:solidFill>
                  <a:srgbClr val="0070C0"/>
                </a:solidFill>
                <a:latin typeface="Arial" panose="020B0604020202020204" pitchFamily="34" charset="0"/>
                <a:cs typeface="Arial" panose="020B0604020202020204" pitchFamily="34" charset="0"/>
              </a:rPr>
              <a:t>Early Symptoms of Exposure to </a:t>
            </a:r>
            <a:r>
              <a:rPr lang="en-GB" sz="3200" b="1" dirty="0" err="1">
                <a:solidFill>
                  <a:srgbClr val="0070C0"/>
                </a:solidFill>
                <a:latin typeface="Arial" panose="020B0604020202020204" pitchFamily="34" charset="0"/>
                <a:cs typeface="Arial" panose="020B0604020202020204" pitchFamily="34" charset="0"/>
              </a:rPr>
              <a:t>HAV</a:t>
            </a:r>
            <a:r>
              <a:rPr lang="en-GB" sz="3200" b="1" dirty="0">
                <a:solidFill>
                  <a:srgbClr val="0070C0"/>
                </a:solidFill>
                <a:latin typeface="Arial" panose="020B0604020202020204" pitchFamily="34" charset="0"/>
                <a:cs typeface="Arial" panose="020B0604020202020204" pitchFamily="34" charset="0"/>
              </a:rPr>
              <a:t> - 1</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9</a:t>
            </a:fld>
            <a:endParaRPr lang="en-GB" dirty="0"/>
          </a:p>
        </p:txBody>
      </p:sp>
      <p:sp>
        <p:nvSpPr>
          <p:cNvPr id="5" name="TextBox 4">
            <a:extLst>
              <a:ext uri="{FF2B5EF4-FFF2-40B4-BE49-F238E27FC236}">
                <a16:creationId xmlns:a16="http://schemas.microsoft.com/office/drawing/2014/main" id="{76FDD90B-4EF9-4102-881E-EB94DD1E3E51}"/>
              </a:ext>
            </a:extLst>
          </p:cNvPr>
          <p:cNvSpPr txBox="1"/>
          <p:nvPr/>
        </p:nvSpPr>
        <p:spPr>
          <a:xfrm>
            <a:off x="1728439" y="1699069"/>
            <a:ext cx="7786656" cy="4031873"/>
          </a:xfrm>
          <a:prstGeom prst="rect">
            <a:avLst/>
          </a:prstGeom>
          <a:noFill/>
        </p:spPr>
        <p:txBody>
          <a:bodyPr wrap="square" rtlCol="0">
            <a:spAutoFit/>
          </a:bodyPr>
          <a:lstStyle/>
          <a:p>
            <a:pPr>
              <a:spcAft>
                <a:spcPts val="600"/>
              </a:spcAft>
            </a:pPr>
            <a:r>
              <a:rPr lang="en-GB" sz="2400" b="1" dirty="0">
                <a:solidFill>
                  <a:srgbClr val="FF0000"/>
                </a:solidFill>
              </a:rPr>
              <a:t>Early Signs and Symptoms</a:t>
            </a:r>
          </a:p>
          <a:p>
            <a:pPr>
              <a:spcAft>
                <a:spcPts val="600"/>
              </a:spcAft>
            </a:pPr>
            <a:endParaRPr lang="en-GB" sz="2400" b="1" dirty="0">
              <a:solidFill>
                <a:srgbClr val="FF0000"/>
              </a:solidFill>
            </a:endParaRPr>
          </a:p>
          <a:p>
            <a:pPr marL="285750" indent="-285750">
              <a:spcAft>
                <a:spcPts val="600"/>
              </a:spcAft>
              <a:buFont typeface="Wingdings" panose="05000000000000000000" pitchFamily="2" charset="2"/>
              <a:buChar char="Ø"/>
            </a:pPr>
            <a:r>
              <a:rPr lang="en-GB" sz="2400" b="1" dirty="0">
                <a:solidFill>
                  <a:srgbClr val="0070C0"/>
                </a:solidFill>
              </a:rPr>
              <a:t>Tingling, numbness, pain, pins and needles </a:t>
            </a:r>
          </a:p>
          <a:p>
            <a:pPr marL="285750" indent="-285750">
              <a:spcAft>
                <a:spcPts val="600"/>
              </a:spcAft>
              <a:buFont typeface="Wingdings" panose="05000000000000000000" pitchFamily="2" charset="2"/>
              <a:buChar char="Ø"/>
            </a:pPr>
            <a:r>
              <a:rPr lang="en-GB" sz="2400" b="1" dirty="0">
                <a:solidFill>
                  <a:srgbClr val="0070C0"/>
                </a:solidFill>
              </a:rPr>
              <a:t>Distress, and sleep disturbance</a:t>
            </a:r>
          </a:p>
          <a:p>
            <a:pPr marL="285750" indent="-285750">
              <a:spcAft>
                <a:spcPts val="600"/>
              </a:spcAft>
              <a:buFont typeface="Wingdings" panose="05000000000000000000" pitchFamily="2" charset="2"/>
              <a:buChar char="Ø"/>
            </a:pPr>
            <a:r>
              <a:rPr lang="en-GB" sz="2400" b="1" dirty="0">
                <a:solidFill>
                  <a:srgbClr val="0070C0"/>
                </a:solidFill>
              </a:rPr>
              <a:t>Not being able to feel things with fingers</a:t>
            </a:r>
          </a:p>
          <a:p>
            <a:pPr marL="285750" indent="-285750">
              <a:spcAft>
                <a:spcPts val="600"/>
              </a:spcAft>
              <a:buFont typeface="Wingdings" panose="05000000000000000000" pitchFamily="2" charset="2"/>
              <a:buChar char="Ø"/>
            </a:pPr>
            <a:r>
              <a:rPr lang="en-GB" sz="2400" b="1" dirty="0">
                <a:solidFill>
                  <a:srgbClr val="0070C0"/>
                </a:solidFill>
              </a:rPr>
              <a:t>Loss of strength and grip in hands</a:t>
            </a:r>
          </a:p>
          <a:p>
            <a:pPr marL="285750" indent="-285750">
              <a:spcAft>
                <a:spcPts val="600"/>
              </a:spcAft>
              <a:buFont typeface="Wingdings" panose="05000000000000000000" pitchFamily="2" charset="2"/>
              <a:buChar char="Ø"/>
            </a:pPr>
            <a:r>
              <a:rPr lang="en-GB" sz="2400" b="1" dirty="0">
                <a:solidFill>
                  <a:srgbClr val="0070C0"/>
                </a:solidFill>
              </a:rPr>
              <a:t>In the cold and wet, the tips of fingers going white,</a:t>
            </a:r>
          </a:p>
          <a:p>
            <a:pPr>
              <a:spcAft>
                <a:spcPts val="600"/>
              </a:spcAft>
            </a:pPr>
            <a:r>
              <a:rPr lang="en-GB" sz="2400" b="1" dirty="0">
                <a:solidFill>
                  <a:srgbClr val="0070C0"/>
                </a:solidFill>
              </a:rPr>
              <a:t>then red and being painful on recovery</a:t>
            </a:r>
          </a:p>
          <a:p>
            <a:pPr>
              <a:spcAft>
                <a:spcPts val="600"/>
              </a:spcAft>
            </a:pPr>
            <a:r>
              <a:rPr lang="en-GB" sz="2400" b="1" dirty="0"/>
              <a:t> </a:t>
            </a:r>
          </a:p>
        </p:txBody>
      </p:sp>
      <p:pic>
        <p:nvPicPr>
          <p:cNvPr id="12" name="Picture 11" descr="A hand holding an object in his hand&#10;&#10;Description automatically generated">
            <a:extLst>
              <a:ext uri="{FF2B5EF4-FFF2-40B4-BE49-F238E27FC236}">
                <a16:creationId xmlns:a16="http://schemas.microsoft.com/office/drawing/2014/main" id="{80710725-9956-4937-A194-005648685A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4761" y="2982951"/>
            <a:ext cx="989243" cy="992731"/>
          </a:xfrm>
          <a:prstGeom prst="rect">
            <a:avLst/>
          </a:prstGeom>
        </p:spPr>
      </p:pic>
      <p:sp>
        <p:nvSpPr>
          <p:cNvPr id="16" name="Date Placeholder 15">
            <a:extLst>
              <a:ext uri="{FF2B5EF4-FFF2-40B4-BE49-F238E27FC236}">
                <a16:creationId xmlns:a16="http://schemas.microsoft.com/office/drawing/2014/main" id="{9B4D7B0B-F562-4962-B359-FFE291E887D4}"/>
              </a:ext>
            </a:extLst>
          </p:cNvPr>
          <p:cNvSpPr>
            <a:spLocks noGrp="1"/>
          </p:cNvSpPr>
          <p:nvPr>
            <p:ph type="dt" sz="half" idx="10"/>
          </p:nvPr>
        </p:nvSpPr>
        <p:spPr/>
        <p:txBody>
          <a:bodyPr/>
          <a:lstStyle/>
          <a:p>
            <a:fld id="{05CD5181-0A63-4EEB-9088-CC0627590526}" type="datetime8">
              <a:rPr lang="en-GB" smtClean="0"/>
              <a:t>26/04/2021 21:30</a:t>
            </a:fld>
            <a:endParaRPr lang="en-GB" dirty="0"/>
          </a:p>
        </p:txBody>
      </p:sp>
    </p:spTree>
    <p:extLst>
      <p:ext uri="{BB962C8B-B14F-4D97-AF65-F5344CB8AC3E}">
        <p14:creationId xmlns:p14="http://schemas.microsoft.com/office/powerpoint/2010/main" val="12416882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AE77046B8F4AC46BB742A33D25C48A4" ma:contentTypeVersion="10" ma:contentTypeDescription="Create a new document." ma:contentTypeScope="" ma:versionID="5a3047b0e40f5268db603e6096ece145">
  <xsd:schema xmlns:xsd="http://www.w3.org/2001/XMLSchema" xmlns:xs="http://www.w3.org/2001/XMLSchema" xmlns:p="http://schemas.microsoft.com/office/2006/metadata/properties" xmlns:ns3="45dc8ab5-fed7-4be1-8d50-f31354fc534b" targetNamespace="http://schemas.microsoft.com/office/2006/metadata/properties" ma:root="true" ma:fieldsID="db1e125fcae882ca995a238d9210d14e" ns3:_="">
    <xsd:import namespace="45dc8ab5-fed7-4be1-8d50-f31354fc534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dc8ab5-fed7-4be1-8d50-f31354fc53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8FB996-D399-4F04-8709-1BCE86801AE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9A2D119-B710-427E-B21C-56696E88D836}">
  <ds:schemaRefs>
    <ds:schemaRef ds:uri="http://schemas.microsoft.com/sharepoint/v3/contenttype/forms"/>
  </ds:schemaRefs>
</ds:datastoreItem>
</file>

<file path=customXml/itemProps3.xml><?xml version="1.0" encoding="utf-8"?>
<ds:datastoreItem xmlns:ds="http://schemas.openxmlformats.org/officeDocument/2006/customXml" ds:itemID="{AB812AD3-0382-4B80-BC83-15D4481AE1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dc8ab5-fed7-4be1-8d50-f31354fc53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2152</TotalTime>
  <Words>5453</Words>
  <Application>Microsoft Office PowerPoint</Application>
  <PresentationFormat>Widescreen</PresentationFormat>
  <Paragraphs>678</Paragraphs>
  <Slides>47</Slides>
  <Notes>47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Light</vt:lpstr>
      <vt:lpstr>Wingdings</vt:lpstr>
      <vt:lpstr>Office Theme</vt:lpstr>
      <vt:lpstr>Don’t become a Victim  of  Hand-Arm Vibration (HAV) Related Diseases Caused by Work </vt:lpstr>
      <vt:lpstr>About the Module</vt:lpstr>
      <vt:lpstr>What is Hand-Arm Vibration?</vt:lpstr>
      <vt:lpstr>Sources of Exposure to HAV   Examples</vt:lpstr>
      <vt:lpstr>Sources of Exposure to HAV   Power Drill</vt:lpstr>
      <vt:lpstr>Pictorial Illustrations Examples of  HAV related problems</vt:lpstr>
      <vt:lpstr>Victims of HAV</vt:lpstr>
      <vt:lpstr>Victims of HAV</vt:lpstr>
      <vt:lpstr>Early Symptoms of Exposure to HAV - 1</vt:lpstr>
      <vt:lpstr>Early Symptoms of Exposure to HAV - 2</vt:lpstr>
      <vt:lpstr>HAVs LOcHER Hands-on</vt:lpstr>
      <vt:lpstr>AM I at Risk of Hand-Arm Vibration Exposure?</vt:lpstr>
      <vt:lpstr>Powered Hand-Held Tools  Commonly associated with HAV exposure If  you use any of these?</vt:lpstr>
      <vt:lpstr>Which Jobs are likely to Create Risks? If you work in anyone of these sectors and  use powered hand-held tool?</vt:lpstr>
      <vt:lpstr>PowerPoint Presentation</vt:lpstr>
      <vt:lpstr>What should be done to reduce Risks?  </vt:lpstr>
      <vt:lpstr>What should Your Employer DO?</vt:lpstr>
      <vt:lpstr>What Should I do?  - 1</vt:lpstr>
      <vt:lpstr>What Should I do?  - 2</vt:lpstr>
      <vt:lpstr>What Should I do? - 3</vt:lpstr>
      <vt:lpstr>What should I do? - 4</vt:lpstr>
      <vt:lpstr>What Should I do? - 5</vt:lpstr>
      <vt:lpstr>What Should I do? - 6</vt:lpstr>
      <vt:lpstr>Summary</vt:lpstr>
      <vt:lpstr>Don’t become a  Victim of Hand-Arm Vibration related disease </vt:lpstr>
      <vt:lpstr>Question 1- Hand-Arm Vibration </vt:lpstr>
      <vt:lpstr>Question 2 - Hand-Arm Vibration </vt:lpstr>
      <vt:lpstr>Question 3 - Hand-Arm Vibration </vt:lpstr>
      <vt:lpstr>Question 4 - Hand-Arm Vibration </vt:lpstr>
      <vt:lpstr>Question 5 - Hand-Arm Vibration </vt:lpstr>
      <vt:lpstr>Question 6 - Hand-Arm Vibration </vt:lpstr>
      <vt:lpstr>Question 7- Hand-Arm Vibration </vt:lpstr>
      <vt:lpstr>Question 8 - Hand-Arm Vibration </vt:lpstr>
      <vt:lpstr>Question 9 - Hand-Arm Vibration </vt:lpstr>
      <vt:lpstr>Question 10 - Hand-Arm Vibration </vt:lpstr>
      <vt:lpstr>What is Hand-Arm Vibration?</vt:lpstr>
      <vt:lpstr>Early Symptoms of Exposure to HAV 2</vt:lpstr>
      <vt:lpstr>PowerPoint Presentation</vt:lpstr>
      <vt:lpstr>PowerPoint Presentation</vt:lpstr>
      <vt:lpstr>What should Your Employer DO?</vt:lpstr>
      <vt:lpstr>What should Your Employer DO?</vt:lpstr>
      <vt:lpstr>What Should I do?</vt:lpstr>
      <vt:lpstr>What Should I do?</vt:lpstr>
      <vt:lpstr>What Should I do?</vt:lpstr>
      <vt:lpstr>What Should I do?</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be a Victim  of  Hand-Arm Vibration (HAV) Related Diseases caused by  Work   Introduction  Part 1</dc:title>
  <dc:creator>Bob Rajan</dc:creator>
  <cp:lastModifiedBy>Bob Rajan</cp:lastModifiedBy>
  <cp:revision>5</cp:revision>
  <dcterms:created xsi:type="dcterms:W3CDTF">2020-11-30T13:22:24Z</dcterms:created>
  <dcterms:modified xsi:type="dcterms:W3CDTF">2021-04-26T20:32:07Z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0x010100DAE77046B8F4AC46BB742A33D25C48A4</vt:lpwstr>
  </property>
</Properties>
</file>