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3"/>
  </p:notesMasterIdLst>
  <p:handoutMasterIdLst>
    <p:handoutMasterId r:id="rId14"/>
  </p:handoutMasterIdLst>
  <p:sldIdLst>
    <p:sldId id="274" r:id="rId5"/>
    <p:sldId id="262" r:id="rId6"/>
    <p:sldId id="271" r:id="rId7"/>
    <p:sldId id="263" r:id="rId8"/>
    <p:sldId id="264" r:id="rId9"/>
    <p:sldId id="265" r:id="rId10"/>
    <p:sldId id="266" r:id="rId11"/>
    <p:sldId id="267" r:id="rId12"/>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987" autoAdjust="0"/>
    <p:restoredTop sz="92163" autoAdjust="0"/>
  </p:normalViewPr>
  <p:slideViewPr>
    <p:cSldViewPr>
      <p:cViewPr varScale="1">
        <p:scale>
          <a:sx n="60" d="100"/>
          <a:sy n="60" d="100"/>
        </p:scale>
        <p:origin x="991"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62" d="100"/>
          <a:sy n="62" d="100"/>
        </p:scale>
        <p:origin x="1941" y="-963"/>
      </p:cViewPr>
      <p:guideLst>
        <p:guide orient="horz" pos="3110"/>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Rajan" userId="efe1b2ae-a6ce-4d4c-a207-b19fb703a183" providerId="ADAL" clId="{46DE28BE-04E5-4DC6-A377-14287FF69492}"/>
    <pc:docChg chg="custSel modSld">
      <pc:chgData name="Bob Rajan" userId="efe1b2ae-a6ce-4d4c-a207-b19fb703a183" providerId="ADAL" clId="{46DE28BE-04E5-4DC6-A377-14287FF69492}" dt="2020-09-23T12:47:06.811" v="283" actId="20577"/>
      <pc:docMkLst>
        <pc:docMk/>
      </pc:docMkLst>
      <pc:sldChg chg="modNotes">
        <pc:chgData name="Bob Rajan" userId="efe1b2ae-a6ce-4d4c-a207-b19fb703a183" providerId="ADAL" clId="{46DE28BE-04E5-4DC6-A377-14287FF69492}" dt="2020-09-23T12:27:46.208" v="78" actId="20577"/>
        <pc:sldMkLst>
          <pc:docMk/>
          <pc:sldMk cId="2191002020" sldId="262"/>
        </pc:sldMkLst>
      </pc:sldChg>
      <pc:sldChg chg="modNotes">
        <pc:chgData name="Bob Rajan" userId="efe1b2ae-a6ce-4d4c-a207-b19fb703a183" providerId="ADAL" clId="{46DE28BE-04E5-4DC6-A377-14287FF69492}" dt="2020-09-23T12:39:14.434" v="152" actId="20577"/>
        <pc:sldMkLst>
          <pc:docMk/>
          <pc:sldMk cId="1319674833" sldId="263"/>
        </pc:sldMkLst>
      </pc:sldChg>
      <pc:sldChg chg="modNotes">
        <pc:chgData name="Bob Rajan" userId="efe1b2ae-a6ce-4d4c-a207-b19fb703a183" providerId="ADAL" clId="{46DE28BE-04E5-4DC6-A377-14287FF69492}" dt="2020-09-23T12:40:15.618" v="163" actId="20577"/>
        <pc:sldMkLst>
          <pc:docMk/>
          <pc:sldMk cId="1319674833" sldId="264"/>
        </pc:sldMkLst>
      </pc:sldChg>
      <pc:sldChg chg="modNotes">
        <pc:chgData name="Bob Rajan" userId="efe1b2ae-a6ce-4d4c-a207-b19fb703a183" providerId="ADAL" clId="{46DE28BE-04E5-4DC6-A377-14287FF69492}" dt="2020-09-23T12:41:50.015" v="174" actId="20577"/>
        <pc:sldMkLst>
          <pc:docMk/>
          <pc:sldMk cId="1319674833" sldId="265"/>
        </pc:sldMkLst>
      </pc:sldChg>
      <pc:sldChg chg="modNotes">
        <pc:chgData name="Bob Rajan" userId="efe1b2ae-a6ce-4d4c-a207-b19fb703a183" providerId="ADAL" clId="{46DE28BE-04E5-4DC6-A377-14287FF69492}" dt="2020-09-23T12:42:43.149" v="182" actId="20577"/>
        <pc:sldMkLst>
          <pc:docMk/>
          <pc:sldMk cId="1319674833" sldId="266"/>
        </pc:sldMkLst>
      </pc:sldChg>
      <pc:sldChg chg="modNotes">
        <pc:chgData name="Bob Rajan" userId="efe1b2ae-a6ce-4d4c-a207-b19fb703a183" providerId="ADAL" clId="{46DE28BE-04E5-4DC6-A377-14287FF69492}" dt="2020-09-23T12:47:06.811" v="283" actId="20577"/>
        <pc:sldMkLst>
          <pc:docMk/>
          <pc:sldMk cId="1319674833" sldId="267"/>
        </pc:sldMkLst>
      </pc:sldChg>
      <pc:sldChg chg="modNotes">
        <pc:chgData name="Bob Rajan" userId="efe1b2ae-a6ce-4d4c-a207-b19fb703a183" providerId="ADAL" clId="{46DE28BE-04E5-4DC6-A377-14287FF69492}" dt="2020-09-23T12:37:05.360" v="129" actId="207"/>
        <pc:sldMkLst>
          <pc:docMk/>
          <pc:sldMk cId="2649148290" sldId="271"/>
        </pc:sldMkLst>
      </pc:sldChg>
    </pc:docChg>
  </pc:docChgLst>
  <pc:docChgLst>
    <pc:chgData name="Bob Rajan" userId="efe1b2ae-a6ce-4d4c-a207-b19fb703a183" providerId="ADAL" clId="{DB2B7073-F699-4EBE-AEFC-E589336FAFDB}"/>
    <pc:docChg chg="custSel modSld">
      <pc:chgData name="Bob Rajan" userId="efe1b2ae-a6ce-4d4c-a207-b19fb703a183" providerId="ADAL" clId="{DB2B7073-F699-4EBE-AEFC-E589336FAFDB}" dt="2021-02-17T11:00:53.565" v="86" actId="6549"/>
      <pc:docMkLst>
        <pc:docMk/>
      </pc:docMkLst>
      <pc:sldChg chg="modNotes">
        <pc:chgData name="Bob Rajan" userId="efe1b2ae-a6ce-4d4c-a207-b19fb703a183" providerId="ADAL" clId="{DB2B7073-F699-4EBE-AEFC-E589336FAFDB}" dt="2021-02-17T10:54:29.991" v="21" actId="20577"/>
        <pc:sldMkLst>
          <pc:docMk/>
          <pc:sldMk cId="2191002020" sldId="262"/>
        </pc:sldMkLst>
      </pc:sldChg>
      <pc:sldChg chg="modNotes">
        <pc:chgData name="Bob Rajan" userId="efe1b2ae-a6ce-4d4c-a207-b19fb703a183" providerId="ADAL" clId="{DB2B7073-F699-4EBE-AEFC-E589336FAFDB}" dt="2021-02-17T11:00:53.565" v="86" actId="6549"/>
        <pc:sldMkLst>
          <pc:docMk/>
          <pc:sldMk cId="1319674833" sldId="267"/>
        </pc:sldMkLst>
      </pc:sldChg>
      <pc:sldChg chg="delSp mod modNotes">
        <pc:chgData name="Bob Rajan" userId="efe1b2ae-a6ce-4d4c-a207-b19fb703a183" providerId="ADAL" clId="{DB2B7073-F699-4EBE-AEFC-E589336FAFDB}" dt="2021-02-17T10:52:00.244" v="9" actId="20577"/>
        <pc:sldMkLst>
          <pc:docMk/>
          <pc:sldMk cId="754457248" sldId="274"/>
        </pc:sldMkLst>
        <pc:spChg chg="del">
          <ac:chgData name="Bob Rajan" userId="efe1b2ae-a6ce-4d4c-a207-b19fb703a183" providerId="ADAL" clId="{DB2B7073-F699-4EBE-AEFC-E589336FAFDB}" dt="2021-02-17T10:48:17.134" v="0" actId="478"/>
          <ac:spMkLst>
            <pc:docMk/>
            <pc:sldMk cId="754457248" sldId="274"/>
            <ac:spMk id="3" creationId="{256D0ACA-EB08-451B-895D-79CAB4821ED1}"/>
          </ac:spMkLst>
        </pc:spChg>
      </pc:sldChg>
    </pc:docChg>
  </pc:docChgLst>
  <pc:docChgLst>
    <pc:chgData name="Bob Rajan" userId="efe1b2ae-a6ce-4d4c-a207-b19fb703a183" providerId="ADAL" clId="{53E4C0B2-25B4-4E74-837A-4683E40A2B33}"/>
    <pc:docChg chg="custSel modSld">
      <pc:chgData name="Bob Rajan" userId="efe1b2ae-a6ce-4d4c-a207-b19fb703a183" providerId="ADAL" clId="{53E4C0B2-25B4-4E74-837A-4683E40A2B33}" dt="2020-11-13T11:14:51.472" v="148" actId="6549"/>
      <pc:docMkLst>
        <pc:docMk/>
      </pc:docMkLst>
      <pc:sldChg chg="modNotes">
        <pc:chgData name="Bob Rajan" userId="efe1b2ae-a6ce-4d4c-a207-b19fb703a183" providerId="ADAL" clId="{53E4C0B2-25B4-4E74-837A-4683E40A2B33}" dt="2020-11-13T11:11:08.166" v="10" actId="115"/>
        <pc:sldMkLst>
          <pc:docMk/>
          <pc:sldMk cId="1319674833" sldId="263"/>
        </pc:sldMkLst>
      </pc:sldChg>
      <pc:sldChg chg="modNotes">
        <pc:chgData name="Bob Rajan" userId="efe1b2ae-a6ce-4d4c-a207-b19fb703a183" providerId="ADAL" clId="{53E4C0B2-25B4-4E74-837A-4683E40A2B33}" dt="2020-11-13T11:14:51.472" v="148" actId="6549"/>
        <pc:sldMkLst>
          <pc:docMk/>
          <pc:sldMk cId="1319674833" sldId="267"/>
        </pc:sldMkLst>
      </pc:sldChg>
      <pc:sldChg chg="modNotes">
        <pc:chgData name="Bob Rajan" userId="efe1b2ae-a6ce-4d4c-a207-b19fb703a183" providerId="ADAL" clId="{53E4C0B2-25B4-4E74-837A-4683E40A2B33}" dt="2020-11-13T11:09:26.830" v="4" actId="113"/>
        <pc:sldMkLst>
          <pc:docMk/>
          <pc:sldMk cId="2649148290" sldId="271"/>
        </pc:sldMkLst>
      </pc:sldChg>
    </pc:docChg>
  </pc:docChgLst>
  <pc:docChgLst>
    <pc:chgData name="Bob Rajan" userId="efe1b2ae-a6ce-4d4c-a207-b19fb703a183" providerId="ADAL" clId="{CE1C75FB-8D56-4D05-A24E-7348BA57402D}"/>
    <pc:docChg chg="undo custSel modSld">
      <pc:chgData name="Bob Rajan" userId="efe1b2ae-a6ce-4d4c-a207-b19fb703a183" providerId="ADAL" clId="{CE1C75FB-8D56-4D05-A24E-7348BA57402D}" dt="2020-09-04T19:41:40.950" v="556" actId="14100"/>
      <pc:docMkLst>
        <pc:docMk/>
      </pc:docMkLst>
      <pc:sldChg chg="modSp modNotes">
        <pc:chgData name="Bob Rajan" userId="efe1b2ae-a6ce-4d4c-a207-b19fb703a183" providerId="ADAL" clId="{CE1C75FB-8D56-4D05-A24E-7348BA57402D}" dt="2020-09-04T19:23:34.162" v="399" actId="113"/>
        <pc:sldMkLst>
          <pc:docMk/>
          <pc:sldMk cId="2191002020" sldId="262"/>
        </pc:sldMkLst>
        <pc:spChg chg="mod">
          <ac:chgData name="Bob Rajan" userId="efe1b2ae-a6ce-4d4c-a207-b19fb703a183" providerId="ADAL" clId="{CE1C75FB-8D56-4D05-A24E-7348BA57402D}" dt="2020-09-04T19:23:34.162" v="399" actId="113"/>
          <ac:spMkLst>
            <pc:docMk/>
            <pc:sldMk cId="2191002020" sldId="262"/>
            <ac:spMk id="2" creationId="{00000000-0000-0000-0000-000000000000}"/>
          </ac:spMkLst>
        </pc:spChg>
      </pc:sldChg>
      <pc:sldChg chg="modSp modNotes">
        <pc:chgData name="Bob Rajan" userId="efe1b2ae-a6ce-4d4c-a207-b19fb703a183" providerId="ADAL" clId="{CE1C75FB-8D56-4D05-A24E-7348BA57402D}" dt="2020-09-04T19:36:33.175" v="535" actId="255"/>
        <pc:sldMkLst>
          <pc:docMk/>
          <pc:sldMk cId="1319674833" sldId="263"/>
        </pc:sldMkLst>
        <pc:spChg chg="mod">
          <ac:chgData name="Bob Rajan" userId="efe1b2ae-a6ce-4d4c-a207-b19fb703a183" providerId="ADAL" clId="{CE1C75FB-8D56-4D05-A24E-7348BA57402D}" dt="2020-09-04T19:24:09.259" v="403" actId="113"/>
          <ac:spMkLst>
            <pc:docMk/>
            <pc:sldMk cId="1319674833" sldId="263"/>
            <ac:spMk id="2" creationId="{00000000-0000-0000-0000-000000000000}"/>
          </ac:spMkLst>
        </pc:spChg>
      </pc:sldChg>
      <pc:sldChg chg="modSp modNotes">
        <pc:chgData name="Bob Rajan" userId="efe1b2ae-a6ce-4d4c-a207-b19fb703a183" providerId="ADAL" clId="{CE1C75FB-8D56-4D05-A24E-7348BA57402D}" dt="2020-09-04T19:41:40.950" v="556" actId="14100"/>
        <pc:sldMkLst>
          <pc:docMk/>
          <pc:sldMk cId="1319674833" sldId="264"/>
        </pc:sldMkLst>
        <pc:spChg chg="mod">
          <ac:chgData name="Bob Rajan" userId="efe1b2ae-a6ce-4d4c-a207-b19fb703a183" providerId="ADAL" clId="{CE1C75FB-8D56-4D05-A24E-7348BA57402D}" dt="2020-09-04T19:41:40.950" v="556" actId="14100"/>
          <ac:spMkLst>
            <pc:docMk/>
            <pc:sldMk cId="1319674833" sldId="264"/>
            <ac:spMk id="2" creationId="{00000000-0000-0000-0000-000000000000}"/>
          </ac:spMkLst>
        </pc:spChg>
      </pc:sldChg>
      <pc:sldChg chg="modNotes">
        <pc:chgData name="Bob Rajan" userId="efe1b2ae-a6ce-4d4c-a207-b19fb703a183" providerId="ADAL" clId="{CE1C75FB-8D56-4D05-A24E-7348BA57402D}" dt="2020-09-04T19:37:21.600" v="537" actId="255"/>
        <pc:sldMkLst>
          <pc:docMk/>
          <pc:sldMk cId="1319674833" sldId="265"/>
        </pc:sldMkLst>
      </pc:sldChg>
      <pc:sldChg chg="modSp modNotes">
        <pc:chgData name="Bob Rajan" userId="efe1b2ae-a6ce-4d4c-a207-b19fb703a183" providerId="ADAL" clId="{CE1C75FB-8D56-4D05-A24E-7348BA57402D}" dt="2020-09-04T19:40:52.888" v="553" actId="6549"/>
        <pc:sldMkLst>
          <pc:docMk/>
          <pc:sldMk cId="1319674833" sldId="266"/>
        </pc:sldMkLst>
        <pc:spChg chg="mod">
          <ac:chgData name="Bob Rajan" userId="efe1b2ae-a6ce-4d4c-a207-b19fb703a183" providerId="ADAL" clId="{CE1C75FB-8D56-4D05-A24E-7348BA57402D}" dt="2020-09-04T19:40:52.888" v="553" actId="6549"/>
          <ac:spMkLst>
            <pc:docMk/>
            <pc:sldMk cId="1319674833" sldId="266"/>
            <ac:spMk id="3" creationId="{00000000-0000-0000-0000-000000000000}"/>
          </ac:spMkLst>
        </pc:spChg>
      </pc:sldChg>
      <pc:sldChg chg="modSp modNotes">
        <pc:chgData name="Bob Rajan" userId="efe1b2ae-a6ce-4d4c-a207-b19fb703a183" providerId="ADAL" clId="{CE1C75FB-8D56-4D05-A24E-7348BA57402D}" dt="2020-09-04T19:35:10.927" v="533" actId="14100"/>
        <pc:sldMkLst>
          <pc:docMk/>
          <pc:sldMk cId="1319674833" sldId="267"/>
        </pc:sldMkLst>
        <pc:spChg chg="mod">
          <ac:chgData name="Bob Rajan" userId="efe1b2ae-a6ce-4d4c-a207-b19fb703a183" providerId="ADAL" clId="{CE1C75FB-8D56-4D05-A24E-7348BA57402D}" dt="2020-09-04T19:25:44.866" v="416" actId="113"/>
          <ac:spMkLst>
            <pc:docMk/>
            <pc:sldMk cId="1319674833" sldId="267"/>
            <ac:spMk id="2" creationId="{00000000-0000-0000-0000-000000000000}"/>
          </ac:spMkLst>
        </pc:spChg>
      </pc:sldChg>
      <pc:sldChg chg="modSp modNotes">
        <pc:chgData name="Bob Rajan" userId="efe1b2ae-a6ce-4d4c-a207-b19fb703a183" providerId="ADAL" clId="{CE1C75FB-8D56-4D05-A24E-7348BA57402D}" dt="2020-09-04T19:36:12.103" v="534" actId="255"/>
        <pc:sldMkLst>
          <pc:docMk/>
          <pc:sldMk cId="2649148290" sldId="271"/>
        </pc:sldMkLst>
        <pc:spChg chg="mod">
          <ac:chgData name="Bob Rajan" userId="efe1b2ae-a6ce-4d4c-a207-b19fb703a183" providerId="ADAL" clId="{CE1C75FB-8D56-4D05-A24E-7348BA57402D}" dt="2020-09-04T19:23:52.122" v="401" actId="113"/>
          <ac:spMkLst>
            <pc:docMk/>
            <pc:sldMk cId="2649148290" sldId="271"/>
            <ac:spMk id="2" creationId="{00000000-0000-0000-0000-000000000000}"/>
          </ac:spMkLst>
        </pc:spChg>
      </pc:sldChg>
      <pc:sldChg chg="addSp modSp">
        <pc:chgData name="Bob Rajan" userId="efe1b2ae-a6ce-4d4c-a207-b19fb703a183" providerId="ADAL" clId="{CE1C75FB-8D56-4D05-A24E-7348BA57402D}" dt="2020-09-04T19:38:58.343" v="541" actId="1076"/>
        <pc:sldMkLst>
          <pc:docMk/>
          <pc:sldMk cId="754457248" sldId="274"/>
        </pc:sldMkLst>
        <pc:spChg chg="mod">
          <ac:chgData name="Bob Rajan" userId="efe1b2ae-a6ce-4d4c-a207-b19fb703a183" providerId="ADAL" clId="{CE1C75FB-8D56-4D05-A24E-7348BA57402D}" dt="2020-09-04T19:38:58.343" v="541" actId="1076"/>
          <ac:spMkLst>
            <pc:docMk/>
            <pc:sldMk cId="754457248" sldId="274"/>
            <ac:spMk id="2" creationId="{00000000-0000-0000-0000-000000000000}"/>
          </ac:spMkLst>
        </pc:spChg>
        <pc:spChg chg="add mod">
          <ac:chgData name="Bob Rajan" userId="efe1b2ae-a6ce-4d4c-a207-b19fb703a183" providerId="ADAL" clId="{CE1C75FB-8D56-4D05-A24E-7348BA57402D}" dt="2020-08-27T08:18:42.408" v="39" actId="113"/>
          <ac:spMkLst>
            <pc:docMk/>
            <pc:sldMk cId="754457248" sldId="274"/>
            <ac:spMk id="3" creationId="{256D0ACA-EB08-451B-895D-79CAB4821ED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7607" y="0"/>
            <a:ext cx="2889938" cy="493633"/>
          </a:xfrm>
          <a:prstGeom prst="rect">
            <a:avLst/>
          </a:prstGeom>
        </p:spPr>
        <p:txBody>
          <a:bodyPr vert="horz" lIns="91440" tIns="45720" rIns="91440" bIns="45720" rtlCol="0"/>
          <a:lstStyle>
            <a:lvl1pPr algn="r">
              <a:defRPr sz="1200"/>
            </a:lvl1pPr>
          </a:lstStyle>
          <a:p>
            <a:fld id="{F150B9F4-98A5-4841-87A8-B0FAF7B057BE}" type="datetimeFigureOut">
              <a:rPr lang="en-GB" smtClean="0"/>
              <a:t>17/02/2021</a:t>
            </a:fld>
            <a:endParaRPr lang="en-GB" dirty="0"/>
          </a:p>
        </p:txBody>
      </p:sp>
      <p:sp>
        <p:nvSpPr>
          <p:cNvPr id="4" name="Footer Placeholder 3"/>
          <p:cNvSpPr>
            <a:spLocks noGrp="1"/>
          </p:cNvSpPr>
          <p:nvPr>
            <p:ph type="ftr" sz="quarter" idx="2"/>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7607" y="9377316"/>
            <a:ext cx="2889938" cy="493633"/>
          </a:xfrm>
          <a:prstGeom prst="rect">
            <a:avLst/>
          </a:prstGeom>
        </p:spPr>
        <p:txBody>
          <a:bodyPr vert="horz" lIns="91440" tIns="45720" rIns="91440" bIns="45720" rtlCol="0" anchor="b"/>
          <a:lstStyle>
            <a:lvl1pPr algn="r">
              <a:defRPr sz="1200"/>
            </a:lvl1pPr>
          </a:lstStyle>
          <a:p>
            <a:fld id="{A9E96CEA-0038-497D-94D4-FB8391D2C53E}" type="slidenum">
              <a:rPr lang="en-GB" smtClean="0"/>
              <a:t>‹#›</a:t>
            </a:fld>
            <a:endParaRPr lang="en-GB" dirty="0"/>
          </a:p>
        </p:txBody>
      </p:sp>
    </p:spTree>
    <p:extLst>
      <p:ext uri="{BB962C8B-B14F-4D97-AF65-F5344CB8AC3E}">
        <p14:creationId xmlns:p14="http://schemas.microsoft.com/office/powerpoint/2010/main" val="14171490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691FBD68-FB50-43F0-ACC6-167F7D6E4577}" type="datetimeFigureOut">
              <a:rPr lang="en-GB" smtClean="0"/>
              <a:t>17/02/2021</a:t>
            </a:fld>
            <a:endParaRPr lang="en-GB" dirty="0"/>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050E7122-D7FA-4572-818A-D70EEFFCB670}" type="slidenum">
              <a:rPr lang="en-GB" smtClean="0"/>
              <a:t>‹#›</a:t>
            </a:fld>
            <a:endParaRPr lang="en-GB" dirty="0"/>
          </a:p>
        </p:txBody>
      </p:sp>
    </p:spTree>
    <p:extLst>
      <p:ext uri="{BB962C8B-B14F-4D97-AF65-F5344CB8AC3E}">
        <p14:creationId xmlns:p14="http://schemas.microsoft.com/office/powerpoint/2010/main" val="23725466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6775" y="739775"/>
            <a:ext cx="4935538" cy="3703638"/>
          </a:xfrm>
        </p:spPr>
      </p:sp>
      <p:sp>
        <p:nvSpPr>
          <p:cNvPr id="4" name="Slide Number Placeholder 3"/>
          <p:cNvSpPr>
            <a:spLocks noGrp="1"/>
          </p:cNvSpPr>
          <p:nvPr>
            <p:ph type="sldNum" sz="quarter" idx="10"/>
          </p:nvPr>
        </p:nvSpPr>
        <p:spPr/>
        <p:txBody>
          <a:bodyPr/>
          <a:lstStyle/>
          <a:p>
            <a:fld id="{050E7122-D7FA-4572-818A-D70EEFFCB670}" type="slidenum">
              <a:rPr lang="en-GB" smtClean="0"/>
              <a:t>1</a:t>
            </a:fld>
            <a:endParaRPr lang="en-GB" dirty="0"/>
          </a:p>
        </p:txBody>
      </p:sp>
      <p:sp>
        <p:nvSpPr>
          <p:cNvPr id="5" name="Rectangle 4"/>
          <p:cNvSpPr/>
          <p:nvPr/>
        </p:nvSpPr>
        <p:spPr>
          <a:xfrm>
            <a:off x="780532" y="4792315"/>
            <a:ext cx="5021782" cy="1092607"/>
          </a:xfrm>
          <a:prstGeom prst="rect">
            <a:avLst/>
          </a:prstGeom>
        </p:spPr>
        <p:txBody>
          <a:bodyPr wrap="square">
            <a:spAutoFit/>
          </a:bodyPr>
          <a:lstStyle/>
          <a:p>
            <a:pPr lvl="0"/>
            <a:endParaRPr lang="en-GB" sz="1000" dirty="0">
              <a:latin typeface="Arial" panose="020B0604020202020204" pitchFamily="34" charset="0"/>
              <a:cs typeface="Arial" panose="020B0604020202020204" pitchFamily="34" charset="0"/>
            </a:endParaRPr>
          </a:p>
          <a:p>
            <a:pPr lvl="0"/>
            <a:endParaRPr lang="en-GB" sz="1100" dirty="0">
              <a:latin typeface="Arial" panose="020B0604020202020204" pitchFamily="34" charset="0"/>
              <a:cs typeface="Arial" panose="020B0604020202020204" pitchFamily="34" charset="0"/>
            </a:endParaRPr>
          </a:p>
          <a:p>
            <a:pPr lvl="0"/>
            <a:endParaRPr lang="en-GB" sz="1100" dirty="0">
              <a:latin typeface="Arial" panose="020B0604020202020204" pitchFamily="34" charset="0"/>
              <a:cs typeface="Arial" panose="020B0604020202020204" pitchFamily="34" charset="0"/>
            </a:endParaRPr>
          </a:p>
          <a:p>
            <a:pPr lvl="0"/>
            <a:endParaRPr lang="en-GB" sz="1100" dirty="0">
              <a:latin typeface="Arial" panose="020B0604020202020204" pitchFamily="34" charset="0"/>
              <a:cs typeface="Arial" panose="020B0604020202020204" pitchFamily="34" charset="0"/>
            </a:endParaRPr>
          </a:p>
          <a:p>
            <a:pPr lvl="0"/>
            <a:endParaRPr lang="en-GB" sz="1100" dirty="0">
              <a:latin typeface="Arial" panose="020B0604020202020204" pitchFamily="34" charset="0"/>
              <a:cs typeface="Arial" panose="020B0604020202020204" pitchFamily="34" charset="0"/>
            </a:endParaRPr>
          </a:p>
          <a:p>
            <a:pPr lvl="0"/>
            <a:endParaRPr lang="en-GB" sz="11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FD33ED0B-BFF8-403C-9CBC-9CECA21F335B}"/>
              </a:ext>
            </a:extLst>
          </p:cNvPr>
          <p:cNvSpPr/>
          <p:nvPr/>
        </p:nvSpPr>
        <p:spPr>
          <a:xfrm>
            <a:off x="958280" y="4772585"/>
            <a:ext cx="4608512" cy="276999"/>
          </a:xfrm>
          <a:prstGeom prst="rect">
            <a:avLst/>
          </a:prstGeom>
        </p:spPr>
        <p:txBody>
          <a:bodyPr wrap="square">
            <a:spAutoFit/>
          </a:bodyPr>
          <a:lstStyle/>
          <a:p>
            <a:r>
              <a:rPr lang="en-GB" sz="1200" dirty="0">
                <a:latin typeface="Arial" panose="020B0604020202020204" pitchFamily="34" charset="0"/>
                <a:cs typeface="Arial" panose="020B0604020202020204" pitchFamily="34" charset="0"/>
              </a:rPr>
              <a:t>No Notes</a:t>
            </a:r>
          </a:p>
        </p:txBody>
      </p:sp>
    </p:spTree>
    <p:extLst>
      <p:ext uri="{BB962C8B-B14F-4D97-AF65-F5344CB8AC3E}">
        <p14:creationId xmlns:p14="http://schemas.microsoft.com/office/powerpoint/2010/main" val="1191666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50E7122-D7FA-4572-818A-D70EEFFCB670}" type="slidenum">
              <a:rPr lang="en-GB" smtClean="0"/>
              <a:t>2</a:t>
            </a:fld>
            <a:endParaRPr lang="en-GB" dirty="0"/>
          </a:p>
        </p:txBody>
      </p:sp>
      <p:sp>
        <p:nvSpPr>
          <p:cNvPr id="5" name="Rectangle 4"/>
          <p:cNvSpPr/>
          <p:nvPr/>
        </p:nvSpPr>
        <p:spPr>
          <a:xfrm>
            <a:off x="780531" y="4792315"/>
            <a:ext cx="5041761" cy="4370427"/>
          </a:xfrm>
          <a:prstGeom prst="rect">
            <a:avLst/>
          </a:prstGeom>
        </p:spPr>
        <p:txBody>
          <a:bodyPr wrap="square">
            <a:spAutoFit/>
          </a:bodyPr>
          <a:lstStyle/>
          <a:p>
            <a:pPr>
              <a:spcAft>
                <a:spcPts val="600"/>
              </a:spcAft>
            </a:pPr>
            <a:r>
              <a:rPr lang="en-GB" sz="1200" dirty="0">
                <a:latin typeface="Arial" panose="020B0604020202020204" pitchFamily="34" charset="0"/>
                <a:cs typeface="Arial" panose="020B0604020202020204" pitchFamily="34" charset="0"/>
              </a:rPr>
              <a:t>This presentation should help us to understand about the way our lungs work and the importance to our health and wellbeing at work. </a:t>
            </a:r>
          </a:p>
          <a:p>
            <a:pPr>
              <a:spcAft>
                <a:spcPts val="600"/>
              </a:spcAft>
            </a:pPr>
            <a:r>
              <a:rPr lang="en-GB" sz="1200" dirty="0">
                <a:latin typeface="Arial" panose="020B0604020202020204" pitchFamily="34" charset="0"/>
                <a:cs typeface="Arial" panose="020B0604020202020204" pitchFamily="34" charset="0"/>
              </a:rPr>
              <a:t>As shown in this diagram, our respiratory system is made up of all the organs involved in breathing. These include nose, windpipe, two air ways, two lobes of the lungs, air sacs and the diaphragm. </a:t>
            </a:r>
          </a:p>
          <a:p>
            <a:pPr>
              <a:spcAft>
                <a:spcPts val="600"/>
              </a:spcAft>
            </a:pPr>
            <a:r>
              <a:rPr lang="en-GB" sz="1200" dirty="0">
                <a:latin typeface="Arial" panose="020B0604020202020204" pitchFamily="34" charset="0"/>
                <a:cs typeface="Arial" panose="020B0604020202020204" pitchFamily="34" charset="0"/>
              </a:rPr>
              <a:t>Our respiratory system is like the “air-intake” system in a car engine. </a:t>
            </a:r>
          </a:p>
          <a:p>
            <a:pPr>
              <a:spcAft>
                <a:spcPts val="600"/>
              </a:spcAft>
            </a:pPr>
            <a:r>
              <a:rPr lang="en-GB" sz="1200" dirty="0">
                <a:latin typeface="Arial" panose="020B0604020202020204" pitchFamily="34" charset="0"/>
                <a:cs typeface="Arial" panose="020B0604020202020204" pitchFamily="34" charset="0"/>
              </a:rPr>
              <a:t>In a fuel powered car engine, the air-intake system is made up of three parts - an air filter, flow sensor and a throttle body. If any of these parts, (or the components within these parts), fail to operate, the air intake system is unlikely to work and the car is said to be broken down.   </a:t>
            </a:r>
          </a:p>
          <a:p>
            <a:pPr>
              <a:spcAft>
                <a:spcPts val="600"/>
              </a:spcAft>
            </a:pPr>
            <a:r>
              <a:rPr lang="en-GB" sz="1200" dirty="0">
                <a:latin typeface="Arial" panose="020B0604020202020204" pitchFamily="34" charset="0"/>
                <a:cs typeface="Arial" panose="020B0604020202020204" pitchFamily="34" charset="0"/>
              </a:rPr>
              <a:t>So, our respiratory system is designed to do - two most important jobs. It helps to bring in that </a:t>
            </a:r>
            <a:r>
              <a:rPr lang="en-GB" sz="1200" b="1" dirty="0">
                <a:latin typeface="Arial" panose="020B0604020202020204" pitchFamily="34" charset="0"/>
                <a:cs typeface="Arial" panose="020B0604020202020204" pitchFamily="34" charset="0"/>
              </a:rPr>
              <a:t>precious oxygen </a:t>
            </a:r>
            <a:r>
              <a:rPr lang="en-GB" sz="1200" dirty="0">
                <a:latin typeface="Arial" panose="020B0604020202020204" pitchFamily="34" charset="0"/>
                <a:cs typeface="Arial" panose="020B0604020202020204" pitchFamily="34" charset="0"/>
              </a:rPr>
              <a:t>and get rid of the </a:t>
            </a:r>
            <a:r>
              <a:rPr lang="en-GB" sz="1200" b="1" dirty="0">
                <a:latin typeface="Arial" panose="020B0604020202020204" pitchFamily="34" charset="0"/>
                <a:cs typeface="Arial" panose="020B0604020202020204" pitchFamily="34" charset="0"/>
              </a:rPr>
              <a:t>waste carbon dioxide </a:t>
            </a:r>
            <a:r>
              <a:rPr lang="en-GB" sz="1200" dirty="0">
                <a:latin typeface="Arial" panose="020B0604020202020204" pitchFamily="34" charset="0"/>
                <a:cs typeface="Arial" panose="020B0604020202020204" pitchFamily="34" charset="0"/>
              </a:rPr>
              <a:t>brought to it from the body. Any disease of our respiratory system can put these activities in difficulty.</a:t>
            </a:r>
          </a:p>
          <a:p>
            <a:pPr>
              <a:spcAft>
                <a:spcPts val="600"/>
              </a:spcAft>
            </a:pPr>
            <a:r>
              <a:rPr lang="en-GB" sz="1200" i="1" dirty="0">
                <a:solidFill>
                  <a:srgbClr val="00B050"/>
                </a:solidFill>
                <a:latin typeface="Arial" panose="020B0604020202020204" pitchFamily="34" charset="0"/>
                <a:cs typeface="Arial" panose="020B0604020202020204" pitchFamily="34" charset="0"/>
              </a:rPr>
              <a:t>(</a:t>
            </a:r>
            <a:r>
              <a:rPr lang="en-GB" sz="1200" b="1" i="1" dirty="0">
                <a:solidFill>
                  <a:srgbClr val="00B050"/>
                </a:solidFill>
                <a:latin typeface="Arial" panose="020B0604020202020204" pitchFamily="34" charset="0"/>
                <a:cs typeface="Arial" panose="020B0604020202020204" pitchFamily="34" charset="0"/>
              </a:rPr>
              <a:t>for the presenter: </a:t>
            </a:r>
            <a:r>
              <a:rPr lang="en-GB" sz="1200" i="1" dirty="0">
                <a:solidFill>
                  <a:srgbClr val="00B050"/>
                </a:solidFill>
                <a:latin typeface="Arial" panose="020B0604020202020204" pitchFamily="34" charset="0"/>
                <a:cs typeface="Arial" panose="020B0604020202020204" pitchFamily="34" charset="0"/>
              </a:rPr>
              <a:t>Other jobs of a </a:t>
            </a:r>
            <a:r>
              <a:rPr lang="en-GB" sz="1200" b="1" i="1" dirty="0">
                <a:solidFill>
                  <a:srgbClr val="00B050"/>
                </a:solidFill>
                <a:latin typeface="Arial" panose="020B0604020202020204" pitchFamily="34" charset="0"/>
                <a:cs typeface="Arial" panose="020B0604020202020204" pitchFamily="34" charset="0"/>
              </a:rPr>
              <a:t>respiratory system </a:t>
            </a:r>
            <a:r>
              <a:rPr lang="en-GB" sz="1200" i="1" dirty="0">
                <a:solidFill>
                  <a:srgbClr val="00B050"/>
                </a:solidFill>
                <a:latin typeface="Arial" panose="020B0604020202020204" pitchFamily="34" charset="0"/>
                <a:cs typeface="Arial" panose="020B0604020202020204" pitchFamily="34" charset="0"/>
              </a:rPr>
              <a:t>include: (</a:t>
            </a:r>
            <a:r>
              <a:rPr lang="en-GB" sz="1200" i="1" dirty="0" err="1">
                <a:solidFill>
                  <a:srgbClr val="00B050"/>
                </a:solidFill>
                <a:latin typeface="Arial" panose="020B0604020202020204" pitchFamily="34" charset="0"/>
                <a:cs typeface="Arial" panose="020B0604020202020204" pitchFamily="34" charset="0"/>
              </a:rPr>
              <a:t>i</a:t>
            </a:r>
            <a:r>
              <a:rPr lang="en-GB" sz="1200" i="1" dirty="0">
                <a:solidFill>
                  <a:srgbClr val="00B050"/>
                </a:solidFill>
                <a:latin typeface="Arial" panose="020B0604020202020204" pitchFamily="34" charset="0"/>
                <a:cs typeface="Arial" panose="020B0604020202020204" pitchFamily="34" charset="0"/>
              </a:rPr>
              <a:t>) It maintains moisture balance; (ii) It fights invaders like dust -</a:t>
            </a:r>
            <a:r>
              <a:rPr lang="en-GB" sz="1200" dirty="0">
                <a:solidFill>
                  <a:srgbClr val="00B050"/>
                </a:solidFill>
                <a:latin typeface="Arial" panose="020B0604020202020204" pitchFamily="34" charset="0"/>
                <a:cs typeface="Arial" panose="020B0604020202020204" pitchFamily="34" charset="0"/>
              </a:rPr>
              <a:t>  </a:t>
            </a:r>
            <a:r>
              <a:rPr lang="en-GB" sz="1200" i="1" dirty="0">
                <a:solidFill>
                  <a:srgbClr val="00B050"/>
                </a:solidFill>
                <a:latin typeface="Arial" panose="020B0604020202020204" pitchFamily="34" charset="0"/>
                <a:cs typeface="Arial" panose="020B0604020202020204" pitchFamily="34" charset="0"/>
              </a:rPr>
              <a:t>with the help and support of our immune system; (iii) Get rid of unwanted things out (e.g. phylum</a:t>
            </a:r>
            <a:r>
              <a:rPr lang="en-GB" sz="1200" dirty="0">
                <a:solidFill>
                  <a:srgbClr val="00B050"/>
                </a:solidFill>
                <a:latin typeface="Arial" panose="020B0604020202020204" pitchFamily="34" charset="0"/>
                <a:cs typeface="Arial" panose="020B0604020202020204" pitchFamily="34" charset="0"/>
              </a:rPr>
              <a:t>)</a:t>
            </a:r>
            <a:r>
              <a:rPr lang="en-GB" sz="1200" i="1" dirty="0">
                <a:solidFill>
                  <a:srgbClr val="00B050"/>
                </a:solidFill>
                <a:latin typeface="Arial" panose="020B0604020202020204" pitchFamily="34" charset="0"/>
                <a:cs typeface="Arial" panose="020B0604020202020204" pitchFamily="34" charset="0"/>
              </a:rPr>
              <a:t>;</a:t>
            </a:r>
            <a:r>
              <a:rPr lang="en-GB" sz="1200" dirty="0">
                <a:latin typeface="Arial" panose="020B0604020202020204" pitchFamily="34" charset="0"/>
                <a:cs typeface="Arial" panose="020B0604020202020204" pitchFamily="34" charset="0"/>
              </a:rPr>
              <a:t> </a:t>
            </a:r>
            <a:r>
              <a:rPr lang="en-GB" sz="1200" dirty="0">
                <a:solidFill>
                  <a:srgbClr val="00B050"/>
                </a:solidFill>
                <a:latin typeface="Arial" panose="020B0604020202020204" pitchFamily="34" charset="0"/>
                <a:cs typeface="Arial" panose="020B0604020202020204" pitchFamily="34" charset="0"/>
              </a:rPr>
              <a:t>(iv) Nose</a:t>
            </a:r>
            <a:r>
              <a:rPr lang="en-GB" sz="1200" dirty="0">
                <a:latin typeface="Arial" panose="020B0604020202020204" pitchFamily="34" charset="0"/>
                <a:cs typeface="Arial" panose="020B0604020202020204" pitchFamily="34" charset="0"/>
              </a:rPr>
              <a:t> </a:t>
            </a:r>
            <a:r>
              <a:rPr lang="en-GB" sz="1200" i="1" dirty="0">
                <a:solidFill>
                  <a:srgbClr val="00B050"/>
                </a:solidFill>
                <a:latin typeface="Arial" panose="020B0604020202020204" pitchFamily="34" charset="0"/>
                <a:cs typeface="Arial" panose="020B0604020202020204" pitchFamily="34" charset="0"/>
              </a:rPr>
              <a:t>helps us smell things; (v) Larynx and vocal cord creates sound. – An amazing classic car, isn’t it.</a:t>
            </a:r>
            <a:endParaRPr lang="en-GB" sz="1200" dirty="0">
              <a:latin typeface="Arial" panose="020B0604020202020204" pitchFamily="34" charset="0"/>
              <a:cs typeface="Arial" panose="020B0604020202020204" pitchFamily="34" charset="0"/>
            </a:endParaRPr>
          </a:p>
          <a:p>
            <a:pPr>
              <a:spcAft>
                <a:spcPts val="600"/>
              </a:spcAft>
            </a:pPr>
            <a:endParaRPr lang="en-GB" sz="2000" b="1" dirty="0"/>
          </a:p>
        </p:txBody>
      </p:sp>
    </p:spTree>
    <p:extLst>
      <p:ext uri="{BB962C8B-B14F-4D97-AF65-F5344CB8AC3E}">
        <p14:creationId xmlns:p14="http://schemas.microsoft.com/office/powerpoint/2010/main" val="3498742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r>
              <a:rPr lang="en-GB" sz="1800" dirty="0"/>
              <a:t> </a:t>
            </a:r>
          </a:p>
          <a:p>
            <a:endParaRPr lang="en-GB" dirty="0"/>
          </a:p>
        </p:txBody>
      </p:sp>
      <p:sp>
        <p:nvSpPr>
          <p:cNvPr id="4" name="Slide Number Placeholder 3"/>
          <p:cNvSpPr>
            <a:spLocks noGrp="1"/>
          </p:cNvSpPr>
          <p:nvPr>
            <p:ph type="sldNum" sz="quarter" idx="10"/>
          </p:nvPr>
        </p:nvSpPr>
        <p:spPr/>
        <p:txBody>
          <a:bodyPr/>
          <a:lstStyle/>
          <a:p>
            <a:fld id="{050E7122-D7FA-4572-818A-D70EEFFCB670}" type="slidenum">
              <a:rPr lang="en-GB" smtClean="0"/>
              <a:t>3</a:t>
            </a:fld>
            <a:endParaRPr lang="en-GB" dirty="0"/>
          </a:p>
        </p:txBody>
      </p:sp>
      <p:sp>
        <p:nvSpPr>
          <p:cNvPr id="5" name="Rectangle 4"/>
          <p:cNvSpPr/>
          <p:nvPr/>
        </p:nvSpPr>
        <p:spPr>
          <a:xfrm>
            <a:off x="927152" y="4691928"/>
            <a:ext cx="5041761" cy="5139869"/>
          </a:xfrm>
          <a:prstGeom prst="rect">
            <a:avLst/>
          </a:prstGeom>
        </p:spPr>
        <p:txBody>
          <a:bodyPr wrap="square">
            <a:spAutoFit/>
          </a:bodyPr>
          <a:lstStyle/>
          <a:p>
            <a:r>
              <a:rPr lang="en-GB" sz="1400" dirty="0">
                <a:latin typeface="Arial" panose="020B0604020202020204" pitchFamily="34" charset="0"/>
                <a:cs typeface="Arial" panose="020B0604020202020204" pitchFamily="34" charset="0"/>
              </a:rPr>
              <a:t>Our lungs are not hollow inside like this blown-up balloon. </a:t>
            </a:r>
          </a:p>
          <a:p>
            <a:r>
              <a:rPr lang="en-GB" sz="1400" dirty="0">
                <a:latin typeface="Arial" panose="020B0604020202020204" pitchFamily="34" charset="0"/>
                <a:cs typeface="Arial" panose="020B0604020202020204" pitchFamily="34" charset="0"/>
              </a:rPr>
              <a:t>In fact, our lungs are made of thousands of tiny air tubes, millions of tiny air sacs and millions of tiny blood vessels.</a:t>
            </a:r>
          </a:p>
          <a:p>
            <a:endParaRPr lang="en-GB" sz="1400" dirty="0">
              <a:latin typeface="Arial" panose="020B0604020202020204" pitchFamily="34" charset="0"/>
              <a:cs typeface="Arial" panose="020B0604020202020204" pitchFamily="34" charset="0"/>
            </a:endParaRPr>
          </a:p>
          <a:p>
            <a:r>
              <a:rPr lang="en-GB" sz="1400" b="1" dirty="0">
                <a:solidFill>
                  <a:srgbClr val="00B050"/>
                </a:solidFill>
                <a:latin typeface="Arial" panose="020B0604020202020204" pitchFamily="34" charset="0"/>
                <a:cs typeface="Arial" panose="020B0604020202020204" pitchFamily="34" charset="0"/>
              </a:rPr>
              <a:t>Learning Activity </a:t>
            </a:r>
          </a:p>
          <a:p>
            <a:r>
              <a:rPr lang="en-GB" sz="1400" dirty="0">
                <a:latin typeface="Arial" panose="020B0604020202020204" pitchFamily="34" charset="0"/>
                <a:cs typeface="Arial" panose="020B0604020202020204" pitchFamily="34" charset="0"/>
              </a:rPr>
              <a:t>So, what is the reason for having many millions of air sacs instead of just one big imaginary air sac like this blown up balloon?</a:t>
            </a:r>
          </a:p>
          <a:p>
            <a:endParaRPr lang="en-GB" sz="1400" b="1" dirty="0">
              <a:latin typeface="Arial" panose="020B0604020202020204" pitchFamily="34" charset="0"/>
              <a:cs typeface="Arial" panose="020B0604020202020204" pitchFamily="34" charset="0"/>
            </a:endParaRPr>
          </a:p>
          <a:p>
            <a:r>
              <a:rPr lang="en-GB" sz="1400" i="1" dirty="0">
                <a:solidFill>
                  <a:srgbClr val="00B050"/>
                </a:solidFill>
                <a:latin typeface="Arial" panose="020B0604020202020204" pitchFamily="34" charset="0"/>
                <a:cs typeface="Arial" panose="020B0604020202020204" pitchFamily="34" charset="0"/>
              </a:rPr>
              <a:t>(it means enormous increase in the surface area being available for efficient gas exchange – oxygen and carbon dioxide. </a:t>
            </a:r>
            <a:r>
              <a:rPr lang="en-GB" sz="1400" i="1" dirty="0">
                <a:solidFill>
                  <a:srgbClr val="C00000"/>
                </a:solidFill>
                <a:latin typeface="Arial" panose="020B0604020202020204" pitchFamily="34" charset="0"/>
                <a:cs typeface="Arial" panose="020B0604020202020204" pitchFamily="34" charset="0"/>
              </a:rPr>
              <a:t>It is very similar to a multi Z-folded air filter in a car engine for increasing the surface area, and the way it filters the air and delivers for efficient ignition of the fuel and to help deliver the motive energy.) </a:t>
            </a:r>
          </a:p>
          <a:p>
            <a:endParaRPr lang="en-GB" sz="1400" i="1" dirty="0">
              <a:solidFill>
                <a:srgbClr val="00B050"/>
              </a:solidFill>
              <a:latin typeface="Arial" panose="020B0604020202020204" pitchFamily="34" charset="0"/>
              <a:cs typeface="Arial" panose="020B0604020202020204" pitchFamily="34" charset="0"/>
            </a:endParaRPr>
          </a:p>
          <a:p>
            <a:r>
              <a:rPr lang="en-GB" sz="1400" b="1" i="1" dirty="0">
                <a:solidFill>
                  <a:srgbClr val="00B050"/>
                </a:solidFill>
                <a:latin typeface="Arial" panose="020B0604020202020204" pitchFamily="34" charset="0"/>
                <a:cs typeface="Arial" panose="020B0604020202020204" pitchFamily="34" charset="0"/>
              </a:rPr>
              <a:t>For the presenter: </a:t>
            </a:r>
            <a:r>
              <a:rPr lang="en-GB" sz="1400" i="1" dirty="0">
                <a:solidFill>
                  <a:srgbClr val="00B050"/>
                </a:solidFill>
                <a:latin typeface="Arial" panose="020B0604020202020204" pitchFamily="34" charset="0"/>
                <a:cs typeface="Arial" panose="020B0604020202020204" pitchFamily="34" charset="0"/>
              </a:rPr>
              <a:t>You will note that this slide is helping to introduce surface area, gas exchange, importance of maintaining machines, keeping an eye on system defects, machine safety, interconnectivity between different machine systems, parts and components. Other slides will introduce pressure, compression and so on.   </a:t>
            </a:r>
          </a:p>
          <a:p>
            <a:endParaRPr lang="en-GB" sz="2000" b="1" dirty="0"/>
          </a:p>
        </p:txBody>
      </p:sp>
    </p:spTree>
    <p:extLst>
      <p:ext uri="{BB962C8B-B14F-4D97-AF65-F5344CB8AC3E}">
        <p14:creationId xmlns:p14="http://schemas.microsoft.com/office/powerpoint/2010/main" val="3498742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7725" y="760413"/>
            <a:ext cx="4935538" cy="3703637"/>
          </a:xfrm>
        </p:spPr>
      </p:sp>
      <p:sp>
        <p:nvSpPr>
          <p:cNvPr id="4" name="Slide Number Placeholder 3"/>
          <p:cNvSpPr>
            <a:spLocks noGrp="1"/>
          </p:cNvSpPr>
          <p:nvPr>
            <p:ph type="sldNum" sz="quarter" idx="10"/>
          </p:nvPr>
        </p:nvSpPr>
        <p:spPr/>
        <p:txBody>
          <a:bodyPr/>
          <a:lstStyle/>
          <a:p>
            <a:fld id="{050E7122-D7FA-4572-818A-D70EEFFCB670}" type="slidenum">
              <a:rPr lang="en-GB" smtClean="0"/>
              <a:t>4</a:t>
            </a:fld>
            <a:endParaRPr lang="en-GB" dirty="0"/>
          </a:p>
        </p:txBody>
      </p:sp>
      <p:sp>
        <p:nvSpPr>
          <p:cNvPr id="5" name="Rectangle 4"/>
          <p:cNvSpPr/>
          <p:nvPr/>
        </p:nvSpPr>
        <p:spPr>
          <a:xfrm>
            <a:off x="958280" y="4720307"/>
            <a:ext cx="5041761" cy="4185761"/>
          </a:xfrm>
          <a:prstGeom prst="rect">
            <a:avLst/>
          </a:prstGeom>
        </p:spPr>
        <p:txBody>
          <a:bodyPr wrap="square">
            <a:spAutoFit/>
          </a:bodyPr>
          <a:lstStyle/>
          <a:p>
            <a:pPr>
              <a:spcAft>
                <a:spcPts val="600"/>
              </a:spcAft>
            </a:pPr>
            <a:r>
              <a:rPr lang="en-GB" sz="1600" dirty="0">
                <a:latin typeface="Arial" panose="020B0604020202020204" pitchFamily="34" charset="0"/>
                <a:cs typeface="Arial" panose="020B0604020202020204" pitchFamily="34" charset="0"/>
              </a:rPr>
              <a:t>In fact, our lungs are just like this yellow sponge, soft and squeezable. Our lungs have around </a:t>
            </a:r>
            <a:r>
              <a:rPr lang="en-GB" sz="1600" b="1" dirty="0">
                <a:latin typeface="Arial" panose="020B0604020202020204" pitchFamily="34" charset="0"/>
                <a:cs typeface="Arial" panose="020B0604020202020204" pitchFamily="34" charset="0"/>
              </a:rPr>
              <a:t>300 million </a:t>
            </a:r>
            <a:r>
              <a:rPr lang="en-GB" sz="1600" dirty="0">
                <a:latin typeface="Arial" panose="020B0604020202020204" pitchFamily="34" charset="0"/>
                <a:cs typeface="Arial" panose="020B0604020202020204" pitchFamily="34" charset="0"/>
              </a:rPr>
              <a:t>very tiny air sacs similar to the fine air holes in the sponge. In fact, the honeycomb look alike air sacs in our lungs, are surrounded by tiny blood vessels as shown in the other picture. </a:t>
            </a:r>
          </a:p>
          <a:p>
            <a:pPr>
              <a:spcAft>
                <a:spcPts val="600"/>
              </a:spcAft>
            </a:pPr>
            <a:r>
              <a:rPr lang="en-GB" sz="1600" dirty="0">
                <a:latin typeface="Arial" panose="020B0604020202020204" pitchFamily="34" charset="0"/>
                <a:cs typeface="Arial" panose="020B0604020202020204" pitchFamily="34" charset="0"/>
              </a:rPr>
              <a:t>If the air sacs in our lungs are spread out, one after the other, they will fill nearly two tennis courts. This virtual imagination should explain the enormous surface area packed inside our lungs to support efficient gas exchange. Any damage to </a:t>
            </a:r>
            <a:r>
              <a:rPr lang="en-GB" sz="1600" u="sng" dirty="0">
                <a:latin typeface="Arial" panose="020B0604020202020204" pitchFamily="34" charset="0"/>
                <a:cs typeface="Arial" panose="020B0604020202020204" pitchFamily="34" charset="0"/>
              </a:rPr>
              <a:t>an air sac </a:t>
            </a:r>
            <a:r>
              <a:rPr lang="en-GB" sz="1600" dirty="0">
                <a:latin typeface="Arial" panose="020B0604020202020204" pitchFamily="34" charset="0"/>
                <a:cs typeface="Arial" panose="020B0604020202020204" pitchFamily="34" charset="0"/>
              </a:rPr>
              <a:t>means that it will not be there for gas exchange.</a:t>
            </a:r>
            <a:endParaRPr lang="en-GB" sz="1600" b="1" dirty="0">
              <a:latin typeface="Arial" panose="020B0604020202020204" pitchFamily="34" charset="0"/>
              <a:cs typeface="Arial" panose="020B0604020202020204" pitchFamily="34" charset="0"/>
            </a:endParaRPr>
          </a:p>
          <a:p>
            <a:pPr>
              <a:spcAft>
                <a:spcPts val="600"/>
              </a:spcAft>
            </a:pPr>
            <a:r>
              <a:rPr lang="en-GB" sz="1600" dirty="0">
                <a:latin typeface="Arial" panose="020B0604020202020204" pitchFamily="34" charset="0"/>
                <a:cs typeface="Arial" panose="020B0604020202020204" pitchFamily="34" charset="0"/>
              </a:rPr>
              <a:t>The capillary blood vessels help in the transport of precious oxygen to others parts of the body and to fill the air sacs with the waste gas carbon dioxide, so that the lungs can push it out of the body. </a:t>
            </a:r>
            <a:endParaRPr lang="en-GB" sz="1600" b="1" dirty="0"/>
          </a:p>
        </p:txBody>
      </p:sp>
    </p:spTree>
    <p:extLst>
      <p:ext uri="{BB962C8B-B14F-4D97-AF65-F5344CB8AC3E}">
        <p14:creationId xmlns:p14="http://schemas.microsoft.com/office/powerpoint/2010/main" val="3498742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6775" y="865188"/>
            <a:ext cx="4935538" cy="3702050"/>
          </a:xfrm>
        </p:spPr>
      </p:sp>
      <p:sp>
        <p:nvSpPr>
          <p:cNvPr id="3" name="Notes Placeholder 2"/>
          <p:cNvSpPr>
            <a:spLocks noGrp="1"/>
          </p:cNvSpPr>
          <p:nvPr>
            <p:ph type="body" idx="1"/>
          </p:nvPr>
        </p:nvSpPr>
        <p:spPr/>
        <p:txBody>
          <a:bodyPr/>
          <a:lstStyle/>
          <a:p>
            <a:endParaRPr lang="en-GB" sz="1800" dirty="0"/>
          </a:p>
          <a:p>
            <a:r>
              <a:rPr lang="en-GB" sz="1800" dirty="0"/>
              <a:t> </a:t>
            </a:r>
          </a:p>
          <a:p>
            <a:endParaRPr lang="en-GB" dirty="0"/>
          </a:p>
        </p:txBody>
      </p:sp>
      <p:sp>
        <p:nvSpPr>
          <p:cNvPr id="4" name="Slide Number Placeholder 3"/>
          <p:cNvSpPr>
            <a:spLocks noGrp="1"/>
          </p:cNvSpPr>
          <p:nvPr>
            <p:ph type="sldNum" sz="quarter" idx="10"/>
          </p:nvPr>
        </p:nvSpPr>
        <p:spPr/>
        <p:txBody>
          <a:bodyPr/>
          <a:lstStyle/>
          <a:p>
            <a:fld id="{050E7122-D7FA-4572-818A-D70EEFFCB670}" type="slidenum">
              <a:rPr lang="en-GB" smtClean="0"/>
              <a:t>5</a:t>
            </a:fld>
            <a:endParaRPr lang="en-GB" dirty="0"/>
          </a:p>
        </p:txBody>
      </p:sp>
      <p:sp>
        <p:nvSpPr>
          <p:cNvPr id="5" name="Rectangle 4"/>
          <p:cNvSpPr/>
          <p:nvPr/>
        </p:nvSpPr>
        <p:spPr>
          <a:xfrm>
            <a:off x="813664" y="5169570"/>
            <a:ext cx="5041761" cy="4524315"/>
          </a:xfrm>
          <a:prstGeom prst="rect">
            <a:avLst/>
          </a:prstGeom>
        </p:spPr>
        <p:txBody>
          <a:bodyPr wrap="square">
            <a:spAutoFit/>
          </a:bodyPr>
          <a:lstStyle/>
          <a:p>
            <a:r>
              <a:rPr lang="en-GB" sz="1600" dirty="0">
                <a:latin typeface="Arial" panose="020B0604020202020204" pitchFamily="34" charset="0"/>
                <a:cs typeface="Arial" panose="020B0604020202020204" pitchFamily="34" charset="0"/>
              </a:rPr>
              <a:t>Our  lungs work like this bellow pump. Squeeze in and out to help air exchange and air flow.  Any disease of the respiratory system can affect the vital gas exchange and starve the body from getting that precious oxygen.</a:t>
            </a:r>
          </a:p>
          <a:p>
            <a:endParaRPr lang="en-GB" sz="1600" dirty="0">
              <a:latin typeface="Arial" panose="020B0604020202020204" pitchFamily="34" charset="0"/>
              <a:cs typeface="Arial" panose="020B0604020202020204" pitchFamily="34" charset="0"/>
            </a:endParaRPr>
          </a:p>
          <a:p>
            <a:r>
              <a:rPr lang="en-GB" sz="1600" b="1" dirty="0">
                <a:solidFill>
                  <a:srgbClr val="00B050"/>
                </a:solidFill>
                <a:latin typeface="Arial" panose="020B0604020202020204" pitchFamily="34" charset="0"/>
                <a:cs typeface="Arial" panose="020B0604020202020204" pitchFamily="34" charset="0"/>
              </a:rPr>
              <a:t>Learning Activity</a:t>
            </a:r>
          </a:p>
          <a:p>
            <a:r>
              <a:rPr lang="en-GB" sz="1600" dirty="0">
                <a:latin typeface="Arial" panose="020B0604020202020204" pitchFamily="34" charset="0"/>
                <a:cs typeface="Arial" panose="020B0604020202020204" pitchFamily="34" charset="0"/>
              </a:rPr>
              <a:t>Using the internet</a:t>
            </a:r>
          </a:p>
          <a:p>
            <a:pPr marL="228600" lvl="0" indent="-228600">
              <a:buAutoNum type="arabicPeriod"/>
            </a:pPr>
            <a:r>
              <a:rPr lang="en-GB" sz="1600" dirty="0">
                <a:latin typeface="Arial" panose="020B0604020202020204" pitchFamily="34" charset="0"/>
                <a:cs typeface="Arial" panose="020B0604020202020204" pitchFamily="34" charset="0"/>
              </a:rPr>
              <a:t>Encourage you trainees to find out, </a:t>
            </a:r>
            <a:r>
              <a:rPr lang="en-GB" sz="1600" u="sng" dirty="0">
                <a:latin typeface="Arial" panose="020B0604020202020204" pitchFamily="34" charset="0"/>
                <a:cs typeface="Arial" panose="020B0604020202020204" pitchFamily="34" charset="0"/>
              </a:rPr>
              <a:t>roughly</a:t>
            </a:r>
            <a:r>
              <a:rPr lang="en-GB" sz="1600" dirty="0">
                <a:latin typeface="Arial" panose="020B0604020202020204" pitchFamily="34" charset="0"/>
                <a:cs typeface="Arial" panose="020B0604020202020204" pitchFamily="34" charset="0"/>
              </a:rPr>
              <a:t> how many breaths we take each day. </a:t>
            </a:r>
            <a:r>
              <a:rPr lang="en-GB" sz="1600" i="1" dirty="0">
                <a:solidFill>
                  <a:srgbClr val="00B050"/>
                </a:solidFill>
                <a:latin typeface="Arial" panose="020B0604020202020204" pitchFamily="34" charset="0"/>
                <a:cs typeface="Arial" panose="020B0604020202020204" pitchFamily="34" charset="0"/>
              </a:rPr>
              <a:t>(on average 25000 breaths, actual number will depend on fitness and activities/work undertaken)</a:t>
            </a:r>
          </a:p>
          <a:p>
            <a:pPr lvl="0"/>
            <a:endParaRPr lang="en-GB" sz="1600" dirty="0">
              <a:latin typeface="Arial" panose="020B0604020202020204" pitchFamily="34" charset="0"/>
              <a:cs typeface="Arial" panose="020B0604020202020204" pitchFamily="34" charset="0"/>
            </a:endParaRPr>
          </a:p>
          <a:p>
            <a:pPr lvl="0"/>
            <a:r>
              <a:rPr lang="en-GB" sz="1600" dirty="0">
                <a:latin typeface="Arial" panose="020B0604020202020204" pitchFamily="34" charset="0"/>
                <a:cs typeface="Arial" panose="020B0604020202020204" pitchFamily="34" charset="0"/>
              </a:rPr>
              <a:t>2. Encourage your trainees to workout, </a:t>
            </a:r>
            <a:r>
              <a:rPr lang="en-GB" sz="1600" u="sng" dirty="0">
                <a:latin typeface="Arial" panose="020B0604020202020204" pitchFamily="34" charset="0"/>
                <a:cs typeface="Arial" panose="020B0604020202020204" pitchFamily="34" charset="0"/>
              </a:rPr>
              <a:t>roughly</a:t>
            </a:r>
            <a:r>
              <a:rPr lang="en-GB" sz="1600" dirty="0">
                <a:latin typeface="Arial" panose="020B0604020202020204" pitchFamily="34" charset="0"/>
                <a:cs typeface="Arial" panose="020B0604020202020204" pitchFamily="34" charset="0"/>
              </a:rPr>
              <a:t> how many breaths we take during an 8-hour workday. </a:t>
            </a:r>
            <a:r>
              <a:rPr lang="en-GB" sz="1600" i="1" dirty="0">
                <a:solidFill>
                  <a:srgbClr val="00B050"/>
                </a:solidFill>
                <a:latin typeface="Arial" panose="020B0604020202020204" pitchFamily="34" charset="0"/>
                <a:cs typeface="Arial" panose="020B0604020202020204" pitchFamily="34" charset="0"/>
              </a:rPr>
              <a:t>(about 11000 breaths) </a:t>
            </a:r>
          </a:p>
          <a:p>
            <a:endParaRPr lang="en-GB" sz="1200" dirty="0">
              <a:latin typeface="Arial" panose="020B0604020202020204" pitchFamily="34" charset="0"/>
              <a:cs typeface="Arial" panose="020B0604020202020204" pitchFamily="34" charset="0"/>
            </a:endParaRPr>
          </a:p>
          <a:p>
            <a:endParaRPr lang="en-GB" sz="2000" b="1" dirty="0"/>
          </a:p>
        </p:txBody>
      </p:sp>
    </p:spTree>
    <p:extLst>
      <p:ext uri="{BB962C8B-B14F-4D97-AF65-F5344CB8AC3E}">
        <p14:creationId xmlns:p14="http://schemas.microsoft.com/office/powerpoint/2010/main" val="3498742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739775"/>
            <a:ext cx="4937125" cy="3703638"/>
          </a:xfrm>
        </p:spPr>
      </p:sp>
      <p:sp>
        <p:nvSpPr>
          <p:cNvPr id="3" name="Notes Placeholder 2"/>
          <p:cNvSpPr>
            <a:spLocks noGrp="1"/>
          </p:cNvSpPr>
          <p:nvPr>
            <p:ph type="body" idx="1"/>
          </p:nvPr>
        </p:nvSpPr>
        <p:spPr>
          <a:xfrm>
            <a:off x="666909" y="4689515"/>
            <a:ext cx="5335270" cy="1830992"/>
          </a:xfrm>
        </p:spPr>
        <p:txBody>
          <a:bodyPr/>
          <a:lstStyle/>
          <a:p>
            <a:endParaRPr lang="en-GB" sz="1800" dirty="0"/>
          </a:p>
          <a:p>
            <a:r>
              <a:rPr lang="en-GB" sz="1800" dirty="0"/>
              <a:t> </a:t>
            </a:r>
          </a:p>
          <a:p>
            <a:endParaRPr lang="en-GB" dirty="0"/>
          </a:p>
        </p:txBody>
      </p:sp>
      <p:sp>
        <p:nvSpPr>
          <p:cNvPr id="4" name="Slide Number Placeholder 3"/>
          <p:cNvSpPr>
            <a:spLocks noGrp="1"/>
          </p:cNvSpPr>
          <p:nvPr>
            <p:ph type="sldNum" sz="quarter" idx="10"/>
          </p:nvPr>
        </p:nvSpPr>
        <p:spPr/>
        <p:txBody>
          <a:bodyPr/>
          <a:lstStyle/>
          <a:p>
            <a:fld id="{050E7122-D7FA-4572-818A-D70EEFFCB670}" type="slidenum">
              <a:rPr lang="en-GB" smtClean="0"/>
              <a:t>6</a:t>
            </a:fld>
            <a:endParaRPr lang="en-GB" dirty="0"/>
          </a:p>
        </p:txBody>
      </p:sp>
      <p:sp>
        <p:nvSpPr>
          <p:cNvPr id="5" name="Rectangle 4"/>
          <p:cNvSpPr/>
          <p:nvPr/>
        </p:nvSpPr>
        <p:spPr>
          <a:xfrm>
            <a:off x="813665" y="4740648"/>
            <a:ext cx="4901336" cy="4678204"/>
          </a:xfrm>
          <a:prstGeom prst="rect">
            <a:avLst/>
          </a:prstGeom>
        </p:spPr>
        <p:txBody>
          <a:bodyPr wrap="square">
            <a:spAutoFit/>
          </a:bodyPr>
          <a:lstStyle/>
          <a:p>
            <a:pPr>
              <a:spcAft>
                <a:spcPts val="1200"/>
              </a:spcAft>
            </a:pPr>
            <a:r>
              <a:rPr lang="en-GB" dirty="0">
                <a:latin typeface="Arial" panose="020B0604020202020204" pitchFamily="34" charset="0"/>
                <a:cs typeface="Arial" panose="020B0604020202020204" pitchFamily="34" charset="0"/>
              </a:rPr>
              <a:t>In this one minute film, Professor Fishwick demonstrates “how do our lungs work?” For this demonstration, he is using a simple lung model constructed by the LOcHER participants. </a:t>
            </a:r>
          </a:p>
          <a:p>
            <a:r>
              <a:rPr lang="en-GB" b="1" dirty="0">
                <a:solidFill>
                  <a:srgbClr val="00B050"/>
                </a:solidFill>
                <a:latin typeface="Arial" panose="020B0604020202020204" pitchFamily="34" charset="0"/>
                <a:cs typeface="Arial" panose="020B0604020202020204" pitchFamily="34" charset="0"/>
              </a:rPr>
              <a:t>Optional activity</a:t>
            </a:r>
          </a:p>
          <a:p>
            <a:r>
              <a:rPr lang="en-GB" dirty="0">
                <a:solidFill>
                  <a:srgbClr val="00B050"/>
                </a:solidFill>
                <a:latin typeface="Arial" panose="020B0604020202020204" pitchFamily="34" charset="0"/>
                <a:cs typeface="Arial" panose="020B0604020202020204" pitchFamily="34" charset="0"/>
              </a:rPr>
              <a:t>You may invite your trainees, (teams may be formed and a competition created), to construct lung models. They could do it, after examining various designs of lung models described in YouTube films.</a:t>
            </a:r>
          </a:p>
          <a:p>
            <a:r>
              <a:rPr lang="en-GB" dirty="0">
                <a:solidFill>
                  <a:srgbClr val="00B050"/>
                </a:solidFill>
                <a:latin typeface="Arial" panose="020B0604020202020204" pitchFamily="34" charset="0"/>
                <a:cs typeface="Arial" panose="020B0604020202020204" pitchFamily="34" charset="0"/>
              </a:rPr>
              <a:t>(search by lung models)</a:t>
            </a:r>
          </a:p>
          <a:p>
            <a:r>
              <a:rPr lang="en-GB" dirty="0">
                <a:solidFill>
                  <a:srgbClr val="00B050"/>
                </a:solidFill>
                <a:latin typeface="Arial" panose="020B0604020202020204" pitchFamily="34" charset="0"/>
                <a:cs typeface="Arial" panose="020B0604020202020204" pitchFamily="34" charset="0"/>
              </a:rPr>
              <a:t>If this optional activity is undertaken, please consider making short films using mobile phones and let us have it to place in the LOcHER website. Thank You.</a:t>
            </a:r>
            <a:endParaRPr lang="en-GB" dirty="0">
              <a:solidFill>
                <a:srgbClr val="00B050"/>
              </a:solidFill>
            </a:endParaRPr>
          </a:p>
        </p:txBody>
      </p:sp>
    </p:spTree>
    <p:extLst>
      <p:ext uri="{BB962C8B-B14F-4D97-AF65-F5344CB8AC3E}">
        <p14:creationId xmlns:p14="http://schemas.microsoft.com/office/powerpoint/2010/main" val="3498742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909" y="4689515"/>
            <a:ext cx="5335270" cy="1542960"/>
          </a:xfrm>
        </p:spPr>
        <p:txBody>
          <a:bodyPr/>
          <a:lstStyle/>
          <a:p>
            <a:endParaRPr lang="en-GB" sz="1800" dirty="0"/>
          </a:p>
          <a:p>
            <a:r>
              <a:rPr lang="en-GB" sz="1800" dirty="0"/>
              <a:t> </a:t>
            </a:r>
          </a:p>
          <a:p>
            <a:endParaRPr lang="en-GB" dirty="0"/>
          </a:p>
        </p:txBody>
      </p:sp>
      <p:sp>
        <p:nvSpPr>
          <p:cNvPr id="4" name="Slide Number Placeholder 3"/>
          <p:cNvSpPr>
            <a:spLocks noGrp="1"/>
          </p:cNvSpPr>
          <p:nvPr>
            <p:ph type="sldNum" sz="quarter" idx="10"/>
          </p:nvPr>
        </p:nvSpPr>
        <p:spPr/>
        <p:txBody>
          <a:bodyPr/>
          <a:lstStyle/>
          <a:p>
            <a:fld id="{050E7122-D7FA-4572-818A-D70EEFFCB670}" type="slidenum">
              <a:rPr lang="en-GB" smtClean="0"/>
              <a:t>7</a:t>
            </a:fld>
            <a:endParaRPr lang="en-GB" dirty="0"/>
          </a:p>
        </p:txBody>
      </p:sp>
      <p:sp>
        <p:nvSpPr>
          <p:cNvPr id="5" name="Rectangle 4"/>
          <p:cNvSpPr/>
          <p:nvPr/>
        </p:nvSpPr>
        <p:spPr>
          <a:xfrm>
            <a:off x="813663" y="4681042"/>
            <a:ext cx="5041761" cy="3170099"/>
          </a:xfrm>
          <a:prstGeom prst="rect">
            <a:avLst/>
          </a:prstGeom>
        </p:spPr>
        <p:txBody>
          <a:bodyPr wrap="square">
            <a:spAutoFit/>
          </a:bodyPr>
          <a:lstStyle/>
          <a:p>
            <a:r>
              <a:rPr lang="en-GB" dirty="0">
                <a:latin typeface="Arial" panose="020B0604020202020204" pitchFamily="34" charset="0"/>
                <a:cs typeface="Arial" panose="020B0604020202020204" pitchFamily="34" charset="0"/>
              </a:rPr>
              <a:t>If we breathe hazardous dusty, misty and/or fumy air at work, we can end up with serious lung disease like Asthma, COPD and cancer.  </a:t>
            </a:r>
          </a:p>
          <a:p>
            <a:endParaRPr lang="en-GB" i="1" dirty="0">
              <a:latin typeface="Arial" panose="020B0604020202020204" pitchFamily="34" charset="0"/>
              <a:cs typeface="Arial" panose="020B0604020202020204" pitchFamily="34" charset="0"/>
            </a:endParaRPr>
          </a:p>
          <a:p>
            <a:r>
              <a:rPr lang="en-GB" i="1" dirty="0">
                <a:solidFill>
                  <a:srgbClr val="00B050"/>
                </a:solidFill>
                <a:latin typeface="Arial" panose="020B0604020202020204" pitchFamily="34" charset="0"/>
                <a:cs typeface="Arial" panose="020B0604020202020204" pitchFamily="34" charset="0"/>
              </a:rPr>
              <a:t>(</a:t>
            </a:r>
            <a:r>
              <a:rPr lang="en-GB" b="1" i="1" dirty="0">
                <a:solidFill>
                  <a:srgbClr val="00B050"/>
                </a:solidFill>
                <a:latin typeface="Arial" panose="020B0604020202020204" pitchFamily="34" charset="0"/>
                <a:cs typeface="Arial" panose="020B0604020202020204" pitchFamily="34" charset="0"/>
              </a:rPr>
              <a:t>For the Presenter:</a:t>
            </a:r>
            <a:r>
              <a:rPr lang="en-GB" i="1" dirty="0">
                <a:solidFill>
                  <a:srgbClr val="00B050"/>
                </a:solidFill>
                <a:latin typeface="Arial" panose="020B0604020202020204" pitchFamily="34" charset="0"/>
                <a:cs typeface="Arial" panose="020B0604020202020204" pitchFamily="34" charset="0"/>
              </a:rPr>
              <a:t> this slide reinforces the message they experienced in Presentation No. 1 of 7  - “ Every Breath Counts!”  which includes the messages of Prof. Fishwick and Stone Mason Terry, as well as HSE statistics, and a  demonstration using candle, cornflakes etc)</a:t>
            </a:r>
          </a:p>
          <a:p>
            <a:endParaRPr lang="en-GB" sz="2000" dirty="0"/>
          </a:p>
        </p:txBody>
      </p:sp>
    </p:spTree>
    <p:extLst>
      <p:ext uri="{BB962C8B-B14F-4D97-AF65-F5344CB8AC3E}">
        <p14:creationId xmlns:p14="http://schemas.microsoft.com/office/powerpoint/2010/main" val="3498742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0248" y="4689515"/>
            <a:ext cx="5223570" cy="4999344"/>
          </a:xfrm>
        </p:spPr>
        <p:txBody>
          <a:bodyPr/>
          <a:lstStyle/>
          <a:p>
            <a:r>
              <a:rPr lang="en-GB" dirty="0">
                <a:latin typeface="Arial" panose="020B0604020202020204" pitchFamily="34" charset="0"/>
                <a:cs typeface="Arial" panose="020B0604020202020204" pitchFamily="34" charset="0"/>
              </a:rPr>
              <a:t>The Control of Substances Hazardous to Health (COSHH ) Regulations place a number legal duties on employers and employees to ensure that people at work are protected from exposure to substances which are damaging to the health.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“COSHH Basics”  module taking 10 minutes will explain).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Health and Safety Executive (HSE) inspectors have the powers to take actions when an employer or employee fails to comply with law.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Inspectors can use many legal instruments or methods to make an employer comply with law. These can include one or more approaches. - Notice of Noncompliance (NoC), Improvement Notice (IN) and/or Prohibition Notice (PN). In very serious cases, HSE can take employers and employees to Courts. Following successful court cases, some employers and employees have ended up in prison. We will learn more about HSE and the powers of inspectors in health and safety system in </a:t>
            </a:r>
            <a:r>
              <a:rPr lang="en-GB">
                <a:latin typeface="Arial" panose="020B0604020202020204" pitchFamily="34" charset="0"/>
                <a:cs typeface="Arial" panose="020B0604020202020204" pitchFamily="34" charset="0"/>
              </a:rPr>
              <a:t>GB module.</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solidFill>
                  <a:srgbClr val="00B050"/>
                </a:solidFill>
                <a:latin typeface="Arial" panose="020B0604020202020204" pitchFamily="34" charset="0"/>
                <a:cs typeface="Arial" panose="020B0604020202020204" pitchFamily="34" charset="0"/>
              </a:rPr>
              <a:t>Learning Activity</a:t>
            </a:r>
          </a:p>
          <a:p>
            <a:pPr marL="285750" indent="-285750">
              <a:buAutoNum type="romanLcParenBoth"/>
            </a:pPr>
            <a:r>
              <a:rPr lang="en-GB" dirty="0">
                <a:latin typeface="Arial" panose="020B0604020202020204" pitchFamily="34" charset="0"/>
                <a:cs typeface="Arial" panose="020B0604020202020204" pitchFamily="34" charset="0"/>
              </a:rPr>
              <a:t>What is the name of the law that helps to protect workers from being exposed to hazardous substances at work? </a:t>
            </a:r>
            <a:r>
              <a:rPr lang="en-GB" i="1" dirty="0">
                <a:solidFill>
                  <a:srgbClr val="00B050"/>
                </a:solidFill>
                <a:latin typeface="Arial" panose="020B0604020202020204" pitchFamily="34" charset="0"/>
                <a:cs typeface="Arial" panose="020B0604020202020204" pitchFamily="34" charset="0"/>
              </a:rPr>
              <a:t>(COSHH) or in full</a:t>
            </a:r>
          </a:p>
          <a:p>
            <a:pPr marL="285750" indent="-285750">
              <a:buAutoNum type="romanLcParenBoth"/>
            </a:pPr>
            <a:r>
              <a:rPr lang="en-GB" dirty="0">
                <a:latin typeface="Arial" panose="020B0604020202020204" pitchFamily="34" charset="0"/>
                <a:cs typeface="Arial" panose="020B0604020202020204" pitchFamily="34" charset="0"/>
              </a:rPr>
              <a:t>List three legal methods that can be used by HSE inspectors to make an employer comply with health and safety law. </a:t>
            </a:r>
            <a:r>
              <a:rPr lang="en-GB" dirty="0">
                <a:solidFill>
                  <a:srgbClr val="00B050"/>
                </a:solidFill>
                <a:latin typeface="Arial" panose="020B0604020202020204" pitchFamily="34" charset="0"/>
                <a:cs typeface="Arial" panose="020B0604020202020204" pitchFamily="34" charset="0"/>
              </a:rPr>
              <a:t>(letter, NoC, PN, IN, prosecution, taking in possession of an offending article, material etc or collecting supporting evidence) </a:t>
            </a:r>
          </a:p>
        </p:txBody>
      </p:sp>
      <p:sp>
        <p:nvSpPr>
          <p:cNvPr id="4" name="Slide Number Placeholder 3"/>
          <p:cNvSpPr>
            <a:spLocks noGrp="1"/>
          </p:cNvSpPr>
          <p:nvPr>
            <p:ph type="sldNum" sz="quarter" idx="10"/>
          </p:nvPr>
        </p:nvSpPr>
        <p:spPr/>
        <p:txBody>
          <a:bodyPr/>
          <a:lstStyle/>
          <a:p>
            <a:fld id="{050E7122-D7FA-4572-818A-D70EEFFCB670}" type="slidenum">
              <a:rPr lang="en-GB" smtClean="0"/>
              <a:t>8</a:t>
            </a:fld>
            <a:endParaRPr lang="en-GB" dirty="0"/>
          </a:p>
        </p:txBody>
      </p:sp>
    </p:spTree>
    <p:extLst>
      <p:ext uri="{BB962C8B-B14F-4D97-AF65-F5344CB8AC3E}">
        <p14:creationId xmlns:p14="http://schemas.microsoft.com/office/powerpoint/2010/main" val="349874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3A96A-51D9-4D7C-8F23-A3B97188ADFB}"/>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9CCFF9A1-4B8F-45FD-ACBB-7DDDD4062F2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1902E16-6889-4C4D-918A-C36DB72E6494}"/>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5" name="Footer Placeholder 4">
            <a:extLst>
              <a:ext uri="{FF2B5EF4-FFF2-40B4-BE49-F238E27FC236}">
                <a16:creationId xmlns:a16="http://schemas.microsoft.com/office/drawing/2014/main" id="{23A6E953-2403-4DF1-A713-11699E62A30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27F6F34-D9E2-4372-8848-328EA0DF6DE9}"/>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843184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AD472-F242-4A5E-8839-597B32BBDBC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1C35A8-77E6-4037-B749-00EDE874BA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2E4FF-3B52-49B1-AF7E-A2E6B85AEEDA}"/>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5" name="Footer Placeholder 4">
            <a:extLst>
              <a:ext uri="{FF2B5EF4-FFF2-40B4-BE49-F238E27FC236}">
                <a16:creationId xmlns:a16="http://schemas.microsoft.com/office/drawing/2014/main" id="{2798E034-F2AF-4645-9EDB-F3A53F1578F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ECD7664-0343-4362-9DA3-13B5E6FA0CE1}"/>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472459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B1139D-4783-4298-987F-88BA32904F77}"/>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6775B7-C9F2-4374-A20C-607CFCE3A80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91F868-002C-4533-8B54-D9844709FC21}"/>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5" name="Footer Placeholder 4">
            <a:extLst>
              <a:ext uri="{FF2B5EF4-FFF2-40B4-BE49-F238E27FC236}">
                <a16:creationId xmlns:a16="http://schemas.microsoft.com/office/drawing/2014/main" id="{5C47FD00-3D0D-4242-8A12-1C6FBDA6C9E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88938FF-19C0-43E1-A65F-44C72A3E4F32}"/>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1985083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B260B-1D77-4E64-841F-0B7870426C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2844CB-6315-4D99-886E-7CA4B16314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52EAEE-74C6-4B9A-97F1-9732014D4B5E}"/>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5" name="Footer Placeholder 4">
            <a:extLst>
              <a:ext uri="{FF2B5EF4-FFF2-40B4-BE49-F238E27FC236}">
                <a16:creationId xmlns:a16="http://schemas.microsoft.com/office/drawing/2014/main" id="{26508C21-1C37-4D0F-9F91-D6AA40E740E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9D7707C-6928-46B2-A1EB-4175C1847A15}"/>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460377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02BA7-E009-4FA8-8E7B-B49F061E3A4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2578F39-E121-4221-A130-6AE2DB8307B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2D9291-CA89-49BF-8894-0068744EC807}"/>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5" name="Footer Placeholder 4">
            <a:extLst>
              <a:ext uri="{FF2B5EF4-FFF2-40B4-BE49-F238E27FC236}">
                <a16:creationId xmlns:a16="http://schemas.microsoft.com/office/drawing/2014/main" id="{56669CD2-5809-4B4F-AA7D-C5C05FB15CC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4E7B968-7CB7-425E-BF7B-DCA650058BB5}"/>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183517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2584A-F37F-42BA-BD98-BEEC7EA2C83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CEF657-99E3-4BA4-A646-C5604AB35099}"/>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27858D-C537-40DE-AE29-F33A44B15D8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311DB42-B7EF-4ABC-B92F-87FD79C3961F}"/>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6" name="Footer Placeholder 5">
            <a:extLst>
              <a:ext uri="{FF2B5EF4-FFF2-40B4-BE49-F238E27FC236}">
                <a16:creationId xmlns:a16="http://schemas.microsoft.com/office/drawing/2014/main" id="{D8AFC746-AB62-466E-97BE-60F932A3A41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95B9894-6AD2-4B04-8EA2-831A2A948DE1}"/>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66045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831FB-FCD9-4BBE-B054-849D5D39B7E4}"/>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04CF78-7AFF-4215-972D-BDFD5662C84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FFDD5DE-8FC3-4FC4-8403-C4758F7C45D1}"/>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E7A7D07-E745-4780-852E-DEF9C94D31E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BAD8C72-B010-4873-BF66-334E92D3F75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4B9BFB-4CA0-47C8-9302-C1CCBCAA3AA3}"/>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8" name="Footer Placeholder 7">
            <a:extLst>
              <a:ext uri="{FF2B5EF4-FFF2-40B4-BE49-F238E27FC236}">
                <a16:creationId xmlns:a16="http://schemas.microsoft.com/office/drawing/2014/main" id="{159C8FF2-64A0-4D12-84F6-55886D82A77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DA6A94D3-4259-4999-B577-077C906A3EC0}"/>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544226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290BE-FFDA-45DF-9623-A2301B7427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05E6637-FAF5-401D-9C15-4FD824A7B9C0}"/>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4" name="Footer Placeholder 3">
            <a:extLst>
              <a:ext uri="{FF2B5EF4-FFF2-40B4-BE49-F238E27FC236}">
                <a16:creationId xmlns:a16="http://schemas.microsoft.com/office/drawing/2014/main" id="{C45723C0-2F9B-467E-BEA4-38E22D8DAB3F}"/>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E8FCD0A-3A7B-4718-A80C-ACE5A104CDB0}"/>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11689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95502F-5D29-40DB-8A9E-B45CAA5278D3}"/>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3" name="Footer Placeholder 2">
            <a:extLst>
              <a:ext uri="{FF2B5EF4-FFF2-40B4-BE49-F238E27FC236}">
                <a16:creationId xmlns:a16="http://schemas.microsoft.com/office/drawing/2014/main" id="{E157F80D-4C78-44B7-93DC-DE7412847648}"/>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6E07BD1F-85FA-4453-A9B0-BB83906389D0}"/>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4008377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68566-A130-48DF-813E-0AECEA4108A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C38ECE6-69D1-4F50-AA92-D8B43605F4A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BC8001B-DEEA-45E1-A0FC-9137D525163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9311B4A-422B-449D-B039-B8392A154472}"/>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6" name="Footer Placeholder 5">
            <a:extLst>
              <a:ext uri="{FF2B5EF4-FFF2-40B4-BE49-F238E27FC236}">
                <a16:creationId xmlns:a16="http://schemas.microsoft.com/office/drawing/2014/main" id="{434A3CA1-9C61-4629-B9F1-055D7B29ED7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30DFFA8-1D14-426D-AC9F-385FAB34E568}"/>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813249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556E-D3C9-4AFA-BD81-B66E4C871F3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2E3235-28B4-446F-9B13-F7579E649E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F7F94CAF-06B4-45ED-BD52-139C562C852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AFD6F26-AEDB-4788-A888-2C275ABC3FE8}"/>
              </a:ext>
            </a:extLst>
          </p:cNvPr>
          <p:cNvSpPr>
            <a:spLocks noGrp="1"/>
          </p:cNvSpPr>
          <p:nvPr>
            <p:ph type="dt" sz="half" idx="10"/>
          </p:nvPr>
        </p:nvSpPr>
        <p:spPr/>
        <p:txBody>
          <a:bodyPr/>
          <a:lstStyle/>
          <a:p>
            <a:fld id="{DB7F361D-13DA-4D05-94E1-F3A04356F85C}" type="datetimeFigureOut">
              <a:rPr lang="en-GB" smtClean="0"/>
              <a:t>17/02/2021</a:t>
            </a:fld>
            <a:endParaRPr lang="en-GB" dirty="0"/>
          </a:p>
        </p:txBody>
      </p:sp>
      <p:sp>
        <p:nvSpPr>
          <p:cNvPr id="6" name="Footer Placeholder 5">
            <a:extLst>
              <a:ext uri="{FF2B5EF4-FFF2-40B4-BE49-F238E27FC236}">
                <a16:creationId xmlns:a16="http://schemas.microsoft.com/office/drawing/2014/main" id="{ECDC1D20-17FA-4DF6-ACAE-8ED3018868D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C15D10B-93FF-4201-84EC-C94F80A4B025}"/>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164964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197B6E-F2F4-4C37-BD5B-A7C00F484A4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C5229EE-4458-4897-9FEE-32A73776873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8041FC-7BF4-4EFD-B163-4FF68FA83A0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B7F361D-13DA-4D05-94E1-F3A04356F85C}" type="datetimeFigureOut">
              <a:rPr lang="en-GB" smtClean="0"/>
              <a:t>17/02/2021</a:t>
            </a:fld>
            <a:endParaRPr lang="en-GB" dirty="0"/>
          </a:p>
        </p:txBody>
      </p:sp>
      <p:sp>
        <p:nvSpPr>
          <p:cNvPr id="5" name="Footer Placeholder 4">
            <a:extLst>
              <a:ext uri="{FF2B5EF4-FFF2-40B4-BE49-F238E27FC236}">
                <a16:creationId xmlns:a16="http://schemas.microsoft.com/office/drawing/2014/main" id="{E4A3DC27-9A11-4BF4-A5FB-6DFA4101C02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CB20F22-EC72-480E-B4AE-C4F39238932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B36CE2-65BA-4721-BB1A-1EDB821F77A6}" type="slidenum">
              <a:rPr lang="en-GB" smtClean="0"/>
              <a:t>‹#›</a:t>
            </a:fld>
            <a:endParaRPr lang="en-GB" dirty="0"/>
          </a:p>
        </p:txBody>
      </p:sp>
    </p:spTree>
    <p:extLst>
      <p:ext uri="{BB962C8B-B14F-4D97-AF65-F5344CB8AC3E}">
        <p14:creationId xmlns:p14="http://schemas.microsoft.com/office/powerpoint/2010/main" val="31373094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https://www.youtube.com/watch?v=MB45As0zhfM&amp;feature=youtu.b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1246" y="2431242"/>
            <a:ext cx="7435780" cy="822960"/>
          </a:xfrm>
        </p:spPr>
        <p:txBody>
          <a:bodyPr>
            <a:normAutofit/>
          </a:bodyPr>
          <a:lstStyle/>
          <a:p>
            <a:pPr marL="182880" indent="0">
              <a:buNone/>
            </a:pPr>
            <a:r>
              <a:rPr lang="en-GB" sz="36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How Do Our Lungs Work?</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cxnSp>
        <p:nvCxnSpPr>
          <p:cNvPr id="8" name="Straight Connector 7"/>
          <p:cNvCxnSpPr/>
          <p:nvPr/>
        </p:nvCxnSpPr>
        <p:spPr>
          <a:xfrm flipH="1">
            <a:off x="323528" y="476672"/>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3528" y="476672"/>
            <a:ext cx="0" cy="555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a:endCxn id="5" idx="1"/>
          </p:cNvCxnSpPr>
          <p:nvPr/>
        </p:nvCxnSpPr>
        <p:spPr>
          <a:xfrm flipV="1">
            <a:off x="2490616" y="6444866"/>
            <a:ext cx="4481692" cy="5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54568" y="476672"/>
            <a:ext cx="3265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a:off x="8820472" y="476672"/>
            <a:ext cx="0" cy="55550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4457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0704" y="1408240"/>
            <a:ext cx="7138269" cy="822960"/>
          </a:xfrm>
        </p:spPr>
        <p:txBody>
          <a:bodyPr/>
          <a:lstStyle/>
          <a:p>
            <a:pPr marL="182880" indent="0">
              <a:buNone/>
            </a:pPr>
            <a:r>
              <a:rPr lang="en-GB" sz="44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Our Respiratory System</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cxnSp>
        <p:nvCxnSpPr>
          <p:cNvPr id="8" name="Straight Connector 7"/>
          <p:cNvCxnSpPr/>
          <p:nvPr/>
        </p:nvCxnSpPr>
        <p:spPr>
          <a:xfrm flipH="1">
            <a:off x="323528" y="476672"/>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3528" y="476672"/>
            <a:ext cx="0" cy="555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a:endCxn id="5" idx="1"/>
          </p:cNvCxnSpPr>
          <p:nvPr/>
        </p:nvCxnSpPr>
        <p:spPr>
          <a:xfrm flipV="1">
            <a:off x="2490616" y="6444866"/>
            <a:ext cx="4481692" cy="5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54568" y="476672"/>
            <a:ext cx="3265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a:off x="8820472" y="476672"/>
            <a:ext cx="0" cy="555506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5637" y="2131810"/>
            <a:ext cx="6840753" cy="3816895"/>
          </a:xfrm>
          <a:prstGeom prst="rect">
            <a:avLst/>
          </a:prstGeom>
        </p:spPr>
      </p:pic>
      <p:sp>
        <p:nvSpPr>
          <p:cNvPr id="12" name="TextBox 11"/>
          <p:cNvSpPr txBox="1"/>
          <p:nvPr/>
        </p:nvSpPr>
        <p:spPr>
          <a:xfrm>
            <a:off x="3164340" y="5781287"/>
            <a:ext cx="3039615" cy="276999"/>
          </a:xfrm>
          <a:prstGeom prst="rect">
            <a:avLst/>
          </a:prstGeom>
          <a:noFill/>
        </p:spPr>
        <p:txBody>
          <a:bodyPr wrap="none" rtlCol="0">
            <a:spAutoFit/>
          </a:bodyPr>
          <a:lstStyle/>
          <a:p>
            <a:r>
              <a:rPr lang="en-GB" sz="1200" b="1" dirty="0">
                <a:latin typeface="Arial" panose="020B0604020202020204" pitchFamily="34" charset="0"/>
                <a:cs typeface="Arial" panose="020B0604020202020204" pitchFamily="34" charset="0"/>
              </a:rPr>
              <a:t>Source: British Lung Foundation (BLF)</a:t>
            </a:r>
          </a:p>
        </p:txBody>
      </p:sp>
      <p:sp>
        <p:nvSpPr>
          <p:cNvPr id="3" name="TextBox 2"/>
          <p:cNvSpPr txBox="1"/>
          <p:nvPr/>
        </p:nvSpPr>
        <p:spPr>
          <a:xfrm>
            <a:off x="1972455" y="3412650"/>
            <a:ext cx="1117614" cy="338554"/>
          </a:xfrm>
          <a:prstGeom prst="rect">
            <a:avLst/>
          </a:prstGeom>
          <a:noFill/>
        </p:spPr>
        <p:txBody>
          <a:bodyPr wrap="none" rtlCol="0">
            <a:spAutoFit/>
          </a:bodyPr>
          <a:lstStyle/>
          <a:p>
            <a:r>
              <a:rPr lang="en-GB" sz="1200" dirty="0"/>
              <a:t>(</a:t>
            </a:r>
            <a:r>
              <a:rPr lang="en-GB" sz="1600" dirty="0">
                <a:latin typeface="Arial" panose="020B0604020202020204" pitchFamily="34" charset="0"/>
                <a:cs typeface="Arial" panose="020B0604020202020204" pitchFamily="34" charset="0"/>
              </a:rPr>
              <a:t>Air-tubes</a:t>
            </a:r>
            <a:r>
              <a:rPr lang="en-GB" sz="1200" dirty="0"/>
              <a:t>)</a:t>
            </a:r>
          </a:p>
        </p:txBody>
      </p:sp>
    </p:spTree>
    <p:extLst>
      <p:ext uri="{BB962C8B-B14F-4D97-AF65-F5344CB8AC3E}">
        <p14:creationId xmlns:p14="http://schemas.microsoft.com/office/powerpoint/2010/main" val="2191002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86125" y="1405961"/>
            <a:ext cx="3728391" cy="822958"/>
          </a:xfrm>
        </p:spPr>
        <p:txBody>
          <a:bodyPr/>
          <a:lstStyle/>
          <a:p>
            <a:pPr marL="182880" indent="0">
              <a:buNone/>
            </a:pPr>
            <a:r>
              <a:rPr lang="en-GB" sz="44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Our Lungs </a:t>
            </a:r>
            <a:endParaRPr lang="en-GB" sz="4400" b="1" dirty="0">
              <a:solidFill>
                <a:srgbClr val="C0000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cxnSp>
        <p:nvCxnSpPr>
          <p:cNvPr id="8" name="Straight Connector 7"/>
          <p:cNvCxnSpPr/>
          <p:nvPr/>
        </p:nvCxnSpPr>
        <p:spPr>
          <a:xfrm flipH="1">
            <a:off x="323528" y="476672"/>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3528" y="476672"/>
            <a:ext cx="0" cy="555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a:endCxn id="5" idx="1"/>
          </p:cNvCxnSpPr>
          <p:nvPr/>
        </p:nvCxnSpPr>
        <p:spPr>
          <a:xfrm flipV="1">
            <a:off x="2490616" y="6444866"/>
            <a:ext cx="4481692" cy="5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54568" y="476672"/>
            <a:ext cx="3265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a:off x="8820472" y="476672"/>
            <a:ext cx="0" cy="555506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3568" y="2332632"/>
            <a:ext cx="4442460" cy="3406140"/>
          </a:xfrm>
          <a:prstGeom prst="rect">
            <a:avLst/>
          </a:prstGeom>
        </p:spPr>
      </p:pic>
      <p:sp>
        <p:nvSpPr>
          <p:cNvPr id="12" name="TextBox 11"/>
          <p:cNvSpPr txBox="1"/>
          <p:nvPr/>
        </p:nvSpPr>
        <p:spPr>
          <a:xfrm>
            <a:off x="2611328" y="5738771"/>
            <a:ext cx="1099981" cy="276999"/>
          </a:xfrm>
          <a:prstGeom prst="rect">
            <a:avLst/>
          </a:prstGeom>
          <a:noFill/>
        </p:spPr>
        <p:txBody>
          <a:bodyPr wrap="none" rtlCol="0">
            <a:spAutoFit/>
          </a:bodyPr>
          <a:lstStyle/>
          <a:p>
            <a:r>
              <a:rPr lang="en-GB" sz="1200" b="1" dirty="0">
                <a:latin typeface="Arial" panose="020B0604020202020204" pitchFamily="34" charset="0"/>
                <a:cs typeface="Arial" panose="020B0604020202020204" pitchFamily="34" charset="0"/>
              </a:rPr>
              <a:t>Source: BLF</a:t>
            </a:r>
          </a:p>
        </p:txBody>
      </p:sp>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99856" y="2332632"/>
            <a:ext cx="2735580" cy="3057626"/>
          </a:xfrm>
          <a:prstGeom prst="rect">
            <a:avLst/>
          </a:prstGeom>
        </p:spPr>
      </p:pic>
    </p:spTree>
    <p:extLst>
      <p:ext uri="{BB962C8B-B14F-4D97-AF65-F5344CB8AC3E}">
        <p14:creationId xmlns:p14="http://schemas.microsoft.com/office/powerpoint/2010/main" val="2649148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20320" y="1431995"/>
            <a:ext cx="2879269" cy="911013"/>
          </a:xfrm>
        </p:spPr>
        <p:txBody>
          <a:bodyPr/>
          <a:lstStyle/>
          <a:p>
            <a:pPr marL="182880" indent="0">
              <a:buNone/>
            </a:pPr>
            <a:r>
              <a:rPr lang="en-GB" sz="44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Air Sacs</a:t>
            </a:r>
            <a:endParaRPr lang="en-GB" sz="4400" b="1" dirty="0">
              <a:solidFill>
                <a:srgbClr val="C0000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cxnSp>
        <p:nvCxnSpPr>
          <p:cNvPr id="8" name="Straight Connector 7"/>
          <p:cNvCxnSpPr/>
          <p:nvPr/>
        </p:nvCxnSpPr>
        <p:spPr>
          <a:xfrm flipH="1">
            <a:off x="323528" y="476672"/>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3528" y="476672"/>
            <a:ext cx="0" cy="555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a:endCxn id="5" idx="1"/>
          </p:cNvCxnSpPr>
          <p:nvPr/>
        </p:nvCxnSpPr>
        <p:spPr>
          <a:xfrm flipV="1">
            <a:off x="2490616" y="6444866"/>
            <a:ext cx="4481692" cy="5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54568" y="476672"/>
            <a:ext cx="3265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a:off x="8820472" y="476672"/>
            <a:ext cx="0" cy="555506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31189" y="5654076"/>
            <a:ext cx="1689131" cy="276999"/>
          </a:xfrm>
          <a:prstGeom prst="rect">
            <a:avLst/>
          </a:prstGeom>
          <a:noFill/>
        </p:spPr>
        <p:txBody>
          <a:bodyPr wrap="square" rtlCol="0">
            <a:spAutoFit/>
          </a:bodyPr>
          <a:lstStyle/>
          <a:p>
            <a:r>
              <a:rPr lang="en-GB" sz="1200" b="1" dirty="0">
                <a:latin typeface="Arial" panose="020B0604020202020204" pitchFamily="34" charset="0"/>
                <a:cs typeface="Arial" panose="020B0604020202020204" pitchFamily="34" charset="0"/>
              </a:rPr>
              <a:t>Source: Daily Mail</a:t>
            </a:r>
          </a:p>
        </p:txBody>
      </p:sp>
      <p:pic>
        <p:nvPicPr>
          <p:cNvPr id="16" name="Picture 15">
            <a:extLst>
              <a:ext uri="{FF2B5EF4-FFF2-40B4-BE49-F238E27FC236}">
                <a16:creationId xmlns:a16="http://schemas.microsoft.com/office/drawing/2014/main" id="{748A5F34-9EA3-4FC1-A858-FCD99F1BFCE2}"/>
              </a:ext>
            </a:extLst>
          </p:cNvPr>
          <p:cNvPicPr>
            <a:picLocks noChangeAspect="1"/>
          </p:cNvPicPr>
          <p:nvPr/>
        </p:nvPicPr>
        <p:blipFill>
          <a:blip r:embed="rId6"/>
          <a:stretch>
            <a:fillRect/>
          </a:stretch>
        </p:blipFill>
        <p:spPr>
          <a:xfrm>
            <a:off x="4949035" y="2964463"/>
            <a:ext cx="2664281" cy="2139464"/>
          </a:xfrm>
          <a:prstGeom prst="rect">
            <a:avLst/>
          </a:prstGeom>
        </p:spPr>
      </p:pic>
      <p:pic>
        <p:nvPicPr>
          <p:cNvPr id="11" name="Picture 10">
            <a:extLst>
              <a:ext uri="{FF2B5EF4-FFF2-40B4-BE49-F238E27FC236}">
                <a16:creationId xmlns:a16="http://schemas.microsoft.com/office/drawing/2014/main" id="{36A6DFD1-355B-4DC4-8D78-433A424974A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0709" y="2980332"/>
            <a:ext cx="2879271" cy="2394857"/>
          </a:xfrm>
          <a:prstGeom prst="rect">
            <a:avLst/>
          </a:prstGeom>
        </p:spPr>
      </p:pic>
    </p:spTree>
    <p:extLst>
      <p:ext uri="{BB962C8B-B14F-4D97-AF65-F5344CB8AC3E}">
        <p14:creationId xmlns:p14="http://schemas.microsoft.com/office/powerpoint/2010/main" val="1319674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6" y="1412777"/>
            <a:ext cx="7848867" cy="822959"/>
          </a:xfrm>
        </p:spPr>
        <p:txBody>
          <a:bodyPr>
            <a:noAutofit/>
          </a:bodyPr>
          <a:lstStyle/>
          <a:p>
            <a:pPr marL="182880" indent="0">
              <a:buNone/>
            </a:pPr>
            <a:r>
              <a:rPr lang="en-GB" sz="36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Our Lungs are like a Bellow Pump</a:t>
            </a:r>
            <a:endParaRPr lang="en-GB" sz="3600" b="1" dirty="0">
              <a:solidFill>
                <a:srgbClr val="C0000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cxnSp>
        <p:nvCxnSpPr>
          <p:cNvPr id="8" name="Straight Connector 7"/>
          <p:cNvCxnSpPr/>
          <p:nvPr/>
        </p:nvCxnSpPr>
        <p:spPr>
          <a:xfrm flipH="1">
            <a:off x="323528" y="476672"/>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3528" y="476672"/>
            <a:ext cx="0" cy="555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a:endCxn id="5" idx="1"/>
          </p:cNvCxnSpPr>
          <p:nvPr/>
        </p:nvCxnSpPr>
        <p:spPr>
          <a:xfrm flipV="1">
            <a:off x="2490616" y="6444866"/>
            <a:ext cx="4481692" cy="5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54568" y="476672"/>
            <a:ext cx="3265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a:off x="8820472" y="476672"/>
            <a:ext cx="0" cy="555506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descr="A yellow banana sitting on a table&#10;&#10;Description automatically generated with very low confidence"/>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73629" y="2263171"/>
            <a:ext cx="4464496" cy="3610844"/>
          </a:xfrm>
          <a:prstGeom prst="rect">
            <a:avLst/>
          </a:prstGeom>
        </p:spPr>
      </p:pic>
    </p:spTree>
    <p:extLst>
      <p:ext uri="{BB962C8B-B14F-4D97-AF65-F5344CB8AC3E}">
        <p14:creationId xmlns:p14="http://schemas.microsoft.com/office/powerpoint/2010/main" val="1319674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3643643-0BE2-4F0D-BA13-808C0B41DB11}"/>
              </a:ext>
            </a:extLst>
          </p:cNvPr>
          <p:cNvPicPr>
            <a:picLocks noChangeAspect="1"/>
          </p:cNvPicPr>
          <p:nvPr/>
        </p:nvPicPr>
        <p:blipFill>
          <a:blip r:embed="rId3"/>
          <a:stretch>
            <a:fillRect/>
          </a:stretch>
        </p:blipFill>
        <p:spPr>
          <a:xfrm>
            <a:off x="724929" y="1701079"/>
            <a:ext cx="7632826" cy="295324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cxnSp>
        <p:nvCxnSpPr>
          <p:cNvPr id="8" name="Straight Connector 7"/>
          <p:cNvCxnSpPr/>
          <p:nvPr/>
        </p:nvCxnSpPr>
        <p:spPr>
          <a:xfrm flipH="1">
            <a:off x="323528" y="476672"/>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3528" y="476672"/>
            <a:ext cx="0" cy="555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a:endCxn id="5" idx="1"/>
          </p:cNvCxnSpPr>
          <p:nvPr/>
        </p:nvCxnSpPr>
        <p:spPr>
          <a:xfrm flipV="1">
            <a:off x="2490616" y="6444866"/>
            <a:ext cx="4481692" cy="5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54568" y="476672"/>
            <a:ext cx="3265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a:off x="8820472" y="476672"/>
            <a:ext cx="0" cy="555506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4476E2A-8631-4E72-951F-88C3CF9E5905}"/>
              </a:ext>
            </a:extLst>
          </p:cNvPr>
          <p:cNvSpPr txBox="1"/>
          <p:nvPr/>
        </p:nvSpPr>
        <p:spPr>
          <a:xfrm>
            <a:off x="1115616" y="4802535"/>
            <a:ext cx="5618589" cy="523220"/>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hlinkClick r:id="rId7"/>
              </a:rPr>
              <a:t>https://www.youtube.com/watch?v=MB45As0zhfM&amp;feature=youtu.be</a:t>
            </a:r>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967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cxnSp>
        <p:nvCxnSpPr>
          <p:cNvPr id="8" name="Straight Connector 7"/>
          <p:cNvCxnSpPr/>
          <p:nvPr/>
        </p:nvCxnSpPr>
        <p:spPr>
          <a:xfrm flipH="1">
            <a:off x="323528" y="476672"/>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3528" y="476672"/>
            <a:ext cx="0" cy="555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a:endCxn id="5" idx="1"/>
          </p:cNvCxnSpPr>
          <p:nvPr/>
        </p:nvCxnSpPr>
        <p:spPr>
          <a:xfrm flipV="1">
            <a:off x="2490616" y="6444866"/>
            <a:ext cx="4481692" cy="5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54568" y="476672"/>
            <a:ext cx="3265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a:off x="8820472" y="476672"/>
            <a:ext cx="0" cy="555506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05374" y="1698277"/>
            <a:ext cx="8099063" cy="3293209"/>
          </a:xfrm>
          <a:prstGeom prst="rect">
            <a:avLst/>
          </a:prstGeom>
          <a:noFill/>
        </p:spPr>
        <p:txBody>
          <a:bodyPr wrap="square" rtlCol="0">
            <a:spAutoFit/>
          </a:bodyPr>
          <a:lstStyle/>
          <a:p>
            <a:pPr algn="ctr"/>
            <a:r>
              <a:rPr lang="en-GB" sz="3600" b="1" dirty="0">
                <a:solidFill>
                  <a:srgbClr val="C00000"/>
                </a:solidFill>
                <a:latin typeface="Arial" panose="020B0604020202020204" pitchFamily="34" charset="0"/>
                <a:cs typeface="Arial" panose="020B0604020202020204" pitchFamily="34" charset="0"/>
              </a:rPr>
              <a:t>Effects of Breathing Dusty Air </a:t>
            </a:r>
          </a:p>
          <a:p>
            <a:pPr algn="ctr"/>
            <a:r>
              <a:rPr lang="en-GB" sz="3600" b="1" dirty="0">
                <a:solidFill>
                  <a:srgbClr val="C00000"/>
                </a:solidFill>
                <a:latin typeface="Arial" panose="020B0604020202020204" pitchFamily="34" charset="0"/>
                <a:cs typeface="Arial" panose="020B0604020202020204" pitchFamily="34" charset="0"/>
              </a:rPr>
              <a:t>at Work</a:t>
            </a:r>
          </a:p>
          <a:p>
            <a:endParaRPr lang="en-GB" sz="3200" dirty="0"/>
          </a:p>
          <a:p>
            <a:r>
              <a:rPr lang="en-GB" sz="3200" b="1" dirty="0">
                <a:latin typeface="Arial" panose="020B0604020202020204" pitchFamily="34" charset="0"/>
                <a:cs typeface="Arial" panose="020B0604020202020204" pitchFamily="34" charset="0"/>
              </a:rPr>
              <a:t> </a:t>
            </a:r>
            <a:r>
              <a:rPr lang="en-GB" sz="2400" b="1" dirty="0">
                <a:solidFill>
                  <a:srgbClr val="C00000"/>
                </a:solidFill>
                <a:latin typeface="Arial" panose="020B0604020202020204" pitchFamily="34" charset="0"/>
                <a:cs typeface="Arial" panose="020B0604020202020204" pitchFamily="34" charset="0"/>
              </a:rPr>
              <a:t>Can cause serious lung disease  </a:t>
            </a:r>
          </a:p>
          <a:p>
            <a:pPr marL="457200" indent="-457200">
              <a:buFont typeface="Arial" panose="020B0604020202020204" pitchFamily="34" charset="0"/>
              <a:buChar char="•"/>
            </a:pPr>
            <a:r>
              <a:rPr lang="en-GB" sz="2400" b="1" dirty="0">
                <a:solidFill>
                  <a:srgbClr val="C00000"/>
                </a:solidFill>
                <a:latin typeface="Arial" panose="020B0604020202020204" pitchFamily="34" charset="0"/>
                <a:cs typeface="Arial" panose="020B0604020202020204" pitchFamily="34" charset="0"/>
              </a:rPr>
              <a:t>Asthma</a:t>
            </a:r>
          </a:p>
          <a:p>
            <a:pPr marL="457200" indent="-457200">
              <a:buFont typeface="Arial" panose="020B0604020202020204" pitchFamily="34" charset="0"/>
              <a:buChar char="•"/>
            </a:pPr>
            <a:r>
              <a:rPr lang="en-GB" sz="2400" b="1" dirty="0">
                <a:solidFill>
                  <a:srgbClr val="C00000"/>
                </a:solidFill>
                <a:latin typeface="Arial" panose="020B0604020202020204" pitchFamily="34" charset="0"/>
                <a:cs typeface="Arial" panose="020B0604020202020204" pitchFamily="34" charset="0"/>
              </a:rPr>
              <a:t>Chronic Obstructive Pulmonary Disease (COPD)  </a:t>
            </a:r>
          </a:p>
          <a:p>
            <a:pPr marL="457200" indent="-457200">
              <a:buFont typeface="Arial" panose="020B0604020202020204" pitchFamily="34" charset="0"/>
              <a:buChar char="•"/>
            </a:pPr>
            <a:r>
              <a:rPr lang="en-GB" sz="2400" b="1" dirty="0">
                <a:solidFill>
                  <a:srgbClr val="C00000"/>
                </a:solidFill>
                <a:latin typeface="Arial" panose="020B0604020202020204" pitchFamily="34" charset="0"/>
                <a:cs typeface="Arial" panose="020B0604020202020204" pitchFamily="34" charset="0"/>
              </a:rPr>
              <a:t>Lung cancer</a:t>
            </a:r>
          </a:p>
        </p:txBody>
      </p:sp>
    </p:spTree>
    <p:extLst>
      <p:ext uri="{BB962C8B-B14F-4D97-AF65-F5344CB8AC3E}">
        <p14:creationId xmlns:p14="http://schemas.microsoft.com/office/powerpoint/2010/main" val="13196748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6155" y="1637953"/>
            <a:ext cx="7311690" cy="1800199"/>
          </a:xfrm>
        </p:spPr>
        <p:txBody>
          <a:bodyPr>
            <a:normAutofit/>
          </a:bodyPr>
          <a:lstStyle/>
          <a:p>
            <a:pPr marL="182880" indent="0" algn="ctr">
              <a:buNone/>
            </a:pPr>
            <a:r>
              <a:rPr lang="en-GB" sz="36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Protect your precious lungs - Every breath counts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3124" y="-6824"/>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cxnSp>
        <p:nvCxnSpPr>
          <p:cNvPr id="8" name="Straight Connector 7"/>
          <p:cNvCxnSpPr/>
          <p:nvPr/>
        </p:nvCxnSpPr>
        <p:spPr>
          <a:xfrm flipH="1">
            <a:off x="323528" y="476672"/>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3528" y="476672"/>
            <a:ext cx="0" cy="555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a:endCxn id="5" idx="1"/>
          </p:cNvCxnSpPr>
          <p:nvPr/>
        </p:nvCxnSpPr>
        <p:spPr>
          <a:xfrm flipV="1">
            <a:off x="2490616" y="6444866"/>
            <a:ext cx="4481692" cy="5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54568" y="476672"/>
            <a:ext cx="3265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a:off x="8820472" y="476672"/>
            <a:ext cx="0" cy="55550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674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AE77046B8F4AC46BB742A33D25C48A4" ma:contentTypeVersion="10" ma:contentTypeDescription="Create a new document." ma:contentTypeScope="" ma:versionID="5a3047b0e40f5268db603e6096ece145">
  <xsd:schema xmlns:xsd="http://www.w3.org/2001/XMLSchema" xmlns:xs="http://www.w3.org/2001/XMLSchema" xmlns:p="http://schemas.microsoft.com/office/2006/metadata/properties" xmlns:ns3="45dc8ab5-fed7-4be1-8d50-f31354fc534b" targetNamespace="http://schemas.microsoft.com/office/2006/metadata/properties" ma:root="true" ma:fieldsID="db1e125fcae882ca995a238d9210d14e" ns3:_="">
    <xsd:import namespace="45dc8ab5-fed7-4be1-8d50-f31354fc534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dc8ab5-fed7-4be1-8d50-f31354fc5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886A20-CA6B-4844-954F-7A907653094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BEC6BF3-9D8D-4188-A333-46408C392E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dc8ab5-fed7-4be1-8d50-f31354fc53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C24095-B093-4643-963F-BCDF3C76B9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1371</TotalTime>
  <Words>1277</Words>
  <Application>Microsoft Office PowerPoint</Application>
  <PresentationFormat>On-screen Show (4:3)</PresentationFormat>
  <Paragraphs>83</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How Do Our Lungs Work?</vt:lpstr>
      <vt:lpstr>Our Respiratory System</vt:lpstr>
      <vt:lpstr>Our Lungs </vt:lpstr>
      <vt:lpstr>Air Sacs</vt:lpstr>
      <vt:lpstr>Our Lungs are like a Bellow Pump</vt:lpstr>
      <vt:lpstr>PowerPoint Presentation</vt:lpstr>
      <vt:lpstr>PowerPoint Presentation</vt:lpstr>
      <vt:lpstr>Protect your precious lungs - Every breath counts</vt:lpstr>
    </vt:vector>
  </TitlesOfParts>
  <Company>Safety Groups 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LOcHER How do our lungs work</dc:subject>
  <dc:creator>Name</dc:creator>
  <cp:lastModifiedBy>Bob Rajan</cp:lastModifiedBy>
  <cp:revision>71</cp:revision>
  <cp:lastPrinted>2020-01-15T14:31:59Z</cp:lastPrinted>
  <dcterms:created xsi:type="dcterms:W3CDTF">2019-07-22T14:13:22Z</dcterms:created>
  <dcterms:modified xsi:type="dcterms:W3CDTF">2021-02-17T11:00:59Z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0x010100DAE77046B8F4AC46BB742A33D25C48A4</vt:lpwstr>
  </property>
</Properties>
</file>