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7" r:id="rId2"/>
    <p:sldId id="277" r:id="rId3"/>
    <p:sldId id="278" r:id="rId4"/>
    <p:sldId id="282" r:id="rId5"/>
    <p:sldId id="280" r:id="rId6"/>
    <p:sldId id="28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DE19C-C7D7-44F3-BBCB-7F62C2E37D63}" v="10" dt="2021-03-23T09:38:22.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3655" autoAdjust="0"/>
  </p:normalViewPr>
  <p:slideViewPr>
    <p:cSldViewPr snapToGrid="0">
      <p:cViewPr varScale="1">
        <p:scale>
          <a:sx n="61" d="100"/>
          <a:sy n="61" d="100"/>
        </p:scale>
        <p:origin x="408" y="55"/>
      </p:cViewPr>
      <p:guideLst/>
    </p:cSldViewPr>
  </p:slideViewPr>
  <p:notesTextViewPr>
    <p:cViewPr>
      <p:scale>
        <a:sx n="1" d="1"/>
        <a:sy n="1" d="1"/>
      </p:scale>
      <p:origin x="0" y="0"/>
    </p:cViewPr>
  </p:notesTextViewPr>
  <p:sorterViewPr>
    <p:cViewPr>
      <p:scale>
        <a:sx n="100" d="100"/>
        <a:sy n="100" d="100"/>
      </p:scale>
      <p:origin x="0" y="-1399"/>
    </p:cViewPr>
  </p:sorterViewPr>
  <p:notesViewPr>
    <p:cSldViewPr snapToGrid="0">
      <p:cViewPr varScale="1">
        <p:scale>
          <a:sx n="50" d="100"/>
          <a:sy n="50" d="100"/>
        </p:scale>
        <p:origin x="2160" y="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097DE19C-C7D7-44F3-BBCB-7F62C2E37D63}"/>
    <pc:docChg chg="undo custSel modSld">
      <pc:chgData name="Bob Rajan" userId="efe1b2ae-a6ce-4d4c-a207-b19fb703a183" providerId="ADAL" clId="{097DE19C-C7D7-44F3-BBCB-7F62C2E37D63}" dt="2021-03-23T18:58:44.368" v="938" actId="20577"/>
      <pc:docMkLst>
        <pc:docMk/>
      </pc:docMkLst>
      <pc:sldChg chg="modSp mod modNotes">
        <pc:chgData name="Bob Rajan" userId="efe1b2ae-a6ce-4d4c-a207-b19fb703a183" providerId="ADAL" clId="{097DE19C-C7D7-44F3-BBCB-7F62C2E37D63}" dt="2021-03-23T18:54:47.562" v="905" actId="20577"/>
        <pc:sldMkLst>
          <pc:docMk/>
          <pc:sldMk cId="1430539300" sldId="267"/>
        </pc:sldMkLst>
        <pc:spChg chg="mod">
          <ac:chgData name="Bob Rajan" userId="efe1b2ae-a6ce-4d4c-a207-b19fb703a183" providerId="ADAL" clId="{097DE19C-C7D7-44F3-BBCB-7F62C2E37D63}" dt="2021-03-22T18:23:08.255" v="552" actId="207"/>
          <ac:spMkLst>
            <pc:docMk/>
            <pc:sldMk cId="1430539300" sldId="267"/>
            <ac:spMk id="3" creationId="{9765934C-7C7B-40E8-96A0-992C8A1D154A}"/>
          </ac:spMkLst>
        </pc:spChg>
      </pc:sldChg>
      <pc:sldChg chg="modSp modNotes modNotesTx">
        <pc:chgData name="Bob Rajan" userId="efe1b2ae-a6ce-4d4c-a207-b19fb703a183" providerId="ADAL" clId="{097DE19C-C7D7-44F3-BBCB-7F62C2E37D63}" dt="2021-03-23T18:55:30.549" v="913" actId="6549"/>
        <pc:sldMkLst>
          <pc:docMk/>
          <pc:sldMk cId="3381796544" sldId="277"/>
        </pc:sldMkLst>
        <pc:spChg chg="mod">
          <ac:chgData name="Bob Rajan" userId="efe1b2ae-a6ce-4d4c-a207-b19fb703a183" providerId="ADAL" clId="{097DE19C-C7D7-44F3-BBCB-7F62C2E37D63}" dt="2021-03-18T15:28:11.685" v="0" actId="207"/>
          <ac:spMkLst>
            <pc:docMk/>
            <pc:sldMk cId="3381796544" sldId="277"/>
            <ac:spMk id="17" creationId="{2F91D41C-4C1C-4359-B8C8-E9BAD102B191}"/>
          </ac:spMkLst>
        </pc:spChg>
        <pc:spChg chg="mod">
          <ac:chgData name="Bob Rajan" userId="efe1b2ae-a6ce-4d4c-a207-b19fb703a183" providerId="ADAL" clId="{097DE19C-C7D7-44F3-BBCB-7F62C2E37D63}" dt="2021-03-18T15:28:19.981" v="1" actId="207"/>
          <ac:spMkLst>
            <pc:docMk/>
            <pc:sldMk cId="3381796544" sldId="277"/>
            <ac:spMk id="20" creationId="{E8780464-7023-4755-BC32-EFC988BF705D}"/>
          </ac:spMkLst>
        </pc:spChg>
        <pc:spChg chg="mod">
          <ac:chgData name="Bob Rajan" userId="efe1b2ae-a6ce-4d4c-a207-b19fb703a183" providerId="ADAL" clId="{097DE19C-C7D7-44F3-BBCB-7F62C2E37D63}" dt="2021-03-18T15:28:27.796" v="2" actId="207"/>
          <ac:spMkLst>
            <pc:docMk/>
            <pc:sldMk cId="3381796544" sldId="277"/>
            <ac:spMk id="22" creationId="{4D254A4C-E28C-42CB-8BC0-AF653E8A45A7}"/>
          </ac:spMkLst>
        </pc:spChg>
      </pc:sldChg>
      <pc:sldChg chg="addSp delSp modSp mod modNotes">
        <pc:chgData name="Bob Rajan" userId="efe1b2ae-a6ce-4d4c-a207-b19fb703a183" providerId="ADAL" clId="{097DE19C-C7D7-44F3-BBCB-7F62C2E37D63}" dt="2021-03-23T09:43:34.761" v="748" actId="6549"/>
        <pc:sldMkLst>
          <pc:docMk/>
          <pc:sldMk cId="853263372" sldId="278"/>
        </pc:sldMkLst>
        <pc:spChg chg="mod">
          <ac:chgData name="Bob Rajan" userId="efe1b2ae-a6ce-4d4c-a207-b19fb703a183" providerId="ADAL" clId="{097DE19C-C7D7-44F3-BBCB-7F62C2E37D63}" dt="2021-03-18T15:51:00.118" v="56" actId="208"/>
          <ac:spMkLst>
            <pc:docMk/>
            <pc:sldMk cId="853263372" sldId="278"/>
            <ac:spMk id="8" creationId="{2A28B9C3-BC90-4419-A68B-A0209D294298}"/>
          </ac:spMkLst>
        </pc:spChg>
        <pc:grpChg chg="mod">
          <ac:chgData name="Bob Rajan" userId="efe1b2ae-a6ce-4d4c-a207-b19fb703a183" providerId="ADAL" clId="{097DE19C-C7D7-44F3-BBCB-7F62C2E37D63}" dt="2021-03-19T11:40:34.913" v="74" actId="1076"/>
          <ac:grpSpMkLst>
            <pc:docMk/>
            <pc:sldMk cId="853263372" sldId="278"/>
            <ac:grpSpMk id="22" creationId="{BA5F0B9E-04A5-4290-BCBB-A26BFD0E160D}"/>
          </ac:grpSpMkLst>
        </pc:grpChg>
        <pc:picChg chg="add mod">
          <ac:chgData name="Bob Rajan" userId="efe1b2ae-a6ce-4d4c-a207-b19fb703a183" providerId="ADAL" clId="{097DE19C-C7D7-44F3-BBCB-7F62C2E37D63}" dt="2021-03-23T09:38:59.416" v="637" actId="208"/>
          <ac:picMkLst>
            <pc:docMk/>
            <pc:sldMk cId="853263372" sldId="278"/>
            <ac:picMk id="3" creationId="{B42EB58C-3674-4DC9-A871-BAA32B244073}"/>
          </ac:picMkLst>
        </pc:picChg>
        <pc:picChg chg="mod">
          <ac:chgData name="Bob Rajan" userId="efe1b2ae-a6ce-4d4c-a207-b19fb703a183" providerId="ADAL" clId="{097DE19C-C7D7-44F3-BBCB-7F62C2E37D63}" dt="2021-03-22T18:24:11.589" v="553" actId="14100"/>
          <ac:picMkLst>
            <pc:docMk/>
            <pc:sldMk cId="853263372" sldId="278"/>
            <ac:picMk id="4" creationId="{DE8E18C6-4106-4C74-968C-23877854E1FB}"/>
          </ac:picMkLst>
        </pc:picChg>
        <pc:picChg chg="add del mod">
          <ac:chgData name="Bob Rajan" userId="efe1b2ae-a6ce-4d4c-a207-b19fb703a183" providerId="ADAL" clId="{097DE19C-C7D7-44F3-BBCB-7F62C2E37D63}" dt="2021-03-23T09:38:25.038" v="628" actId="478"/>
          <ac:picMkLst>
            <pc:docMk/>
            <pc:sldMk cId="853263372" sldId="278"/>
            <ac:picMk id="7" creationId="{B1AE848C-D149-4AF6-B68D-9A864710D04A}"/>
          </ac:picMkLst>
        </pc:picChg>
        <pc:picChg chg="mod">
          <ac:chgData name="Bob Rajan" userId="efe1b2ae-a6ce-4d4c-a207-b19fb703a183" providerId="ADAL" clId="{097DE19C-C7D7-44F3-BBCB-7F62C2E37D63}" dt="2021-03-19T11:40:26.321" v="72" actId="1076"/>
          <ac:picMkLst>
            <pc:docMk/>
            <pc:sldMk cId="853263372" sldId="278"/>
            <ac:picMk id="10" creationId="{D53D74B1-0A8C-496C-A364-C36E2A6527B8}"/>
          </ac:picMkLst>
        </pc:picChg>
        <pc:picChg chg="mod">
          <ac:chgData name="Bob Rajan" userId="efe1b2ae-a6ce-4d4c-a207-b19fb703a183" providerId="ADAL" clId="{097DE19C-C7D7-44F3-BBCB-7F62C2E37D63}" dt="2021-03-19T11:40:22.793" v="71" actId="1076"/>
          <ac:picMkLst>
            <pc:docMk/>
            <pc:sldMk cId="853263372" sldId="278"/>
            <ac:picMk id="12" creationId="{8F90B32C-31D5-4631-A69E-7A4845D0B2AA}"/>
          </ac:picMkLst>
        </pc:picChg>
        <pc:picChg chg="mod">
          <ac:chgData name="Bob Rajan" userId="efe1b2ae-a6ce-4d4c-a207-b19fb703a183" providerId="ADAL" clId="{097DE19C-C7D7-44F3-BBCB-7F62C2E37D63}" dt="2021-03-19T11:40:18.926" v="70" actId="1076"/>
          <ac:picMkLst>
            <pc:docMk/>
            <pc:sldMk cId="853263372" sldId="278"/>
            <ac:picMk id="14" creationId="{6D9768D0-6A21-4AF9-BEB6-C5CE06DBFCAA}"/>
          </ac:picMkLst>
        </pc:picChg>
        <pc:picChg chg="mod">
          <ac:chgData name="Bob Rajan" userId="efe1b2ae-a6ce-4d4c-a207-b19fb703a183" providerId="ADAL" clId="{097DE19C-C7D7-44F3-BBCB-7F62C2E37D63}" dt="2021-03-19T11:40:38.477" v="75" actId="1076"/>
          <ac:picMkLst>
            <pc:docMk/>
            <pc:sldMk cId="853263372" sldId="278"/>
            <ac:picMk id="18" creationId="{2F42ADFD-10FF-4369-91DF-9507BC0CF911}"/>
          </ac:picMkLst>
        </pc:picChg>
        <pc:picChg chg="mod">
          <ac:chgData name="Bob Rajan" userId="efe1b2ae-a6ce-4d4c-a207-b19fb703a183" providerId="ADAL" clId="{097DE19C-C7D7-44F3-BBCB-7F62C2E37D63}" dt="2021-03-19T11:40:29.867" v="73" actId="1076"/>
          <ac:picMkLst>
            <pc:docMk/>
            <pc:sldMk cId="853263372" sldId="278"/>
            <ac:picMk id="20" creationId="{D0C6547C-6166-461C-AB75-926EB46BF832}"/>
          </ac:picMkLst>
        </pc:picChg>
      </pc:sldChg>
      <pc:sldChg chg="modSp mod modNotes">
        <pc:chgData name="Bob Rajan" userId="efe1b2ae-a6ce-4d4c-a207-b19fb703a183" providerId="ADAL" clId="{097DE19C-C7D7-44F3-BBCB-7F62C2E37D63}" dt="2021-03-23T18:58:44.368" v="938" actId="20577"/>
        <pc:sldMkLst>
          <pc:docMk/>
          <pc:sldMk cId="3266171508" sldId="280"/>
        </pc:sldMkLst>
        <pc:spChg chg="mod">
          <ac:chgData name="Bob Rajan" userId="efe1b2ae-a6ce-4d4c-a207-b19fb703a183" providerId="ADAL" clId="{097DE19C-C7D7-44F3-BBCB-7F62C2E37D63}" dt="2021-03-22T18:26:03.139" v="569" actId="6549"/>
          <ac:spMkLst>
            <pc:docMk/>
            <pc:sldMk cId="3266171508" sldId="280"/>
            <ac:spMk id="6" creationId="{438FE8CE-2814-4343-BDBD-2568C9F0E4C6}"/>
          </ac:spMkLst>
        </pc:spChg>
        <pc:grpChg chg="mod">
          <ac:chgData name="Bob Rajan" userId="efe1b2ae-a6ce-4d4c-a207-b19fb703a183" providerId="ADAL" clId="{097DE19C-C7D7-44F3-BBCB-7F62C2E37D63}" dt="2021-03-18T15:46:03.311" v="13" actId="1076"/>
          <ac:grpSpMkLst>
            <pc:docMk/>
            <pc:sldMk cId="3266171508" sldId="280"/>
            <ac:grpSpMk id="4" creationId="{D11A7C1C-7A64-4A42-83C6-6EC6A2B3335D}"/>
          </ac:grpSpMkLst>
        </pc:grpChg>
        <pc:picChg chg="mod">
          <ac:chgData name="Bob Rajan" userId="efe1b2ae-a6ce-4d4c-a207-b19fb703a183" providerId="ADAL" clId="{097DE19C-C7D7-44F3-BBCB-7F62C2E37D63}" dt="2021-03-18T15:47:33.925" v="33" actId="1076"/>
          <ac:picMkLst>
            <pc:docMk/>
            <pc:sldMk cId="3266171508" sldId="280"/>
            <ac:picMk id="13" creationId="{33FDB216-B6D4-4691-A533-007ABABCC59B}"/>
          </ac:picMkLst>
        </pc:picChg>
      </pc:sldChg>
      <pc:sldChg chg="modSp mod modNotes">
        <pc:chgData name="Bob Rajan" userId="efe1b2ae-a6ce-4d4c-a207-b19fb703a183" providerId="ADAL" clId="{097DE19C-C7D7-44F3-BBCB-7F62C2E37D63}" dt="2021-03-23T09:49:42.822" v="900" actId="6549"/>
        <pc:sldMkLst>
          <pc:docMk/>
          <pc:sldMk cId="734315613" sldId="281"/>
        </pc:sldMkLst>
        <pc:spChg chg="mod">
          <ac:chgData name="Bob Rajan" userId="efe1b2ae-a6ce-4d4c-a207-b19fb703a183" providerId="ADAL" clId="{097DE19C-C7D7-44F3-BBCB-7F62C2E37D63}" dt="2021-03-18T15:49:11.113" v="52" actId="20577"/>
          <ac:spMkLst>
            <pc:docMk/>
            <pc:sldMk cId="734315613" sldId="281"/>
            <ac:spMk id="6" creationId="{F49E2BA6-30E2-49FB-822E-B62FAE6A16F3}"/>
          </ac:spMkLst>
        </pc:spChg>
      </pc:sldChg>
      <pc:sldChg chg="modNotes modNotesTx">
        <pc:chgData name="Bob Rajan" userId="efe1b2ae-a6ce-4d4c-a207-b19fb703a183" providerId="ADAL" clId="{097DE19C-C7D7-44F3-BBCB-7F62C2E37D63}" dt="2021-03-23T18:57:17.812" v="929" actId="20577"/>
        <pc:sldMkLst>
          <pc:docMk/>
          <pc:sldMk cId="959624453"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FAF-8C24-457E-8A21-CE476FA66EAF}" type="datetimeFigureOut">
              <a:rPr lang="en-GB" smtClean="0"/>
              <a:t>23/03/2021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CA729-D16D-4425-9350-7FBB0AAE9E43}" type="slidenum">
              <a:rPr lang="en-GB" smtClean="0"/>
              <a:t>‹#›</a:t>
            </a:fld>
            <a:endParaRPr lang="en-GB" dirty="0"/>
          </a:p>
        </p:txBody>
      </p:sp>
    </p:spTree>
    <p:extLst>
      <p:ext uri="{BB962C8B-B14F-4D97-AF65-F5344CB8AC3E}">
        <p14:creationId xmlns:p14="http://schemas.microsoft.com/office/powerpoint/2010/main" val="36129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089025"/>
            <a:ext cx="5486400" cy="3086100"/>
          </a:xfrm>
        </p:spPr>
      </p:sp>
      <p:sp>
        <p:nvSpPr>
          <p:cNvPr id="3" name="Notes Placeholder 2"/>
          <p:cNvSpPr>
            <a:spLocks noGrp="1"/>
          </p:cNvSpPr>
          <p:nvPr>
            <p:ph type="body" idx="1"/>
          </p:nvPr>
        </p:nvSpPr>
        <p:spPr>
          <a:xfrm>
            <a:off x="685800" y="4400549"/>
            <a:ext cx="5486400" cy="4373337"/>
          </a:xfrm>
        </p:spPr>
        <p:txBody>
          <a:bodyPr/>
          <a:lstStyle/>
          <a:p>
            <a:r>
              <a:rPr lang="en-GB" sz="1800" dirty="0"/>
              <a:t>The effective application of H&amp;S law is underpinned and influenced by strong, active and compassionate leadership of employers.</a:t>
            </a:r>
          </a:p>
          <a:p>
            <a:endParaRPr lang="en-GB" sz="1800" dirty="0"/>
          </a:p>
          <a:p>
            <a:r>
              <a:rPr lang="en-GB" sz="1800" dirty="0"/>
              <a:t>There are many tens of H&amp;S laws. All based on the basic principles described in this presentation, except for those dealing with purely administrative matters such as the requirements for reporting serious accidents to HSE.  </a:t>
            </a:r>
          </a:p>
          <a:p>
            <a:endParaRPr lang="en-GB" sz="1800" dirty="0"/>
          </a:p>
          <a:p>
            <a:r>
              <a:rPr lang="en-GB" sz="1800" dirty="0"/>
              <a:t>In addition to the basic principles, an individual law will laydown specific requirements associated with the hazards that it is addressing. For example, COSHH regulations, (dealing with hazardous substances), will say (among other things) that a respiratory protective equipment provided must be adequate and suitable.</a:t>
            </a:r>
          </a:p>
          <a:p>
            <a:endParaRPr lang="en-GB" dirty="0"/>
          </a:p>
        </p:txBody>
      </p:sp>
      <p:sp>
        <p:nvSpPr>
          <p:cNvPr id="4" name="Slide Number Placeholder 3"/>
          <p:cNvSpPr>
            <a:spLocks noGrp="1"/>
          </p:cNvSpPr>
          <p:nvPr>
            <p:ph type="sldNum" sz="quarter" idx="5"/>
          </p:nvPr>
        </p:nvSpPr>
        <p:spPr/>
        <p:txBody>
          <a:bodyPr/>
          <a:lstStyle/>
          <a:p>
            <a:fld id="{492CA729-D16D-4425-9350-7FBB0AAE9E43}" type="slidenum">
              <a:rPr lang="en-GB" smtClean="0"/>
              <a:t>1</a:t>
            </a:fld>
            <a:endParaRPr lang="en-GB" dirty="0"/>
          </a:p>
        </p:txBody>
      </p:sp>
    </p:spTree>
    <p:extLst>
      <p:ext uri="{BB962C8B-B14F-4D97-AF65-F5344CB8AC3E}">
        <p14:creationId xmlns:p14="http://schemas.microsoft.com/office/powerpoint/2010/main" val="216207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73336"/>
          </a:xfrm>
        </p:spPr>
        <p:txBody>
          <a:bodyPr/>
          <a:lstStyle/>
          <a:p>
            <a:r>
              <a:rPr lang="en-GB" sz="1800" dirty="0"/>
              <a:t>In this slide, employers, self-employed, designers, manufacturers, importers, suppliers, employees and sub contractors are indicated as risk creators.</a:t>
            </a:r>
          </a:p>
          <a:p>
            <a:endParaRPr lang="en-GB" sz="1800" dirty="0"/>
          </a:p>
          <a:p>
            <a:r>
              <a:rPr lang="en-GB" sz="1800" b="1" dirty="0">
                <a:solidFill>
                  <a:srgbClr val="00B0F0"/>
                </a:solidFill>
              </a:rPr>
              <a:t>LOcHER Hands ON:</a:t>
            </a:r>
          </a:p>
          <a:p>
            <a:pPr marL="342900" indent="-342900">
              <a:buAutoNum type="arabicPeriod"/>
            </a:pPr>
            <a:r>
              <a:rPr lang="en-GB" sz="1800" dirty="0"/>
              <a:t>Explore, in what ways each group of players can be risk creators. </a:t>
            </a:r>
          </a:p>
          <a:p>
            <a:pPr marL="342900" indent="-342900">
              <a:buAutoNum type="arabicPeriod"/>
            </a:pPr>
            <a:r>
              <a:rPr lang="en-GB" sz="1800" dirty="0"/>
              <a:t>Use the example of a welding activity or another work activity which is familiar to you. Don’t worry about right and wrong answers. Discussion will start to sort them out and your Tutor will give support. </a:t>
            </a:r>
          </a:p>
          <a:p>
            <a:endParaRPr lang="en-GB" sz="1800" dirty="0"/>
          </a:p>
          <a:p>
            <a:r>
              <a:rPr lang="en-GB" sz="1800" dirty="0"/>
              <a:t>3. </a:t>
            </a:r>
            <a:r>
              <a:rPr lang="en-GB" sz="1600" dirty="0"/>
              <a:t>You could consider creating a poster using the information in this slide and may hang the poster in your workplace or use in your course work assessment to gain good grades.</a:t>
            </a:r>
          </a:p>
          <a:p>
            <a:endParaRPr lang="en-GB" sz="1800" dirty="0"/>
          </a:p>
          <a:p>
            <a:endParaRPr lang="en-GB" sz="1800" dirty="0"/>
          </a:p>
        </p:txBody>
      </p:sp>
      <p:sp>
        <p:nvSpPr>
          <p:cNvPr id="4" name="Slide Number Placeholder 3"/>
          <p:cNvSpPr>
            <a:spLocks noGrp="1"/>
          </p:cNvSpPr>
          <p:nvPr>
            <p:ph type="sldNum" sz="quarter" idx="5"/>
          </p:nvPr>
        </p:nvSpPr>
        <p:spPr/>
        <p:txBody>
          <a:bodyPr/>
          <a:lstStyle/>
          <a:p>
            <a:fld id="{492CA729-D16D-4425-9350-7FBB0AAE9E43}" type="slidenum">
              <a:rPr lang="en-GB" smtClean="0"/>
              <a:t>2</a:t>
            </a:fld>
            <a:endParaRPr lang="en-GB" dirty="0"/>
          </a:p>
        </p:txBody>
      </p:sp>
    </p:spTree>
    <p:extLst>
      <p:ext uri="{BB962C8B-B14F-4D97-AF65-F5344CB8AC3E}">
        <p14:creationId xmlns:p14="http://schemas.microsoft.com/office/powerpoint/2010/main" val="272343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1143000"/>
            <a:ext cx="5486400" cy="3086100"/>
          </a:xfrm>
        </p:spPr>
      </p:sp>
      <p:sp>
        <p:nvSpPr>
          <p:cNvPr id="3" name="Notes Placeholder 2"/>
          <p:cNvSpPr>
            <a:spLocks noGrp="1"/>
          </p:cNvSpPr>
          <p:nvPr>
            <p:ph type="body" idx="1"/>
          </p:nvPr>
        </p:nvSpPr>
        <p:spPr/>
        <p:txBody>
          <a:bodyPr/>
          <a:lstStyle/>
          <a:p>
            <a:r>
              <a:rPr lang="en-GB" sz="1800" dirty="0"/>
              <a:t>The areas  - (hazard, hazardous event/activities, exposure and risks) - addressed on this slide are explained using examples of visual images.</a:t>
            </a:r>
          </a:p>
          <a:p>
            <a:endParaRPr lang="en-GB" sz="1800" dirty="0"/>
          </a:p>
          <a:p>
            <a:r>
              <a:rPr lang="en-GB" sz="1800" b="1" dirty="0"/>
              <a:t>Question:</a:t>
            </a:r>
            <a:r>
              <a:rPr lang="en-GB" sz="1800" dirty="0"/>
              <a:t> In the spray painting activity, (in your thoughts), what is the hazard(s)? After exploring this question, you will agree that hazardous activities could hurt workers, as well as others like passers-by, visitors, public, and property.</a:t>
            </a:r>
          </a:p>
          <a:p>
            <a:endParaRPr lang="en-GB" sz="1800" dirty="0"/>
          </a:p>
        </p:txBody>
      </p:sp>
      <p:sp>
        <p:nvSpPr>
          <p:cNvPr id="4" name="Slide Number Placeholder 3"/>
          <p:cNvSpPr>
            <a:spLocks noGrp="1"/>
          </p:cNvSpPr>
          <p:nvPr>
            <p:ph type="sldNum" sz="quarter" idx="5"/>
          </p:nvPr>
        </p:nvSpPr>
        <p:spPr/>
        <p:txBody>
          <a:bodyPr/>
          <a:lstStyle/>
          <a:p>
            <a:fld id="{492CA729-D16D-4425-9350-7FBB0AAE9E43}" type="slidenum">
              <a:rPr lang="en-GB" smtClean="0"/>
              <a:t>3</a:t>
            </a:fld>
            <a:endParaRPr lang="en-GB" dirty="0"/>
          </a:p>
        </p:txBody>
      </p:sp>
      <p:sp>
        <p:nvSpPr>
          <p:cNvPr id="5" name="Rectangle 4">
            <a:extLst>
              <a:ext uri="{FF2B5EF4-FFF2-40B4-BE49-F238E27FC236}">
                <a16:creationId xmlns:a16="http://schemas.microsoft.com/office/drawing/2014/main" id="{8306AD8F-AF09-4FA3-8BBD-18AFAA74C26E}"/>
              </a:ext>
            </a:extLst>
          </p:cNvPr>
          <p:cNvSpPr/>
          <p:nvPr/>
        </p:nvSpPr>
        <p:spPr>
          <a:xfrm rot="10800000">
            <a:off x="1981199" y="7064827"/>
            <a:ext cx="2830285" cy="7184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400" dirty="0"/>
              <a:t>Answer: paint solvents, coating chemicals and paint spray containing these </a:t>
            </a:r>
          </a:p>
        </p:txBody>
      </p:sp>
    </p:spTree>
    <p:extLst>
      <p:ext uri="{BB962C8B-B14F-4D97-AF65-F5344CB8AC3E}">
        <p14:creationId xmlns:p14="http://schemas.microsoft.com/office/powerpoint/2010/main" val="108119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2194"/>
          </a:xfrm>
        </p:spPr>
        <p:txBody>
          <a:bodyPr/>
          <a:lstStyle/>
          <a:p>
            <a:r>
              <a:rPr lang="en-GB" sz="1600" dirty="0"/>
              <a:t>The basic principles of risk assessments and management are pictorially explained in this slide. </a:t>
            </a:r>
          </a:p>
          <a:p>
            <a:endParaRPr lang="en-GB" sz="1600" dirty="0"/>
          </a:p>
          <a:p>
            <a:r>
              <a:rPr lang="en-GB" sz="1600" dirty="0"/>
              <a:t>It is very important to note that risk assessment and control steps should take account and apply the “Hierarchy of Control”, and so far as is reasonably practical requirement. </a:t>
            </a:r>
          </a:p>
          <a:p>
            <a:r>
              <a:rPr lang="en-GB" sz="1600" b="1" dirty="0"/>
              <a:t>So far as is practicable </a:t>
            </a:r>
            <a:r>
              <a:rPr lang="en-GB" sz="1600" dirty="0"/>
              <a:t>considers things like cost, time, and effort needed against H&amp;S  benefits achieved. </a:t>
            </a:r>
          </a:p>
          <a:p>
            <a:r>
              <a:rPr lang="en-GB" sz="1600" dirty="0"/>
              <a:t>If prosecuted for noncompliance with law, courts will determine whether an employer has applied the so as as is reasonably practical requirements.</a:t>
            </a:r>
          </a:p>
          <a:p>
            <a:r>
              <a:rPr lang="en-GB" sz="1600" b="1" dirty="0"/>
              <a:t>Tutor: </a:t>
            </a:r>
            <a:r>
              <a:rPr lang="en-GB" sz="1600" dirty="0"/>
              <a:t>please make available the posters of these pictures and the Dashboard.</a:t>
            </a:r>
          </a:p>
          <a:p>
            <a:r>
              <a:rPr lang="en-GB" sz="1600" b="1" dirty="0">
                <a:solidFill>
                  <a:srgbClr val="00B0F0"/>
                </a:solidFill>
              </a:rPr>
              <a:t>Locher Hands ON: </a:t>
            </a:r>
          </a:p>
          <a:p>
            <a:r>
              <a:rPr lang="en-GB" sz="1600" dirty="0"/>
              <a:t>Try out the 6 steps approach for (i) a manual handling activities, (ii) when operating a pillar drill, and (iii) when using a hand-held powered jack-hammer or an activity you are familiar with.</a:t>
            </a:r>
            <a:endParaRPr lang="en-GB" sz="1400" dirty="0"/>
          </a:p>
        </p:txBody>
      </p:sp>
      <p:sp>
        <p:nvSpPr>
          <p:cNvPr id="4" name="Slide Number Placeholder 3"/>
          <p:cNvSpPr>
            <a:spLocks noGrp="1"/>
          </p:cNvSpPr>
          <p:nvPr>
            <p:ph type="sldNum" sz="quarter" idx="5"/>
          </p:nvPr>
        </p:nvSpPr>
        <p:spPr/>
        <p:txBody>
          <a:bodyPr/>
          <a:lstStyle/>
          <a:p>
            <a:fld id="{492CA729-D16D-4425-9350-7FBB0AAE9E43}" type="slidenum">
              <a:rPr lang="en-GB" smtClean="0"/>
              <a:t>4</a:t>
            </a:fld>
            <a:endParaRPr lang="en-GB" dirty="0"/>
          </a:p>
        </p:txBody>
      </p:sp>
    </p:spTree>
    <p:extLst>
      <p:ext uri="{BB962C8B-B14F-4D97-AF65-F5344CB8AC3E}">
        <p14:creationId xmlns:p14="http://schemas.microsoft.com/office/powerpoint/2010/main" val="104625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55621"/>
          </a:xfrm>
        </p:spPr>
        <p:txBody>
          <a:bodyPr/>
          <a:lstStyle/>
          <a:p>
            <a:r>
              <a:rPr lang="en-GB" sz="1800" dirty="0"/>
              <a:t>The basic principles of risk management could be explained  and approached using the Plan, DO, Check, Act - PDCA, which is similar to the simple six steps approach explained on the previous slide.</a:t>
            </a:r>
          </a:p>
          <a:p>
            <a:endParaRPr lang="en-GB" sz="1800" dirty="0"/>
          </a:p>
          <a:p>
            <a:r>
              <a:rPr lang="en-GB" sz="1800" dirty="0"/>
              <a:t>Does the explanation Plan, Do, Check, Act, sounds familiar when doing a task like welding; wood working; hair dressing; making a meal for customers at a restaurant?</a:t>
            </a:r>
          </a:p>
          <a:p>
            <a:endParaRPr lang="en-GB" sz="1800" dirty="0"/>
          </a:p>
          <a:p>
            <a:r>
              <a:rPr lang="en-GB" sz="1800" dirty="0"/>
              <a:t>Or any other work activity that you are familiar with.</a:t>
            </a:r>
          </a:p>
          <a:p>
            <a:endParaRPr lang="en-GB" sz="1800" dirty="0"/>
          </a:p>
          <a:p>
            <a:r>
              <a:rPr lang="en-GB" sz="1800" dirty="0"/>
              <a:t>So, managing health and safety is no different to managing a work activity to meet other business needs. </a:t>
            </a:r>
          </a:p>
        </p:txBody>
      </p:sp>
      <p:sp>
        <p:nvSpPr>
          <p:cNvPr id="4" name="Slide Number Placeholder 3"/>
          <p:cNvSpPr>
            <a:spLocks noGrp="1"/>
          </p:cNvSpPr>
          <p:nvPr>
            <p:ph type="sldNum" sz="quarter" idx="5"/>
          </p:nvPr>
        </p:nvSpPr>
        <p:spPr/>
        <p:txBody>
          <a:bodyPr/>
          <a:lstStyle/>
          <a:p>
            <a:fld id="{492CA729-D16D-4425-9350-7FBB0AAE9E43}" type="slidenum">
              <a:rPr lang="en-GB" smtClean="0"/>
              <a:t>5</a:t>
            </a:fld>
            <a:endParaRPr lang="en-GB" dirty="0"/>
          </a:p>
        </p:txBody>
      </p:sp>
    </p:spTree>
    <p:extLst>
      <p:ext uri="{BB962C8B-B14F-4D97-AF65-F5344CB8AC3E}">
        <p14:creationId xmlns:p14="http://schemas.microsoft.com/office/powerpoint/2010/main" val="8710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4525737"/>
          </a:xfrm>
        </p:spPr>
        <p:txBody>
          <a:bodyPr/>
          <a:lstStyle/>
          <a:p>
            <a:r>
              <a:rPr lang="en-GB" sz="1800" dirty="0"/>
              <a:t>Your employer will be required by law to carry out H&amp;S risk assessment and manage risks.  This presentation provides a simple explanation on how to apply the principles. They form part and and parcel of health and safety laws. Most importantly, it is needed to protect the health and safety of employees and others. </a:t>
            </a:r>
          </a:p>
          <a:p>
            <a:endParaRPr lang="en-GB" sz="1800" dirty="0"/>
          </a:p>
          <a:p>
            <a:r>
              <a:rPr lang="en-GB" sz="1800" b="1" dirty="0">
                <a:solidFill>
                  <a:srgbClr val="00B0F0"/>
                </a:solidFill>
              </a:rPr>
              <a:t>LOcHER Hands On: </a:t>
            </a:r>
          </a:p>
          <a:p>
            <a:r>
              <a:rPr lang="en-GB" sz="1800" dirty="0"/>
              <a:t>Apply the principles when preparing an assessment for your health and safety module. </a:t>
            </a:r>
          </a:p>
          <a:p>
            <a:r>
              <a:rPr lang="en-GB" sz="1800" dirty="0"/>
              <a:t>You will need to be familiar so that you can  judge how well your employer is looking after your health and safety, required by law.</a:t>
            </a:r>
          </a:p>
          <a:p>
            <a:endParaRPr lang="en-GB" sz="1800" dirty="0"/>
          </a:p>
          <a:p>
            <a:pPr algn="ctr"/>
            <a:r>
              <a:rPr lang="en-GB" sz="1400" b="1" dirty="0"/>
              <a:t>Be informed         Be wise         Work safe    	Be healthy  </a:t>
            </a:r>
          </a:p>
          <a:p>
            <a:r>
              <a:rPr lang="en-GB" sz="1800" dirty="0"/>
              <a:t>Good Luck.</a:t>
            </a:r>
          </a:p>
        </p:txBody>
      </p:sp>
      <p:sp>
        <p:nvSpPr>
          <p:cNvPr id="4" name="Slide Number Placeholder 3"/>
          <p:cNvSpPr>
            <a:spLocks noGrp="1"/>
          </p:cNvSpPr>
          <p:nvPr>
            <p:ph type="sldNum" sz="quarter" idx="5"/>
          </p:nvPr>
        </p:nvSpPr>
        <p:spPr/>
        <p:txBody>
          <a:bodyPr/>
          <a:lstStyle/>
          <a:p>
            <a:fld id="{492CA729-D16D-4425-9350-7FBB0AAE9E43}" type="slidenum">
              <a:rPr lang="en-GB" smtClean="0"/>
              <a:t>6</a:t>
            </a:fld>
            <a:endParaRPr lang="en-GB" dirty="0"/>
          </a:p>
        </p:txBody>
      </p:sp>
    </p:spTree>
    <p:extLst>
      <p:ext uri="{BB962C8B-B14F-4D97-AF65-F5344CB8AC3E}">
        <p14:creationId xmlns:p14="http://schemas.microsoft.com/office/powerpoint/2010/main" val="396372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FDD2-044E-4906-ACC3-A033B1B4D6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048AD-AEF0-4D8B-B371-7DBD07827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2092C-B544-4B57-A928-18B85F886F84}"/>
              </a:ext>
            </a:extLst>
          </p:cNvPr>
          <p:cNvSpPr>
            <a:spLocks noGrp="1"/>
          </p:cNvSpPr>
          <p:nvPr>
            <p:ph type="dt" sz="half" idx="10"/>
          </p:nvPr>
        </p:nvSpPr>
        <p:spPr/>
        <p:txBody>
          <a:bodyPr/>
          <a:lstStyle/>
          <a:p>
            <a:fld id="{4D6E7A4C-5343-4704-91C2-6114C299DBB0}" type="datetime1">
              <a:rPr lang="en-GB" smtClean="0"/>
              <a:t>23/03/2021</a:t>
            </a:fld>
            <a:endParaRPr lang="en-GB" dirty="0"/>
          </a:p>
        </p:txBody>
      </p:sp>
      <p:sp>
        <p:nvSpPr>
          <p:cNvPr id="5" name="Footer Placeholder 4">
            <a:extLst>
              <a:ext uri="{FF2B5EF4-FFF2-40B4-BE49-F238E27FC236}">
                <a16:creationId xmlns:a16="http://schemas.microsoft.com/office/drawing/2014/main" id="{299027E6-E3F1-43C7-A863-2C4F54699D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07CC35-2383-4B62-8461-1A3A47D895C3}"/>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44477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D328-8639-4762-84AF-33BCF2B8D5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45ECEA-B347-4AC4-AEE9-8FE7614AB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E0FA6-D5D0-45AB-9F1B-E0D421858AE3}"/>
              </a:ext>
            </a:extLst>
          </p:cNvPr>
          <p:cNvSpPr>
            <a:spLocks noGrp="1"/>
          </p:cNvSpPr>
          <p:nvPr>
            <p:ph type="dt" sz="half" idx="10"/>
          </p:nvPr>
        </p:nvSpPr>
        <p:spPr/>
        <p:txBody>
          <a:bodyPr/>
          <a:lstStyle/>
          <a:p>
            <a:fld id="{53A55ACE-01D5-4CBC-A29C-BF487371E716}" type="datetime1">
              <a:rPr lang="en-GB" smtClean="0"/>
              <a:t>23/03/2021</a:t>
            </a:fld>
            <a:endParaRPr lang="en-GB" dirty="0"/>
          </a:p>
        </p:txBody>
      </p:sp>
      <p:sp>
        <p:nvSpPr>
          <p:cNvPr id="5" name="Footer Placeholder 4">
            <a:extLst>
              <a:ext uri="{FF2B5EF4-FFF2-40B4-BE49-F238E27FC236}">
                <a16:creationId xmlns:a16="http://schemas.microsoft.com/office/drawing/2014/main" id="{4ECA0DE7-1826-4784-AB3A-344D735F13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CD7744-866D-40D6-A642-687063166DD5}"/>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35871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E7600-661B-481F-AB46-8996A1C8BC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922CBB-554F-4F81-80A8-6AF356692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8B89B-C0B5-42D0-B37E-717EC74D8A19}"/>
              </a:ext>
            </a:extLst>
          </p:cNvPr>
          <p:cNvSpPr>
            <a:spLocks noGrp="1"/>
          </p:cNvSpPr>
          <p:nvPr>
            <p:ph type="dt" sz="half" idx="10"/>
          </p:nvPr>
        </p:nvSpPr>
        <p:spPr/>
        <p:txBody>
          <a:bodyPr/>
          <a:lstStyle/>
          <a:p>
            <a:fld id="{9E8C0620-FB54-4B40-8931-98AD9CE0270D}" type="datetime1">
              <a:rPr lang="en-GB" smtClean="0"/>
              <a:t>23/03/2021</a:t>
            </a:fld>
            <a:endParaRPr lang="en-GB" dirty="0"/>
          </a:p>
        </p:txBody>
      </p:sp>
      <p:sp>
        <p:nvSpPr>
          <p:cNvPr id="5" name="Footer Placeholder 4">
            <a:extLst>
              <a:ext uri="{FF2B5EF4-FFF2-40B4-BE49-F238E27FC236}">
                <a16:creationId xmlns:a16="http://schemas.microsoft.com/office/drawing/2014/main" id="{E9944A5A-1C64-4763-B49B-0B4DAABD67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B50A23-B2C7-4C17-9C40-A2F390938A2E}"/>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318826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0E72-311E-41D2-AF1E-D83597ACE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0F1C9F-888C-415A-96E7-DEFB79AD3D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F1969C-C761-4AE0-AB2A-C10A88428059}"/>
              </a:ext>
            </a:extLst>
          </p:cNvPr>
          <p:cNvSpPr>
            <a:spLocks noGrp="1"/>
          </p:cNvSpPr>
          <p:nvPr>
            <p:ph type="dt" sz="half" idx="10"/>
          </p:nvPr>
        </p:nvSpPr>
        <p:spPr/>
        <p:txBody>
          <a:bodyPr/>
          <a:lstStyle/>
          <a:p>
            <a:fld id="{AF145A6E-CC8E-4819-8558-BC14B4DE786B}" type="datetime1">
              <a:rPr lang="en-GB" smtClean="0"/>
              <a:t>23/03/2021</a:t>
            </a:fld>
            <a:endParaRPr lang="en-GB" dirty="0"/>
          </a:p>
        </p:txBody>
      </p:sp>
      <p:sp>
        <p:nvSpPr>
          <p:cNvPr id="5" name="Footer Placeholder 4">
            <a:extLst>
              <a:ext uri="{FF2B5EF4-FFF2-40B4-BE49-F238E27FC236}">
                <a16:creationId xmlns:a16="http://schemas.microsoft.com/office/drawing/2014/main" id="{B81A86E6-E2DF-4467-837F-D21B782A29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EE7D14-6BE1-4EF3-A2A2-7DD213E6480F}"/>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15358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C18D-52A9-48F2-96BA-C6C069A25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C65C2-E573-4B1F-8C8B-0A609884F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2347A-23B3-4AFB-AECA-0B70A873649E}"/>
              </a:ext>
            </a:extLst>
          </p:cNvPr>
          <p:cNvSpPr>
            <a:spLocks noGrp="1"/>
          </p:cNvSpPr>
          <p:nvPr>
            <p:ph type="dt" sz="half" idx="10"/>
          </p:nvPr>
        </p:nvSpPr>
        <p:spPr/>
        <p:txBody>
          <a:bodyPr/>
          <a:lstStyle/>
          <a:p>
            <a:fld id="{9C68EA42-9992-4788-AA96-08F2BBA53470}" type="datetime1">
              <a:rPr lang="en-GB" smtClean="0"/>
              <a:t>23/03/2021</a:t>
            </a:fld>
            <a:endParaRPr lang="en-GB" dirty="0"/>
          </a:p>
        </p:txBody>
      </p:sp>
      <p:sp>
        <p:nvSpPr>
          <p:cNvPr id="5" name="Footer Placeholder 4">
            <a:extLst>
              <a:ext uri="{FF2B5EF4-FFF2-40B4-BE49-F238E27FC236}">
                <a16:creationId xmlns:a16="http://schemas.microsoft.com/office/drawing/2014/main" id="{B77E6160-A9AE-4480-A100-EEEF1B00BC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27991A-DEDA-4DF0-9037-F3EEA442E738}"/>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62060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1D9F-8456-473C-97AE-18C86E4F4D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694C54-E02A-4AE3-9793-CE3E09F16E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02F72B-0342-48C0-BA3E-7CE0AD412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A13CE3-E1F8-4576-A9F5-AE06102F12D8}"/>
              </a:ext>
            </a:extLst>
          </p:cNvPr>
          <p:cNvSpPr>
            <a:spLocks noGrp="1"/>
          </p:cNvSpPr>
          <p:nvPr>
            <p:ph type="dt" sz="half" idx="10"/>
          </p:nvPr>
        </p:nvSpPr>
        <p:spPr/>
        <p:txBody>
          <a:bodyPr/>
          <a:lstStyle/>
          <a:p>
            <a:fld id="{224313FF-4EFC-40BF-9854-5C36292D8D10}" type="datetime1">
              <a:rPr lang="en-GB" smtClean="0"/>
              <a:t>23/03/2021</a:t>
            </a:fld>
            <a:endParaRPr lang="en-GB" dirty="0"/>
          </a:p>
        </p:txBody>
      </p:sp>
      <p:sp>
        <p:nvSpPr>
          <p:cNvPr id="6" name="Footer Placeholder 5">
            <a:extLst>
              <a:ext uri="{FF2B5EF4-FFF2-40B4-BE49-F238E27FC236}">
                <a16:creationId xmlns:a16="http://schemas.microsoft.com/office/drawing/2014/main" id="{7DF1F263-45C4-428C-87F6-70DEA633AD0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D476051-C464-4FD2-BF03-866253336081}"/>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422220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1643-6A64-4EC2-9FFB-4897D25FD2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49FA6-5297-48EB-82B5-77254ECBC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0C550-7451-4434-86EF-6803EB85B4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CB9CC6-E26E-4AE4-A728-E5DC82076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78D19-2316-4184-AC04-C59EEA1932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793CC8-DB45-4094-A276-269E56CEF41F}"/>
              </a:ext>
            </a:extLst>
          </p:cNvPr>
          <p:cNvSpPr>
            <a:spLocks noGrp="1"/>
          </p:cNvSpPr>
          <p:nvPr>
            <p:ph type="dt" sz="half" idx="10"/>
          </p:nvPr>
        </p:nvSpPr>
        <p:spPr/>
        <p:txBody>
          <a:bodyPr/>
          <a:lstStyle/>
          <a:p>
            <a:fld id="{5DE4956D-0C50-4F39-B3DB-14661EB65390}" type="datetime1">
              <a:rPr lang="en-GB" smtClean="0"/>
              <a:t>23/03/2021</a:t>
            </a:fld>
            <a:endParaRPr lang="en-GB" dirty="0"/>
          </a:p>
        </p:txBody>
      </p:sp>
      <p:sp>
        <p:nvSpPr>
          <p:cNvPr id="8" name="Footer Placeholder 7">
            <a:extLst>
              <a:ext uri="{FF2B5EF4-FFF2-40B4-BE49-F238E27FC236}">
                <a16:creationId xmlns:a16="http://schemas.microsoft.com/office/drawing/2014/main" id="{8642C9FB-01F9-43D9-9987-9720D3C2F6C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1341FC-67AE-4EBD-9FB1-42837DB6BA3B}"/>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39782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B798-B714-4DBA-AC82-36E85EFB36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F3CDAF-277F-4D29-A142-ED2C4EAD7EF2}"/>
              </a:ext>
            </a:extLst>
          </p:cNvPr>
          <p:cNvSpPr>
            <a:spLocks noGrp="1"/>
          </p:cNvSpPr>
          <p:nvPr>
            <p:ph type="dt" sz="half" idx="10"/>
          </p:nvPr>
        </p:nvSpPr>
        <p:spPr/>
        <p:txBody>
          <a:bodyPr/>
          <a:lstStyle/>
          <a:p>
            <a:fld id="{2AAB49F2-1B9C-4734-8B23-BF1E6679EE4F}" type="datetime1">
              <a:rPr lang="en-GB" smtClean="0"/>
              <a:t>23/03/2021</a:t>
            </a:fld>
            <a:endParaRPr lang="en-GB" dirty="0"/>
          </a:p>
        </p:txBody>
      </p:sp>
      <p:sp>
        <p:nvSpPr>
          <p:cNvPr id="4" name="Footer Placeholder 3">
            <a:extLst>
              <a:ext uri="{FF2B5EF4-FFF2-40B4-BE49-F238E27FC236}">
                <a16:creationId xmlns:a16="http://schemas.microsoft.com/office/drawing/2014/main" id="{EDEE3619-2168-475A-9B3F-4FC26F780CD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1693D7-1913-4D7C-8849-6E3B9B11C84F}"/>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93629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C9527-E2E4-468E-842B-162E7BFFA370}"/>
              </a:ext>
            </a:extLst>
          </p:cNvPr>
          <p:cNvSpPr>
            <a:spLocks noGrp="1"/>
          </p:cNvSpPr>
          <p:nvPr>
            <p:ph type="dt" sz="half" idx="10"/>
          </p:nvPr>
        </p:nvSpPr>
        <p:spPr/>
        <p:txBody>
          <a:bodyPr/>
          <a:lstStyle/>
          <a:p>
            <a:fld id="{FD0F9E42-D0D2-464D-AB7C-017841E1C3D1}" type="datetime1">
              <a:rPr lang="en-GB" smtClean="0"/>
              <a:t>23/03/2021</a:t>
            </a:fld>
            <a:endParaRPr lang="en-GB" dirty="0"/>
          </a:p>
        </p:txBody>
      </p:sp>
      <p:sp>
        <p:nvSpPr>
          <p:cNvPr id="3" name="Footer Placeholder 2">
            <a:extLst>
              <a:ext uri="{FF2B5EF4-FFF2-40B4-BE49-F238E27FC236}">
                <a16:creationId xmlns:a16="http://schemas.microsoft.com/office/drawing/2014/main" id="{943ACBF6-B6B2-442B-BC87-B0F54269901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400458B-4D3B-48D4-BF16-A414F2000767}"/>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8286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301B-CC96-4081-B6DE-350721792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80164-6138-48A5-8CE0-344B647CE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26A8DE-FD17-4906-AA8E-2785DA7F9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E8618-0FC2-4240-B710-6F5B35FF640C}"/>
              </a:ext>
            </a:extLst>
          </p:cNvPr>
          <p:cNvSpPr>
            <a:spLocks noGrp="1"/>
          </p:cNvSpPr>
          <p:nvPr>
            <p:ph type="dt" sz="half" idx="10"/>
          </p:nvPr>
        </p:nvSpPr>
        <p:spPr/>
        <p:txBody>
          <a:bodyPr/>
          <a:lstStyle/>
          <a:p>
            <a:fld id="{883B7E71-CB3A-4C07-B989-7724EE9576A7}" type="datetime1">
              <a:rPr lang="en-GB" smtClean="0"/>
              <a:t>23/03/2021</a:t>
            </a:fld>
            <a:endParaRPr lang="en-GB" dirty="0"/>
          </a:p>
        </p:txBody>
      </p:sp>
      <p:sp>
        <p:nvSpPr>
          <p:cNvPr id="6" name="Footer Placeholder 5">
            <a:extLst>
              <a:ext uri="{FF2B5EF4-FFF2-40B4-BE49-F238E27FC236}">
                <a16:creationId xmlns:a16="http://schemas.microsoft.com/office/drawing/2014/main" id="{DD7D1086-0C1C-43C1-9A63-D451BF3BC9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8238D99-9B74-49A8-8E84-F0D1B6A22D54}"/>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64017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5ED2-D9CF-4AE9-A8AB-7AD407A95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9C54EE-D7E7-4EB0-BBAA-973A7947C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E5B48C8-C6D3-4CF8-8F4A-574369E23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1204E-8FB5-43BA-AA67-7FEC472AB709}"/>
              </a:ext>
            </a:extLst>
          </p:cNvPr>
          <p:cNvSpPr>
            <a:spLocks noGrp="1"/>
          </p:cNvSpPr>
          <p:nvPr>
            <p:ph type="dt" sz="half" idx="10"/>
          </p:nvPr>
        </p:nvSpPr>
        <p:spPr/>
        <p:txBody>
          <a:bodyPr/>
          <a:lstStyle/>
          <a:p>
            <a:fld id="{C6B8E6B3-F7CE-47DC-A56D-498341DA7C7A}" type="datetime1">
              <a:rPr lang="en-GB" smtClean="0"/>
              <a:t>23/03/2021</a:t>
            </a:fld>
            <a:endParaRPr lang="en-GB" dirty="0"/>
          </a:p>
        </p:txBody>
      </p:sp>
      <p:sp>
        <p:nvSpPr>
          <p:cNvPr id="6" name="Footer Placeholder 5">
            <a:extLst>
              <a:ext uri="{FF2B5EF4-FFF2-40B4-BE49-F238E27FC236}">
                <a16:creationId xmlns:a16="http://schemas.microsoft.com/office/drawing/2014/main" id="{1B88FABB-78DB-4784-AD6A-380D8F3D6E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B62BC-EDF1-4C97-80B4-2EAD2C8CE3B1}"/>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99590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78479-A96B-4A48-8B41-2A44FE2E2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345F5E-AED0-4029-AE7A-B7988A04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A9B93-7486-4E58-9FEC-B64B5528E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9E633-AA4D-4E6C-A007-6A9096381E99}" type="datetime1">
              <a:rPr lang="en-GB" smtClean="0"/>
              <a:t>23/03/2021</a:t>
            </a:fld>
            <a:endParaRPr lang="en-GB" dirty="0"/>
          </a:p>
        </p:txBody>
      </p:sp>
      <p:sp>
        <p:nvSpPr>
          <p:cNvPr id="5" name="Footer Placeholder 4">
            <a:extLst>
              <a:ext uri="{FF2B5EF4-FFF2-40B4-BE49-F238E27FC236}">
                <a16:creationId xmlns:a16="http://schemas.microsoft.com/office/drawing/2014/main" id="{4B1D4DF0-B827-4DBE-9E85-A98F4B843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2B6DC15-973E-4E46-B8F4-92E34A5C3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B510F-D964-44AA-A99C-186A2B06872D}" type="slidenum">
              <a:rPr lang="en-GB" smtClean="0"/>
              <a:t>‹#›</a:t>
            </a:fld>
            <a:endParaRPr lang="en-GB" dirty="0"/>
          </a:p>
        </p:txBody>
      </p:sp>
    </p:spTree>
    <p:extLst>
      <p:ext uri="{BB962C8B-B14F-4D97-AF65-F5344CB8AC3E}">
        <p14:creationId xmlns:p14="http://schemas.microsoft.com/office/powerpoint/2010/main" val="356265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771349" y="531738"/>
            <a:ext cx="9144000" cy="778902"/>
          </a:xfrm>
        </p:spPr>
        <p:txBody>
          <a:bodyPr>
            <a:normAutofit/>
          </a:bodyPr>
          <a:lstStyle/>
          <a:p>
            <a:r>
              <a:rPr lang="en-GB" sz="3600" b="1" dirty="0">
                <a:solidFill>
                  <a:srgbClr val="C00000"/>
                </a:solidFill>
                <a:latin typeface="+mn-lt"/>
              </a:rPr>
              <a:t>Basic Principles of Health and Safety Laws</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TextBox 2">
            <a:extLst>
              <a:ext uri="{FF2B5EF4-FFF2-40B4-BE49-F238E27FC236}">
                <a16:creationId xmlns:a16="http://schemas.microsoft.com/office/drawing/2014/main" id="{9765934C-7C7B-40E8-96A0-992C8A1D154A}"/>
              </a:ext>
            </a:extLst>
          </p:cNvPr>
          <p:cNvSpPr txBox="1"/>
          <p:nvPr/>
        </p:nvSpPr>
        <p:spPr>
          <a:xfrm>
            <a:off x="3956532" y="5370346"/>
            <a:ext cx="2946291" cy="830997"/>
          </a:xfrm>
          <a:prstGeom prst="rect">
            <a:avLst/>
          </a:prstGeom>
          <a:noFill/>
        </p:spPr>
        <p:txBody>
          <a:bodyPr wrap="square" rtlCol="0">
            <a:spAutoFit/>
          </a:bodyPr>
          <a:lstStyle/>
          <a:p>
            <a:r>
              <a:rPr lang="en-GB" sz="2400" b="1" dirty="0">
                <a:solidFill>
                  <a:srgbClr val="C00000"/>
                </a:solidFill>
              </a:rPr>
              <a:t>Bob Rajan </a:t>
            </a:r>
            <a:r>
              <a:rPr lang="en-GB" sz="2000" dirty="0">
                <a:solidFill>
                  <a:srgbClr val="C00000"/>
                </a:solidFill>
              </a:rPr>
              <a:t>OBE JP PhD</a:t>
            </a:r>
          </a:p>
          <a:p>
            <a:r>
              <a:rPr lang="en-GB" sz="2400" dirty="0">
                <a:solidFill>
                  <a:srgbClr val="C00000"/>
                </a:solidFill>
              </a:rPr>
              <a:t>Vicechair, SGUK</a:t>
            </a:r>
          </a:p>
        </p:txBody>
      </p:sp>
      <p:pic>
        <p:nvPicPr>
          <p:cNvPr id="7" name="Picture 6" descr="A picture containing text, indoor&#10;&#10;Description automatically generated">
            <a:extLst>
              <a:ext uri="{FF2B5EF4-FFF2-40B4-BE49-F238E27FC236}">
                <a16:creationId xmlns:a16="http://schemas.microsoft.com/office/drawing/2014/main" id="{6F917C37-B4B1-4C03-936F-0F79E88C7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600" y="1624645"/>
            <a:ext cx="5132749" cy="3608709"/>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Date Placeholder 9">
            <a:extLst>
              <a:ext uri="{FF2B5EF4-FFF2-40B4-BE49-F238E27FC236}">
                <a16:creationId xmlns:a16="http://schemas.microsoft.com/office/drawing/2014/main" id="{0B7EE4BB-0D0C-4D6A-A3B8-DDFE66676D3F}"/>
              </a:ext>
            </a:extLst>
          </p:cNvPr>
          <p:cNvSpPr>
            <a:spLocks noGrp="1"/>
          </p:cNvSpPr>
          <p:nvPr>
            <p:ph type="dt" sz="half" idx="10"/>
          </p:nvPr>
        </p:nvSpPr>
        <p:spPr/>
        <p:txBody>
          <a:bodyPr/>
          <a:lstStyle/>
          <a:p>
            <a:fld id="{13D66791-19CF-46E0-A246-87B9FB5A8391}" type="datetime1">
              <a:rPr lang="en-GB" smtClean="0"/>
              <a:t>23/03/2021</a:t>
            </a:fld>
            <a:endParaRPr lang="en-GB" dirty="0"/>
          </a:p>
        </p:txBody>
      </p:sp>
      <p:sp>
        <p:nvSpPr>
          <p:cNvPr id="11" name="Slide Number Placeholder 10">
            <a:extLst>
              <a:ext uri="{FF2B5EF4-FFF2-40B4-BE49-F238E27FC236}">
                <a16:creationId xmlns:a16="http://schemas.microsoft.com/office/drawing/2014/main" id="{DC745143-7FFC-40B8-B83E-A8DB02401154}"/>
              </a:ext>
            </a:extLst>
          </p:cNvPr>
          <p:cNvSpPr>
            <a:spLocks noGrp="1"/>
          </p:cNvSpPr>
          <p:nvPr>
            <p:ph type="sldNum" sz="quarter" idx="12"/>
          </p:nvPr>
        </p:nvSpPr>
        <p:spPr/>
        <p:txBody>
          <a:bodyPr/>
          <a:lstStyle/>
          <a:p>
            <a:fld id="{C95B510F-D964-44AA-A99C-186A2B06872D}" type="slidenum">
              <a:rPr lang="en-GB" smtClean="0"/>
              <a:t>1</a:t>
            </a:fld>
            <a:endParaRPr lang="en-GB" dirty="0"/>
          </a:p>
        </p:txBody>
      </p:sp>
      <p:sp>
        <p:nvSpPr>
          <p:cNvPr id="12" name="TextBox 11">
            <a:extLst>
              <a:ext uri="{FF2B5EF4-FFF2-40B4-BE49-F238E27FC236}">
                <a16:creationId xmlns:a16="http://schemas.microsoft.com/office/drawing/2014/main" id="{43F4CEEB-5219-42A1-8C7D-D854155816CD}"/>
              </a:ext>
            </a:extLst>
          </p:cNvPr>
          <p:cNvSpPr txBox="1"/>
          <p:nvPr/>
        </p:nvSpPr>
        <p:spPr>
          <a:xfrm rot="10800000" flipV="1">
            <a:off x="7637930" y="6269453"/>
            <a:ext cx="2501152" cy="276999"/>
          </a:xfrm>
          <a:prstGeom prst="rect">
            <a:avLst/>
          </a:prstGeom>
          <a:noFill/>
        </p:spPr>
        <p:txBody>
          <a:bodyPr wrap="square" rtlCol="0">
            <a:spAutoFit/>
          </a:bodyPr>
          <a:lstStyle/>
          <a:p>
            <a:r>
              <a:rPr lang="en-GB" sz="1200" dirty="0"/>
              <a:t>Please read notes provided </a:t>
            </a:r>
          </a:p>
        </p:txBody>
      </p:sp>
    </p:spTree>
    <p:extLst>
      <p:ext uri="{BB962C8B-B14F-4D97-AF65-F5344CB8AC3E}">
        <p14:creationId xmlns:p14="http://schemas.microsoft.com/office/powerpoint/2010/main" val="143053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791898" y="285159"/>
            <a:ext cx="9144000" cy="778902"/>
          </a:xfrm>
        </p:spPr>
        <p:txBody>
          <a:bodyPr>
            <a:normAutofit/>
          </a:bodyPr>
          <a:lstStyle/>
          <a:p>
            <a:r>
              <a:rPr lang="en-GB" sz="3600" b="1" dirty="0">
                <a:solidFill>
                  <a:srgbClr val="C00000"/>
                </a:solidFill>
                <a:latin typeface="+mn-lt"/>
              </a:rPr>
              <a:t>Basic Principles of Health and Safety Laws</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23" name="Group 22">
            <a:extLst>
              <a:ext uri="{FF2B5EF4-FFF2-40B4-BE49-F238E27FC236}">
                <a16:creationId xmlns:a16="http://schemas.microsoft.com/office/drawing/2014/main" id="{F0E73B70-9BA7-4982-957E-51FF16404610}"/>
              </a:ext>
            </a:extLst>
          </p:cNvPr>
          <p:cNvGrpSpPr/>
          <p:nvPr/>
        </p:nvGrpSpPr>
        <p:grpSpPr>
          <a:xfrm>
            <a:off x="254731" y="1435487"/>
            <a:ext cx="11282214" cy="3971218"/>
            <a:chOff x="337859" y="2557705"/>
            <a:chExt cx="11282214" cy="3971218"/>
          </a:xfrm>
        </p:grpSpPr>
        <p:sp>
          <p:nvSpPr>
            <p:cNvPr id="4" name="TextBox 3">
              <a:extLst>
                <a:ext uri="{FF2B5EF4-FFF2-40B4-BE49-F238E27FC236}">
                  <a16:creationId xmlns:a16="http://schemas.microsoft.com/office/drawing/2014/main" id="{43D016A4-8BF6-496D-9F7B-E1EEC5444AD4}"/>
                </a:ext>
              </a:extLst>
            </p:cNvPr>
            <p:cNvSpPr txBox="1"/>
            <p:nvPr/>
          </p:nvSpPr>
          <p:spPr>
            <a:xfrm>
              <a:off x="1774629" y="2557705"/>
              <a:ext cx="8308710" cy="1077218"/>
            </a:xfrm>
            <a:prstGeom prst="rect">
              <a:avLst/>
            </a:prstGeom>
            <a:noFill/>
          </p:spPr>
          <p:txBody>
            <a:bodyPr wrap="square" rtlCol="0">
              <a:spAutoFit/>
            </a:bodyPr>
            <a:lstStyle/>
            <a:p>
              <a:pPr algn="ctr"/>
              <a:r>
                <a:rPr lang="en-GB" sz="3200" b="1" dirty="0"/>
                <a:t>Those who create health and safety (H&amp;S) risks are best placed to control those risks.</a:t>
              </a:r>
            </a:p>
          </p:txBody>
        </p:sp>
        <p:pic>
          <p:nvPicPr>
            <p:cNvPr id="8" name="Picture 7" descr="A picture containing text&#10;&#10;Description automatically generated">
              <a:extLst>
                <a:ext uri="{FF2B5EF4-FFF2-40B4-BE49-F238E27FC236}">
                  <a16:creationId xmlns:a16="http://schemas.microsoft.com/office/drawing/2014/main" id="{A0594889-FAB2-476D-BAC7-DFFBDADC7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59" y="3945276"/>
              <a:ext cx="1834291" cy="1734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text, clipart&#10;&#10;Description automatically generated">
              <a:extLst>
                <a:ext uri="{FF2B5EF4-FFF2-40B4-BE49-F238E27FC236}">
                  <a16:creationId xmlns:a16="http://schemas.microsoft.com/office/drawing/2014/main" id="{D1BB8280-3B43-46B8-A728-AF9F9C9EAE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7292" y="3956860"/>
              <a:ext cx="1910493" cy="1695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picture containing text, clipart&#10;&#10;Description automatically generated">
              <a:extLst>
                <a:ext uri="{FF2B5EF4-FFF2-40B4-BE49-F238E27FC236}">
                  <a16:creationId xmlns:a16="http://schemas.microsoft.com/office/drawing/2014/main" id="{2F473B5B-0E28-4390-A6C4-3E221EBE8E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1960" y="3931920"/>
              <a:ext cx="1715784" cy="1729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icture containing indoor&#10;&#10;Description automatically generated">
              <a:extLst>
                <a:ext uri="{FF2B5EF4-FFF2-40B4-BE49-F238E27FC236}">
                  <a16:creationId xmlns:a16="http://schemas.microsoft.com/office/drawing/2014/main" id="{7883E2B5-C65A-4077-9931-6F4ADD657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5735" y="3955549"/>
              <a:ext cx="2270589" cy="1726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Icon&#10;&#10;Description automatically generated">
              <a:extLst>
                <a:ext uri="{FF2B5EF4-FFF2-40B4-BE49-F238E27FC236}">
                  <a16:creationId xmlns:a16="http://schemas.microsoft.com/office/drawing/2014/main" id="{D6A4FE3F-2860-4A36-8A66-E28C93EADA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5565" y="3976099"/>
              <a:ext cx="2484508" cy="1720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2F91D41C-4C1C-4359-B8C8-E9BAD102B191}"/>
                </a:ext>
              </a:extLst>
            </p:cNvPr>
            <p:cNvSpPr txBox="1"/>
            <p:nvPr/>
          </p:nvSpPr>
          <p:spPr>
            <a:xfrm>
              <a:off x="360063" y="5662555"/>
              <a:ext cx="2026067" cy="830997"/>
            </a:xfrm>
            <a:prstGeom prst="rect">
              <a:avLst/>
            </a:prstGeom>
            <a:noFill/>
          </p:spPr>
          <p:txBody>
            <a:bodyPr wrap="none" rtlCol="0">
              <a:spAutoFit/>
            </a:bodyPr>
            <a:lstStyle/>
            <a:p>
              <a:r>
                <a:rPr lang="en-GB" sz="2400" b="1" dirty="0"/>
                <a:t>Employers &amp;</a:t>
              </a:r>
            </a:p>
            <a:p>
              <a:r>
                <a:rPr lang="en-GB" sz="2400" b="1" dirty="0"/>
                <a:t>Self-employed</a:t>
              </a:r>
            </a:p>
          </p:txBody>
        </p:sp>
        <p:sp>
          <p:nvSpPr>
            <p:cNvPr id="19" name="TextBox 18">
              <a:extLst>
                <a:ext uri="{FF2B5EF4-FFF2-40B4-BE49-F238E27FC236}">
                  <a16:creationId xmlns:a16="http://schemas.microsoft.com/office/drawing/2014/main" id="{E30A08F1-62A0-4D64-BFB8-47F076E8094A}"/>
                </a:ext>
              </a:extLst>
            </p:cNvPr>
            <p:cNvSpPr txBox="1"/>
            <p:nvPr/>
          </p:nvSpPr>
          <p:spPr>
            <a:xfrm>
              <a:off x="2515831" y="5681952"/>
              <a:ext cx="1428020" cy="461665"/>
            </a:xfrm>
            <a:prstGeom prst="rect">
              <a:avLst/>
            </a:prstGeom>
            <a:noFill/>
          </p:spPr>
          <p:txBody>
            <a:bodyPr wrap="none" rtlCol="0">
              <a:spAutoFit/>
            </a:bodyPr>
            <a:lstStyle/>
            <a:p>
              <a:r>
                <a:rPr lang="en-GB" sz="2400" b="1" dirty="0"/>
                <a:t>Designers</a:t>
              </a:r>
            </a:p>
          </p:txBody>
        </p:sp>
        <p:sp>
          <p:nvSpPr>
            <p:cNvPr id="20" name="TextBox 19">
              <a:extLst>
                <a:ext uri="{FF2B5EF4-FFF2-40B4-BE49-F238E27FC236}">
                  <a16:creationId xmlns:a16="http://schemas.microsoft.com/office/drawing/2014/main" id="{E8780464-7023-4755-BC32-EFC988BF705D}"/>
                </a:ext>
              </a:extLst>
            </p:cNvPr>
            <p:cNvSpPr txBox="1"/>
            <p:nvPr/>
          </p:nvSpPr>
          <p:spPr>
            <a:xfrm>
              <a:off x="4319530" y="5732480"/>
              <a:ext cx="2072042" cy="461665"/>
            </a:xfrm>
            <a:prstGeom prst="rect">
              <a:avLst/>
            </a:prstGeom>
            <a:noFill/>
          </p:spPr>
          <p:txBody>
            <a:bodyPr wrap="none" rtlCol="0">
              <a:spAutoFit/>
            </a:bodyPr>
            <a:lstStyle/>
            <a:p>
              <a:r>
                <a:rPr lang="en-GB" sz="2400" b="1" dirty="0"/>
                <a:t>Manufacturers</a:t>
              </a:r>
            </a:p>
          </p:txBody>
        </p:sp>
        <p:sp>
          <p:nvSpPr>
            <p:cNvPr id="21" name="TextBox 20">
              <a:extLst>
                <a:ext uri="{FF2B5EF4-FFF2-40B4-BE49-F238E27FC236}">
                  <a16:creationId xmlns:a16="http://schemas.microsoft.com/office/drawing/2014/main" id="{48F83CBA-9998-4AE8-A305-A59B8154CCFF}"/>
                </a:ext>
              </a:extLst>
            </p:cNvPr>
            <p:cNvSpPr txBox="1"/>
            <p:nvPr/>
          </p:nvSpPr>
          <p:spPr>
            <a:xfrm>
              <a:off x="6878375" y="5655709"/>
              <a:ext cx="1972235" cy="830997"/>
            </a:xfrm>
            <a:prstGeom prst="rect">
              <a:avLst/>
            </a:prstGeom>
            <a:noFill/>
          </p:spPr>
          <p:txBody>
            <a:bodyPr wrap="square" rtlCol="0">
              <a:spAutoFit/>
            </a:bodyPr>
            <a:lstStyle/>
            <a:p>
              <a:r>
                <a:rPr lang="en-GB" sz="2400" b="1" dirty="0"/>
                <a:t>Importers &amp;</a:t>
              </a:r>
            </a:p>
            <a:p>
              <a:r>
                <a:rPr lang="en-GB" sz="2400" b="1" dirty="0"/>
                <a:t>Suppliers</a:t>
              </a:r>
            </a:p>
          </p:txBody>
        </p:sp>
        <p:sp>
          <p:nvSpPr>
            <p:cNvPr id="22" name="TextBox 21">
              <a:extLst>
                <a:ext uri="{FF2B5EF4-FFF2-40B4-BE49-F238E27FC236}">
                  <a16:creationId xmlns:a16="http://schemas.microsoft.com/office/drawing/2014/main" id="{4D254A4C-E28C-42CB-8BC0-AF653E8A45A7}"/>
                </a:ext>
              </a:extLst>
            </p:cNvPr>
            <p:cNvSpPr txBox="1"/>
            <p:nvPr/>
          </p:nvSpPr>
          <p:spPr>
            <a:xfrm>
              <a:off x="9395346" y="5697926"/>
              <a:ext cx="2103204" cy="830997"/>
            </a:xfrm>
            <a:prstGeom prst="rect">
              <a:avLst/>
            </a:prstGeom>
            <a:noFill/>
          </p:spPr>
          <p:txBody>
            <a:bodyPr wrap="none" rtlCol="0">
              <a:spAutoFit/>
            </a:bodyPr>
            <a:lstStyle/>
            <a:p>
              <a:r>
                <a:rPr lang="en-GB" sz="2400" b="1" dirty="0"/>
                <a:t>Employees &amp;</a:t>
              </a:r>
            </a:p>
            <a:p>
              <a:r>
                <a:rPr lang="en-GB" sz="2400" b="1" dirty="0"/>
                <a:t>Subcontractors</a:t>
              </a:r>
            </a:p>
          </p:txBody>
        </p:sp>
      </p:grpSp>
      <p:sp>
        <p:nvSpPr>
          <p:cNvPr id="24" name="Date Placeholder 23">
            <a:extLst>
              <a:ext uri="{FF2B5EF4-FFF2-40B4-BE49-F238E27FC236}">
                <a16:creationId xmlns:a16="http://schemas.microsoft.com/office/drawing/2014/main" id="{65B1F9CA-5CA0-4ACF-AEA3-02E3DCC79877}"/>
              </a:ext>
            </a:extLst>
          </p:cNvPr>
          <p:cNvSpPr>
            <a:spLocks noGrp="1"/>
          </p:cNvSpPr>
          <p:nvPr>
            <p:ph type="dt" sz="half" idx="10"/>
          </p:nvPr>
        </p:nvSpPr>
        <p:spPr/>
        <p:txBody>
          <a:bodyPr/>
          <a:lstStyle/>
          <a:p>
            <a:fld id="{69BBA93A-0D54-47C4-A10C-B582CEE41EA6}" type="datetime1">
              <a:rPr lang="en-GB" smtClean="0"/>
              <a:t>23/03/2021</a:t>
            </a:fld>
            <a:endParaRPr lang="en-GB" dirty="0"/>
          </a:p>
        </p:txBody>
      </p:sp>
      <p:sp>
        <p:nvSpPr>
          <p:cNvPr id="25" name="Slide Number Placeholder 24">
            <a:extLst>
              <a:ext uri="{FF2B5EF4-FFF2-40B4-BE49-F238E27FC236}">
                <a16:creationId xmlns:a16="http://schemas.microsoft.com/office/drawing/2014/main" id="{F6EC4201-A0E3-4ABE-A6B2-2605B09ED3AC}"/>
              </a:ext>
            </a:extLst>
          </p:cNvPr>
          <p:cNvSpPr>
            <a:spLocks noGrp="1"/>
          </p:cNvSpPr>
          <p:nvPr>
            <p:ph type="sldNum" sz="quarter" idx="12"/>
          </p:nvPr>
        </p:nvSpPr>
        <p:spPr/>
        <p:txBody>
          <a:bodyPr/>
          <a:lstStyle/>
          <a:p>
            <a:fld id="{C95B510F-D964-44AA-A99C-186A2B06872D}" type="slidenum">
              <a:rPr lang="en-GB" smtClean="0"/>
              <a:t>2</a:t>
            </a:fld>
            <a:endParaRPr lang="en-GB" dirty="0"/>
          </a:p>
        </p:txBody>
      </p:sp>
    </p:spTree>
    <p:extLst>
      <p:ext uri="{BB962C8B-B14F-4D97-AF65-F5344CB8AC3E}">
        <p14:creationId xmlns:p14="http://schemas.microsoft.com/office/powerpoint/2010/main" val="338179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037357" y="282357"/>
            <a:ext cx="9144000" cy="778902"/>
          </a:xfrm>
        </p:spPr>
        <p:txBody>
          <a:bodyPr>
            <a:normAutofit/>
          </a:bodyPr>
          <a:lstStyle/>
          <a:p>
            <a:r>
              <a:rPr lang="en-GB" sz="3600" b="1" dirty="0">
                <a:solidFill>
                  <a:srgbClr val="C00000"/>
                </a:solidFill>
                <a:latin typeface="+mn-lt"/>
              </a:rPr>
              <a:t>Basic Principles of Health and Safety Laws</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22" name="Group 21">
            <a:extLst>
              <a:ext uri="{FF2B5EF4-FFF2-40B4-BE49-F238E27FC236}">
                <a16:creationId xmlns:a16="http://schemas.microsoft.com/office/drawing/2014/main" id="{BA5F0B9E-04A5-4290-BCBB-A26BFD0E160D}"/>
              </a:ext>
            </a:extLst>
          </p:cNvPr>
          <p:cNvGrpSpPr/>
          <p:nvPr/>
        </p:nvGrpSpPr>
        <p:grpSpPr>
          <a:xfrm>
            <a:off x="1023912" y="1398494"/>
            <a:ext cx="10045415" cy="4894732"/>
            <a:chOff x="656706" y="1080653"/>
            <a:chExt cx="9405312" cy="4898923"/>
          </a:xfrm>
        </p:grpSpPr>
        <p:sp>
          <p:nvSpPr>
            <p:cNvPr id="8" name="TextBox 7">
              <a:extLst>
                <a:ext uri="{FF2B5EF4-FFF2-40B4-BE49-F238E27FC236}">
                  <a16:creationId xmlns:a16="http://schemas.microsoft.com/office/drawing/2014/main" id="{2A28B9C3-BC90-4419-A68B-A0209D294298}"/>
                </a:ext>
              </a:extLst>
            </p:cNvPr>
            <p:cNvSpPr txBox="1"/>
            <p:nvPr/>
          </p:nvSpPr>
          <p:spPr>
            <a:xfrm>
              <a:off x="656706" y="1080653"/>
              <a:ext cx="9256182" cy="446784"/>
            </a:xfrm>
            <a:prstGeom prst="rect">
              <a:avLst/>
            </a:prstGeom>
            <a:noFill/>
            <a:ln>
              <a:solidFill>
                <a:schemeClr val="accent2">
                  <a:lumMod val="60000"/>
                  <a:lumOff val="40000"/>
                </a:schemeClr>
              </a:solidFill>
            </a:ln>
          </p:spPr>
          <p:txBody>
            <a:bodyPr wrap="square" rtlCol="0">
              <a:spAutoFit/>
            </a:bodyPr>
            <a:lstStyle/>
            <a:p>
              <a:r>
                <a:rPr lang="en-GB" sz="2400" b="1" dirty="0"/>
                <a:t>Know Your Hazards         Know Your Hazardous Activities         Know Your Risks</a:t>
              </a:r>
            </a:p>
          </p:txBody>
        </p:sp>
        <p:grpSp>
          <p:nvGrpSpPr>
            <p:cNvPr id="21" name="Group 20">
              <a:extLst>
                <a:ext uri="{FF2B5EF4-FFF2-40B4-BE49-F238E27FC236}">
                  <a16:creationId xmlns:a16="http://schemas.microsoft.com/office/drawing/2014/main" id="{DC7FC502-3F69-4D7B-8606-0281CEEBE4B4}"/>
                </a:ext>
              </a:extLst>
            </p:cNvPr>
            <p:cNvGrpSpPr/>
            <p:nvPr/>
          </p:nvGrpSpPr>
          <p:grpSpPr>
            <a:xfrm>
              <a:off x="3374376" y="1639750"/>
              <a:ext cx="6687642" cy="4339826"/>
              <a:chOff x="3374376" y="1639750"/>
              <a:chExt cx="6687642" cy="4339826"/>
            </a:xfrm>
          </p:grpSpPr>
          <p:pic>
            <p:nvPicPr>
              <p:cNvPr id="10" name="Picture 9" descr="A picture containing text&#10;&#10;Description automatically generated">
                <a:extLst>
                  <a:ext uri="{FF2B5EF4-FFF2-40B4-BE49-F238E27FC236}">
                    <a16:creationId xmlns:a16="http://schemas.microsoft.com/office/drawing/2014/main" id="{D53D74B1-0A8C-496C-A364-C36E2A652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980" y="4198694"/>
                <a:ext cx="1537437" cy="1665481"/>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8F90B32C-31D5-4631-A69E-7A4845D0B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559" y="1658546"/>
                <a:ext cx="1788009" cy="2236772"/>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icture containing ground, outdoor, person, tear gas&#10;&#10;Description automatically generated">
                <a:extLst>
                  <a:ext uri="{FF2B5EF4-FFF2-40B4-BE49-F238E27FC236}">
                    <a16:creationId xmlns:a16="http://schemas.microsoft.com/office/drawing/2014/main" id="{6D9768D0-6A21-4AF9-BEB6-C5CE06DBF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4376" y="1648583"/>
                <a:ext cx="2074728" cy="226468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picture containing person, ground, outdoor&#10;&#10;Description automatically generated">
                <a:extLst>
                  <a:ext uri="{FF2B5EF4-FFF2-40B4-BE49-F238E27FC236}">
                    <a16:creationId xmlns:a16="http://schemas.microsoft.com/office/drawing/2014/main" id="{2F42ADFD-10FF-4369-91DF-9507BC0CF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691" y="4523444"/>
                <a:ext cx="2117327" cy="1456132"/>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A picture containing building, red, window, picture frame&#10;&#10;Description automatically generated">
                <a:extLst>
                  <a:ext uri="{FF2B5EF4-FFF2-40B4-BE49-F238E27FC236}">
                    <a16:creationId xmlns:a16="http://schemas.microsoft.com/office/drawing/2014/main" id="{D0C6547C-6166-461C-AB75-926EB46BF8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9319" y="1639750"/>
                <a:ext cx="1894451" cy="223280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sp>
        <p:nvSpPr>
          <p:cNvPr id="23" name="Date Placeholder 22">
            <a:extLst>
              <a:ext uri="{FF2B5EF4-FFF2-40B4-BE49-F238E27FC236}">
                <a16:creationId xmlns:a16="http://schemas.microsoft.com/office/drawing/2014/main" id="{B7EFCC77-CE62-42DE-B4E6-11DA1D7375A1}"/>
              </a:ext>
            </a:extLst>
          </p:cNvPr>
          <p:cNvSpPr>
            <a:spLocks noGrp="1"/>
          </p:cNvSpPr>
          <p:nvPr>
            <p:ph type="dt" sz="half" idx="10"/>
          </p:nvPr>
        </p:nvSpPr>
        <p:spPr/>
        <p:txBody>
          <a:bodyPr/>
          <a:lstStyle/>
          <a:p>
            <a:fld id="{1205955A-8D89-4A70-85AE-B01F5EC19D16}" type="datetime1">
              <a:rPr lang="en-GB" smtClean="0"/>
              <a:t>23/03/2021</a:t>
            </a:fld>
            <a:endParaRPr lang="en-GB" dirty="0"/>
          </a:p>
        </p:txBody>
      </p:sp>
      <p:sp>
        <p:nvSpPr>
          <p:cNvPr id="24" name="Slide Number Placeholder 23">
            <a:extLst>
              <a:ext uri="{FF2B5EF4-FFF2-40B4-BE49-F238E27FC236}">
                <a16:creationId xmlns:a16="http://schemas.microsoft.com/office/drawing/2014/main" id="{4292401F-FE3A-41F7-9299-1611B7793B62}"/>
              </a:ext>
            </a:extLst>
          </p:cNvPr>
          <p:cNvSpPr>
            <a:spLocks noGrp="1"/>
          </p:cNvSpPr>
          <p:nvPr>
            <p:ph type="sldNum" sz="quarter" idx="12"/>
          </p:nvPr>
        </p:nvSpPr>
        <p:spPr/>
        <p:txBody>
          <a:bodyPr/>
          <a:lstStyle/>
          <a:p>
            <a:fld id="{C95B510F-D964-44AA-A99C-186A2B06872D}" type="slidenum">
              <a:rPr lang="en-GB" smtClean="0"/>
              <a:t>3</a:t>
            </a:fld>
            <a:endParaRPr lang="en-GB" dirty="0"/>
          </a:p>
        </p:txBody>
      </p:sp>
      <p:pic>
        <p:nvPicPr>
          <p:cNvPr id="4" name="Picture 3">
            <a:extLst>
              <a:ext uri="{FF2B5EF4-FFF2-40B4-BE49-F238E27FC236}">
                <a16:creationId xmlns:a16="http://schemas.microsoft.com/office/drawing/2014/main" id="{DE8E18C6-4106-4C74-968C-23877854E1FB}"/>
              </a:ext>
            </a:extLst>
          </p:cNvPr>
          <p:cNvPicPr>
            <a:picLocks noChangeAspect="1"/>
          </p:cNvPicPr>
          <p:nvPr/>
        </p:nvPicPr>
        <p:blipFill>
          <a:blip r:embed="rId9"/>
          <a:stretch>
            <a:fillRect/>
          </a:stretch>
        </p:blipFill>
        <p:spPr>
          <a:xfrm>
            <a:off x="1237131" y="4580964"/>
            <a:ext cx="1568824" cy="1748118"/>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B42EB58C-3674-4DC9-A871-BAA32B244073}"/>
              </a:ext>
            </a:extLst>
          </p:cNvPr>
          <p:cNvPicPr>
            <a:picLocks noChangeAspect="1"/>
          </p:cNvPicPr>
          <p:nvPr/>
        </p:nvPicPr>
        <p:blipFill>
          <a:blip r:embed="rId10"/>
          <a:stretch>
            <a:fillRect/>
          </a:stretch>
        </p:blipFill>
        <p:spPr>
          <a:xfrm>
            <a:off x="1087531" y="1981760"/>
            <a:ext cx="2038350" cy="196215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32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15" name="Picture 14" descr="Chart, diagram, funnel chart&#10;&#10;Description automatically generated">
            <a:extLst>
              <a:ext uri="{FF2B5EF4-FFF2-40B4-BE49-F238E27FC236}">
                <a16:creationId xmlns:a16="http://schemas.microsoft.com/office/drawing/2014/main" id="{A5BE57FE-F46E-451C-BB8A-A4D0AA4AC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904" y="1515035"/>
            <a:ext cx="5335390" cy="5065059"/>
          </a:xfrm>
          <a:prstGeom prst="rect">
            <a:avLst/>
          </a:prstGeom>
        </p:spPr>
      </p:pic>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5549152" y="167282"/>
            <a:ext cx="4831977" cy="656982"/>
          </a:xfrm>
        </p:spPr>
        <p:txBody>
          <a:bodyPr>
            <a:noAutofit/>
          </a:bodyPr>
          <a:lstStyle/>
          <a:p>
            <a:r>
              <a:rPr lang="en-GB" sz="2000" b="1" dirty="0">
                <a:solidFill>
                  <a:srgbClr val="C00000"/>
                </a:solidFill>
                <a:latin typeface="+mn-lt"/>
              </a:rPr>
              <a:t>Basic Principles of Health and Safety Laws  </a:t>
            </a:r>
            <a:br>
              <a:rPr lang="en-GB" sz="2000" b="1" dirty="0">
                <a:solidFill>
                  <a:srgbClr val="C00000"/>
                </a:solidFill>
                <a:latin typeface="+mn-lt"/>
              </a:rPr>
            </a:br>
            <a:r>
              <a:rPr lang="en-GB" sz="2000" b="1" dirty="0">
                <a:latin typeface="+mn-lt"/>
              </a:rPr>
              <a:t>   </a:t>
            </a:r>
            <a:r>
              <a:rPr lang="en-GB" sz="3200" b="1" dirty="0">
                <a:latin typeface="+mn-lt"/>
              </a:rPr>
              <a:t>Assess and Manage Risks</a:t>
            </a:r>
          </a:p>
        </p:txBody>
      </p:sp>
      <p:sp>
        <p:nvSpPr>
          <p:cNvPr id="20" name="Date Placeholder 19">
            <a:extLst>
              <a:ext uri="{FF2B5EF4-FFF2-40B4-BE49-F238E27FC236}">
                <a16:creationId xmlns:a16="http://schemas.microsoft.com/office/drawing/2014/main" id="{AE07613F-18ED-4371-8927-E93743BB65FF}"/>
              </a:ext>
            </a:extLst>
          </p:cNvPr>
          <p:cNvSpPr>
            <a:spLocks noGrp="1"/>
          </p:cNvSpPr>
          <p:nvPr>
            <p:ph type="dt" sz="half" idx="10"/>
          </p:nvPr>
        </p:nvSpPr>
        <p:spPr/>
        <p:txBody>
          <a:bodyPr/>
          <a:lstStyle/>
          <a:p>
            <a:fld id="{A48BFA20-EB7A-40BE-B3B3-37785F3BEF95}" type="datetime1">
              <a:rPr lang="en-GB" smtClean="0"/>
              <a:t>23/03/2021</a:t>
            </a:fld>
            <a:endParaRPr lang="en-GB" dirty="0"/>
          </a:p>
        </p:txBody>
      </p:sp>
      <p:pic>
        <p:nvPicPr>
          <p:cNvPr id="9" name="Picture 8" descr="Diagram&#10;&#10;Description automatically generated">
            <a:extLst>
              <a:ext uri="{FF2B5EF4-FFF2-40B4-BE49-F238E27FC236}">
                <a16:creationId xmlns:a16="http://schemas.microsoft.com/office/drawing/2014/main" id="{551F123B-CB76-4AC1-BE15-9B7CE5A50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758" y="107577"/>
            <a:ext cx="5429618" cy="6526306"/>
          </a:xfrm>
          <a:prstGeom prst="rect">
            <a:avLst/>
          </a:prstGeom>
        </p:spPr>
      </p:pic>
      <p:sp>
        <p:nvSpPr>
          <p:cNvPr id="21" name="Slide Number Placeholder 20">
            <a:extLst>
              <a:ext uri="{FF2B5EF4-FFF2-40B4-BE49-F238E27FC236}">
                <a16:creationId xmlns:a16="http://schemas.microsoft.com/office/drawing/2014/main" id="{B86E2B96-1DC5-4BF3-847A-28251119C9FC}"/>
              </a:ext>
            </a:extLst>
          </p:cNvPr>
          <p:cNvSpPr>
            <a:spLocks noGrp="1"/>
          </p:cNvSpPr>
          <p:nvPr>
            <p:ph type="sldNum" sz="quarter" idx="12"/>
          </p:nvPr>
        </p:nvSpPr>
        <p:spPr/>
        <p:txBody>
          <a:bodyPr/>
          <a:lstStyle/>
          <a:p>
            <a:fld id="{C95B510F-D964-44AA-A99C-186A2B06872D}" type="slidenum">
              <a:rPr lang="en-GB" smtClean="0"/>
              <a:t>4</a:t>
            </a:fld>
            <a:endParaRPr lang="en-GB" dirty="0"/>
          </a:p>
        </p:txBody>
      </p:sp>
    </p:spTree>
    <p:extLst>
      <p:ext uri="{BB962C8B-B14F-4D97-AF65-F5344CB8AC3E}">
        <p14:creationId xmlns:p14="http://schemas.microsoft.com/office/powerpoint/2010/main" val="95962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887727" y="132727"/>
            <a:ext cx="9144000" cy="778902"/>
          </a:xfrm>
        </p:spPr>
        <p:txBody>
          <a:bodyPr>
            <a:normAutofit/>
          </a:bodyPr>
          <a:lstStyle/>
          <a:p>
            <a:r>
              <a:rPr lang="en-GB" sz="3600" b="1" dirty="0">
                <a:solidFill>
                  <a:srgbClr val="C00000"/>
                </a:solidFill>
                <a:latin typeface="+mn-lt"/>
              </a:rPr>
              <a:t>Basic Principles of Health and Safety Laws</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TextBox 2">
            <a:extLst>
              <a:ext uri="{FF2B5EF4-FFF2-40B4-BE49-F238E27FC236}">
                <a16:creationId xmlns:a16="http://schemas.microsoft.com/office/drawing/2014/main" id="{9765934C-7C7B-40E8-96A0-992C8A1D154A}"/>
              </a:ext>
            </a:extLst>
          </p:cNvPr>
          <p:cNvSpPr txBox="1"/>
          <p:nvPr/>
        </p:nvSpPr>
        <p:spPr>
          <a:xfrm>
            <a:off x="2892829" y="6035039"/>
            <a:ext cx="4364181" cy="515389"/>
          </a:xfrm>
          <a:prstGeom prst="rect">
            <a:avLst/>
          </a:prstGeom>
          <a:noFill/>
        </p:spPr>
        <p:txBody>
          <a:bodyPr wrap="square" rtlCol="0">
            <a:spAutoFit/>
          </a:bodyPr>
          <a:lstStyle/>
          <a:p>
            <a:endParaRPr lang="en-GB" dirty="0"/>
          </a:p>
        </p:txBody>
      </p:sp>
      <p:grpSp>
        <p:nvGrpSpPr>
          <p:cNvPr id="4" name="Group 3">
            <a:extLst>
              <a:ext uri="{FF2B5EF4-FFF2-40B4-BE49-F238E27FC236}">
                <a16:creationId xmlns:a16="http://schemas.microsoft.com/office/drawing/2014/main" id="{D11A7C1C-7A64-4A42-83C6-6EC6A2B3335D}"/>
              </a:ext>
            </a:extLst>
          </p:cNvPr>
          <p:cNvGrpSpPr/>
          <p:nvPr/>
        </p:nvGrpSpPr>
        <p:grpSpPr>
          <a:xfrm>
            <a:off x="1407459" y="1783976"/>
            <a:ext cx="10121154" cy="4482353"/>
            <a:chOff x="1640541" y="1882588"/>
            <a:chExt cx="10121154" cy="4482353"/>
          </a:xfrm>
        </p:grpSpPr>
        <p:sp>
          <p:nvSpPr>
            <p:cNvPr id="6" name="TextBox 5">
              <a:extLst>
                <a:ext uri="{FF2B5EF4-FFF2-40B4-BE49-F238E27FC236}">
                  <a16:creationId xmlns:a16="http://schemas.microsoft.com/office/drawing/2014/main" id="{438FE8CE-2814-4343-BDBD-2568C9F0E4C6}"/>
                </a:ext>
              </a:extLst>
            </p:cNvPr>
            <p:cNvSpPr txBox="1"/>
            <p:nvPr/>
          </p:nvSpPr>
          <p:spPr>
            <a:xfrm>
              <a:off x="1640541" y="1882588"/>
              <a:ext cx="10121154" cy="4482353"/>
            </a:xfrm>
            <a:prstGeom prst="rect">
              <a:avLst/>
            </a:prstGeom>
            <a:noFill/>
          </p:spPr>
          <p:txBody>
            <a:bodyPr wrap="square" rtlCol="0">
              <a:spAutoFit/>
            </a:bodyPr>
            <a:lstStyle/>
            <a:p>
              <a:pPr algn="ctr"/>
              <a:r>
                <a:rPr lang="en-GB" sz="3200" b="1" dirty="0"/>
                <a:t>Manage Risks - Comply with Law</a:t>
              </a:r>
            </a:p>
            <a:p>
              <a:endParaRPr lang="en-GB" dirty="0"/>
            </a:p>
            <a:p>
              <a:r>
                <a:rPr lang="en-GB" sz="2800" b="1" dirty="0">
                  <a:solidFill>
                    <a:srgbClr val="C00000"/>
                  </a:solidFill>
                </a:rPr>
                <a:t>		   Plan - </a:t>
              </a:r>
              <a:r>
                <a:rPr lang="en-GB" sz="3200" b="1" dirty="0"/>
                <a:t>decide</a:t>
              </a:r>
              <a:r>
                <a:rPr lang="en-GB" sz="3200" dirty="0"/>
                <a:t> on what to do </a:t>
              </a:r>
              <a:r>
                <a:rPr lang="en-GB" sz="3200" b="1" dirty="0"/>
                <a:t>(risk assessment)</a:t>
              </a:r>
              <a:r>
                <a:rPr lang="en-GB" sz="3200" dirty="0"/>
                <a:t> </a:t>
              </a:r>
            </a:p>
            <a:p>
              <a:r>
                <a:rPr lang="en-GB" sz="2800" b="1" dirty="0">
                  <a:solidFill>
                    <a:schemeClr val="accent6">
                      <a:lumMod val="75000"/>
                    </a:schemeClr>
                  </a:solidFill>
                </a:rPr>
                <a:t>		   DO - </a:t>
              </a:r>
              <a:r>
                <a:rPr lang="en-GB" sz="3200" b="1" dirty="0"/>
                <a:t>Implement</a:t>
              </a:r>
              <a:r>
                <a:rPr lang="en-GB" sz="3200" dirty="0"/>
                <a:t> control measures </a:t>
              </a:r>
            </a:p>
            <a:p>
              <a:r>
                <a:rPr lang="en-GB" sz="2800" b="1" dirty="0">
                  <a:solidFill>
                    <a:schemeClr val="accent5">
                      <a:lumMod val="75000"/>
                    </a:schemeClr>
                  </a:solidFill>
                </a:rPr>
                <a:t>		   Check</a:t>
              </a:r>
              <a:r>
                <a:rPr lang="en-GB" sz="2800" dirty="0">
                  <a:solidFill>
                    <a:schemeClr val="accent5">
                      <a:lumMod val="60000"/>
                      <a:lumOff val="40000"/>
                    </a:schemeClr>
                  </a:solidFill>
                </a:rPr>
                <a:t> </a:t>
              </a:r>
              <a:r>
                <a:rPr lang="en-GB" sz="3200" dirty="0"/>
                <a:t>for correct functioning and use </a:t>
              </a:r>
            </a:p>
            <a:p>
              <a:r>
                <a:rPr lang="en-GB" sz="2800" b="1" dirty="0">
                  <a:solidFill>
                    <a:srgbClr val="00B050"/>
                  </a:solidFill>
                </a:rPr>
                <a:t>		   </a:t>
              </a:r>
              <a:r>
                <a:rPr lang="en-GB" sz="3200" b="1" dirty="0">
                  <a:solidFill>
                    <a:srgbClr val="00B050"/>
                  </a:solidFill>
                </a:rPr>
                <a:t>Act</a:t>
              </a:r>
              <a:r>
                <a:rPr lang="en-GB" sz="3200" dirty="0">
                  <a:solidFill>
                    <a:srgbClr val="00B050"/>
                  </a:solidFill>
                </a:rPr>
                <a:t> </a:t>
              </a:r>
              <a:r>
                <a:rPr lang="en-GB" sz="3200" dirty="0"/>
                <a:t>on any shortfalls</a:t>
              </a:r>
            </a:p>
            <a:p>
              <a:endParaRPr lang="en-GB" dirty="0"/>
            </a:p>
            <a:p>
              <a:endParaRPr lang="en-GB" dirty="0"/>
            </a:p>
            <a:p>
              <a:endParaRPr lang="en-GB" dirty="0"/>
            </a:p>
            <a:p>
              <a:pPr algn="ctr"/>
              <a:r>
                <a:rPr lang="en-GB" sz="2800" b="1" dirty="0"/>
                <a:t>Involvement of workforce and clear communication are</a:t>
              </a:r>
            </a:p>
            <a:p>
              <a:pPr algn="ctr"/>
              <a:r>
                <a:rPr lang="en-GB" sz="2800" b="1" dirty="0"/>
                <a:t>essential parts of PDCA</a:t>
              </a:r>
            </a:p>
          </p:txBody>
        </p:sp>
        <p:pic>
          <p:nvPicPr>
            <p:cNvPr id="13" name="Picture 12" descr="Diagram&#10;&#10;Description automatically generated">
              <a:extLst>
                <a:ext uri="{FF2B5EF4-FFF2-40B4-BE49-F238E27FC236}">
                  <a16:creationId xmlns:a16="http://schemas.microsoft.com/office/drawing/2014/main" id="{33FDB216-B6D4-4691-A533-007ABABCC59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75536" y="2879014"/>
              <a:ext cx="1831947" cy="1700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Date Placeholder 8">
            <a:extLst>
              <a:ext uri="{FF2B5EF4-FFF2-40B4-BE49-F238E27FC236}">
                <a16:creationId xmlns:a16="http://schemas.microsoft.com/office/drawing/2014/main" id="{A565C00E-4692-49C2-BD75-1E8C60E00D6B}"/>
              </a:ext>
            </a:extLst>
          </p:cNvPr>
          <p:cNvSpPr>
            <a:spLocks noGrp="1"/>
          </p:cNvSpPr>
          <p:nvPr>
            <p:ph type="dt" sz="half" idx="10"/>
          </p:nvPr>
        </p:nvSpPr>
        <p:spPr/>
        <p:txBody>
          <a:bodyPr/>
          <a:lstStyle/>
          <a:p>
            <a:fld id="{6B131F11-37B6-46FE-95A5-26D1E7FFD428}" type="datetime1">
              <a:rPr lang="en-GB" smtClean="0"/>
              <a:t>23/03/2021</a:t>
            </a:fld>
            <a:endParaRPr lang="en-GB" dirty="0"/>
          </a:p>
        </p:txBody>
      </p:sp>
      <p:sp>
        <p:nvSpPr>
          <p:cNvPr id="10" name="Slide Number Placeholder 9">
            <a:extLst>
              <a:ext uri="{FF2B5EF4-FFF2-40B4-BE49-F238E27FC236}">
                <a16:creationId xmlns:a16="http://schemas.microsoft.com/office/drawing/2014/main" id="{B22F5F71-F8E0-4DD6-8BF0-C001CDBD0837}"/>
              </a:ext>
            </a:extLst>
          </p:cNvPr>
          <p:cNvSpPr>
            <a:spLocks noGrp="1"/>
          </p:cNvSpPr>
          <p:nvPr>
            <p:ph type="sldNum" sz="quarter" idx="12"/>
          </p:nvPr>
        </p:nvSpPr>
        <p:spPr/>
        <p:txBody>
          <a:bodyPr/>
          <a:lstStyle/>
          <a:p>
            <a:fld id="{C95B510F-D964-44AA-A99C-186A2B06872D}" type="slidenum">
              <a:rPr lang="en-GB" smtClean="0"/>
              <a:t>5</a:t>
            </a:fld>
            <a:endParaRPr lang="en-GB" dirty="0"/>
          </a:p>
        </p:txBody>
      </p:sp>
    </p:spTree>
    <p:extLst>
      <p:ext uri="{BB962C8B-B14F-4D97-AF65-F5344CB8AC3E}">
        <p14:creationId xmlns:p14="http://schemas.microsoft.com/office/powerpoint/2010/main" val="326617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841111" y="155709"/>
            <a:ext cx="9144000" cy="1323467"/>
          </a:xfrm>
        </p:spPr>
        <p:txBody>
          <a:bodyPr>
            <a:noAutofit/>
          </a:bodyPr>
          <a:lstStyle/>
          <a:p>
            <a:r>
              <a:rPr lang="en-GB" sz="3600" b="1" dirty="0">
                <a:solidFill>
                  <a:srgbClr val="C00000"/>
                </a:solidFill>
                <a:latin typeface="+mn-lt"/>
              </a:rPr>
              <a:t>Basic Principles of Health and Safety Laws</a:t>
            </a:r>
            <a:br>
              <a:rPr lang="en-GB" sz="3600" b="1" dirty="0">
                <a:solidFill>
                  <a:srgbClr val="C00000"/>
                </a:solidFill>
                <a:latin typeface="+mn-lt"/>
              </a:rPr>
            </a:br>
            <a:r>
              <a:rPr lang="en-GB" sz="3600" b="1" dirty="0">
                <a:solidFill>
                  <a:srgbClr val="C00000"/>
                </a:solidFill>
                <a:latin typeface="+mn-lt"/>
              </a:rPr>
              <a:t>Summary</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TextBox 2">
            <a:extLst>
              <a:ext uri="{FF2B5EF4-FFF2-40B4-BE49-F238E27FC236}">
                <a16:creationId xmlns:a16="http://schemas.microsoft.com/office/drawing/2014/main" id="{9765934C-7C7B-40E8-96A0-992C8A1D154A}"/>
              </a:ext>
            </a:extLst>
          </p:cNvPr>
          <p:cNvSpPr txBox="1"/>
          <p:nvPr/>
        </p:nvSpPr>
        <p:spPr>
          <a:xfrm>
            <a:off x="2892829" y="6035039"/>
            <a:ext cx="4364181" cy="515389"/>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F49E2BA6-30E2-49FB-822E-B62FAE6A16F3}"/>
              </a:ext>
            </a:extLst>
          </p:cNvPr>
          <p:cNvSpPr txBox="1"/>
          <p:nvPr/>
        </p:nvSpPr>
        <p:spPr>
          <a:xfrm>
            <a:off x="691097" y="1930673"/>
            <a:ext cx="10828550" cy="4585871"/>
          </a:xfrm>
          <a:prstGeom prst="rect">
            <a:avLst/>
          </a:prstGeom>
          <a:noFill/>
        </p:spPr>
        <p:txBody>
          <a:bodyPr wrap="square" rtlCol="0">
            <a:spAutoFit/>
          </a:bodyPr>
          <a:lstStyle/>
          <a:p>
            <a:pPr algn="ctr">
              <a:spcAft>
                <a:spcPts val="600"/>
              </a:spcAft>
            </a:pPr>
            <a:r>
              <a:rPr lang="en-GB" sz="2800" b="1" dirty="0"/>
              <a:t>Managing </a:t>
            </a:r>
            <a:r>
              <a:rPr lang="en-GB" sz="2800" b="1" dirty="0">
                <a:solidFill>
                  <a:srgbClr val="C00000"/>
                </a:solidFill>
              </a:rPr>
              <a:t>health and safety </a:t>
            </a:r>
            <a:r>
              <a:rPr lang="en-GB" sz="2800" b="1" dirty="0"/>
              <a:t>is like </a:t>
            </a:r>
          </a:p>
          <a:p>
            <a:pPr algn="ctr">
              <a:spcAft>
                <a:spcPts val="600"/>
              </a:spcAft>
            </a:pPr>
            <a:r>
              <a:rPr lang="en-GB" sz="2800" b="1" dirty="0"/>
              <a:t>managing any other </a:t>
            </a:r>
            <a:r>
              <a:rPr lang="en-GB" sz="2800" b="1" dirty="0">
                <a:solidFill>
                  <a:srgbClr val="00B050"/>
                </a:solidFill>
              </a:rPr>
              <a:t>business activity or job</a:t>
            </a:r>
            <a:r>
              <a:rPr lang="en-GB" sz="2800" b="1" dirty="0"/>
              <a:t>.</a:t>
            </a:r>
          </a:p>
          <a:p>
            <a:pPr algn="ctr">
              <a:spcAft>
                <a:spcPts val="600"/>
              </a:spcAft>
            </a:pPr>
            <a:endParaRPr lang="en-GB" sz="2800" b="1" dirty="0"/>
          </a:p>
          <a:p>
            <a:pPr algn="just">
              <a:spcAft>
                <a:spcPts val="600"/>
              </a:spcAft>
            </a:pPr>
            <a:r>
              <a:rPr lang="en-GB" sz="2800" b="1" dirty="0">
                <a:solidFill>
                  <a:schemeClr val="accent4">
                    <a:lumMod val="75000"/>
                  </a:schemeClr>
                </a:solidFill>
              </a:rPr>
              <a:t>      </a:t>
            </a:r>
            <a:r>
              <a:rPr lang="en-GB" sz="2800" b="1" u="sng" dirty="0">
                <a:solidFill>
                  <a:srgbClr val="C00000"/>
                </a:solidFill>
              </a:rPr>
              <a:t>Know your H&amp;S:</a:t>
            </a:r>
            <a:r>
              <a:rPr lang="en-GB" sz="2800" b="1" dirty="0">
                <a:solidFill>
                  <a:srgbClr val="C00000"/>
                </a:solidFill>
              </a:rPr>
              <a:t>				</a:t>
            </a:r>
            <a:r>
              <a:rPr lang="en-GB" sz="2800" b="1" u="sng" dirty="0">
                <a:solidFill>
                  <a:srgbClr val="00B050"/>
                </a:solidFill>
              </a:rPr>
              <a:t>Know your Customer’s:</a:t>
            </a:r>
            <a:r>
              <a:rPr lang="en-GB" sz="2800" b="1" dirty="0">
                <a:solidFill>
                  <a:srgbClr val="00B050"/>
                </a:solidFill>
              </a:rPr>
              <a:t> </a:t>
            </a:r>
          </a:p>
          <a:p>
            <a:pPr marL="457200" indent="-457200" algn="just">
              <a:spcAft>
                <a:spcPts val="600"/>
              </a:spcAft>
              <a:buFont typeface="Wingdings" panose="05000000000000000000" pitchFamily="2" charset="2"/>
              <a:buChar char="ü"/>
            </a:pPr>
            <a:r>
              <a:rPr lang="en-GB" sz="2800" b="1" dirty="0">
                <a:solidFill>
                  <a:srgbClr val="C00000"/>
                </a:solidFill>
              </a:rPr>
              <a:t>Hazards</a:t>
            </a:r>
            <a:r>
              <a:rPr lang="en-GB" sz="2800" dirty="0">
                <a:solidFill>
                  <a:schemeClr val="accent4">
                    <a:lumMod val="75000"/>
                  </a:schemeClr>
                </a:solidFill>
              </a:rPr>
              <a:t>  						</a:t>
            </a:r>
            <a:r>
              <a:rPr lang="en-GB" sz="2800" b="1" dirty="0">
                <a:solidFill>
                  <a:srgbClr val="00B050"/>
                </a:solidFill>
              </a:rPr>
              <a:t>Weakness/Strengths</a:t>
            </a:r>
          </a:p>
          <a:p>
            <a:pPr marL="457200" indent="-457200" algn="just">
              <a:spcAft>
                <a:spcPts val="600"/>
              </a:spcAft>
              <a:buFont typeface="Wingdings" panose="05000000000000000000" pitchFamily="2" charset="2"/>
              <a:buChar char="ü"/>
            </a:pPr>
            <a:r>
              <a:rPr lang="en-GB" sz="2800" b="1" dirty="0">
                <a:solidFill>
                  <a:srgbClr val="C00000"/>
                </a:solidFill>
              </a:rPr>
              <a:t>Hazardous activities </a:t>
            </a:r>
            <a:r>
              <a:rPr lang="en-GB" sz="2800" dirty="0">
                <a:solidFill>
                  <a:schemeClr val="accent4">
                    <a:lumMod val="75000"/>
                  </a:schemeClr>
                </a:solidFill>
              </a:rPr>
              <a:t>  				</a:t>
            </a:r>
            <a:r>
              <a:rPr lang="en-GB" sz="2800" b="1" dirty="0">
                <a:solidFill>
                  <a:srgbClr val="00B050"/>
                </a:solidFill>
              </a:rPr>
              <a:t>Approaches supporting W/S</a:t>
            </a:r>
          </a:p>
          <a:p>
            <a:pPr marL="457200" indent="-457200" algn="just">
              <a:spcAft>
                <a:spcPts val="600"/>
              </a:spcAft>
              <a:buFont typeface="Wingdings" panose="05000000000000000000" pitchFamily="2" charset="2"/>
              <a:buChar char="ü"/>
            </a:pPr>
            <a:r>
              <a:rPr lang="en-GB" sz="2800" b="1" dirty="0">
                <a:solidFill>
                  <a:srgbClr val="C00000"/>
                </a:solidFill>
              </a:rPr>
              <a:t>Risks </a:t>
            </a:r>
            <a:r>
              <a:rPr lang="en-GB" sz="2800" dirty="0">
                <a:solidFill>
                  <a:schemeClr val="accent4">
                    <a:lumMod val="75000"/>
                  </a:schemeClr>
                </a:solidFill>
              </a:rPr>
              <a:t>                      				</a:t>
            </a:r>
            <a:r>
              <a:rPr lang="en-GB" sz="2800" b="1" dirty="0">
                <a:solidFill>
                  <a:srgbClr val="00B050"/>
                </a:solidFill>
              </a:rPr>
              <a:t>Risks arising from W/S</a:t>
            </a:r>
          </a:p>
          <a:p>
            <a:pPr marL="457200" indent="-457200">
              <a:spcAft>
                <a:spcPts val="600"/>
              </a:spcAft>
              <a:buFont typeface="Wingdings" panose="05000000000000000000" pitchFamily="2" charset="2"/>
              <a:buChar char="ü"/>
            </a:pPr>
            <a:r>
              <a:rPr lang="en-GB" sz="2800" b="1" dirty="0">
                <a:solidFill>
                  <a:srgbClr val="C00000"/>
                </a:solidFill>
              </a:rPr>
              <a:t>Risk assessment decisions</a:t>
            </a:r>
            <a:r>
              <a:rPr lang="en-GB" sz="2800" dirty="0">
                <a:solidFill>
                  <a:schemeClr val="accent4">
                    <a:lumMod val="75000"/>
                  </a:schemeClr>
                </a:solidFill>
              </a:rPr>
              <a:t>         		</a:t>
            </a:r>
            <a:r>
              <a:rPr lang="en-GB" sz="2800" b="1" dirty="0">
                <a:solidFill>
                  <a:srgbClr val="00B050"/>
                </a:solidFill>
              </a:rPr>
              <a:t>What to do decisions  </a:t>
            </a:r>
          </a:p>
          <a:p>
            <a:pPr marL="457200" indent="-457200">
              <a:spcAft>
                <a:spcPts val="600"/>
              </a:spcAft>
              <a:buFont typeface="Wingdings" panose="05000000000000000000" pitchFamily="2" charset="2"/>
              <a:buChar char="ü"/>
            </a:pPr>
            <a:r>
              <a:rPr lang="en-GB" sz="2800" b="1" dirty="0">
                <a:solidFill>
                  <a:srgbClr val="C00000"/>
                </a:solidFill>
              </a:rPr>
              <a:t>Risk management  Steps       </a:t>
            </a:r>
            <a:r>
              <a:rPr lang="en-GB" sz="2800" dirty="0">
                <a:solidFill>
                  <a:schemeClr val="accent4">
                    <a:lumMod val="75000"/>
                  </a:schemeClr>
                </a:solidFill>
              </a:rPr>
              <a:t>		</a:t>
            </a:r>
            <a:r>
              <a:rPr lang="en-GB" sz="2800" b="1" dirty="0">
                <a:solidFill>
                  <a:srgbClr val="00B050"/>
                </a:solidFill>
              </a:rPr>
              <a:t>Risk management Steps</a:t>
            </a:r>
          </a:p>
        </p:txBody>
      </p:sp>
      <p:sp>
        <p:nvSpPr>
          <p:cNvPr id="8" name="Date Placeholder 7">
            <a:extLst>
              <a:ext uri="{FF2B5EF4-FFF2-40B4-BE49-F238E27FC236}">
                <a16:creationId xmlns:a16="http://schemas.microsoft.com/office/drawing/2014/main" id="{9C7E4665-47A2-4A88-9BCE-58A3BFF9EB98}"/>
              </a:ext>
            </a:extLst>
          </p:cNvPr>
          <p:cNvSpPr>
            <a:spLocks noGrp="1"/>
          </p:cNvSpPr>
          <p:nvPr>
            <p:ph type="dt" sz="half" idx="10"/>
          </p:nvPr>
        </p:nvSpPr>
        <p:spPr/>
        <p:txBody>
          <a:bodyPr/>
          <a:lstStyle/>
          <a:p>
            <a:fld id="{C3347C53-C851-42DE-B354-2DF23D39CDDD}" type="datetime1">
              <a:rPr lang="en-GB" smtClean="0"/>
              <a:t>23/03/2021</a:t>
            </a:fld>
            <a:endParaRPr lang="en-GB" dirty="0"/>
          </a:p>
        </p:txBody>
      </p:sp>
      <p:sp>
        <p:nvSpPr>
          <p:cNvPr id="9" name="Slide Number Placeholder 8">
            <a:extLst>
              <a:ext uri="{FF2B5EF4-FFF2-40B4-BE49-F238E27FC236}">
                <a16:creationId xmlns:a16="http://schemas.microsoft.com/office/drawing/2014/main" id="{6ECD4E30-99A9-4359-A9B3-67AC666FEA48}"/>
              </a:ext>
            </a:extLst>
          </p:cNvPr>
          <p:cNvSpPr>
            <a:spLocks noGrp="1"/>
          </p:cNvSpPr>
          <p:nvPr>
            <p:ph type="sldNum" sz="quarter" idx="12"/>
          </p:nvPr>
        </p:nvSpPr>
        <p:spPr/>
        <p:txBody>
          <a:bodyPr/>
          <a:lstStyle/>
          <a:p>
            <a:fld id="{C95B510F-D964-44AA-A99C-186A2B06872D}" type="slidenum">
              <a:rPr lang="en-GB" smtClean="0"/>
              <a:t>6</a:t>
            </a:fld>
            <a:endParaRPr lang="en-GB" dirty="0"/>
          </a:p>
        </p:txBody>
      </p:sp>
    </p:spTree>
    <p:extLst>
      <p:ext uri="{BB962C8B-B14F-4D97-AF65-F5344CB8AC3E}">
        <p14:creationId xmlns:p14="http://schemas.microsoft.com/office/powerpoint/2010/main" val="734315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951</Words>
  <Application>Microsoft Office PowerPoint</Application>
  <PresentationFormat>Widescreen</PresentationFormat>
  <Paragraphs>96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Basic Principles of Health and Safety Laws</vt:lpstr>
      <vt:lpstr>Basic Principles of Health and Safety Laws</vt:lpstr>
      <vt:lpstr>Basic Principles of Health and Safety Laws</vt:lpstr>
      <vt:lpstr>Basic Principles of Health and Safety Laws      Assess and Manage Risks</vt:lpstr>
      <vt:lpstr>Basic Principles of Health and Safety Laws</vt:lpstr>
      <vt:lpstr>Basic Principles of Health and Safety Laws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Rajan</dc:creator>
  <cp:lastModifiedBy>Bob Rajan</cp:lastModifiedBy>
  <cp:revision>4</cp:revision>
  <dcterms:created xsi:type="dcterms:W3CDTF">2021-02-01T14:55:34Z</dcterms:created>
  <dcterms:modified xsi:type="dcterms:W3CDTF">2021-03-23T18:58:48Z</dcterms:modified>
</cp:coreProperties>
</file>