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8"/>
  </p:notesMasterIdLst>
  <p:handoutMasterIdLst>
    <p:handoutMasterId r:id="rId19"/>
  </p:handoutMasterIdLst>
  <p:sldIdLst>
    <p:sldId id="294" r:id="rId5"/>
    <p:sldId id="299" r:id="rId6"/>
    <p:sldId id="300" r:id="rId7"/>
    <p:sldId id="295" r:id="rId8"/>
    <p:sldId id="265" r:id="rId9"/>
    <p:sldId id="292" r:id="rId10"/>
    <p:sldId id="290" r:id="rId11"/>
    <p:sldId id="296" r:id="rId12"/>
    <p:sldId id="291" r:id="rId13"/>
    <p:sldId id="293" r:id="rId14"/>
    <p:sldId id="301" r:id="rId15"/>
    <p:sldId id="269" r:id="rId16"/>
    <p:sldId id="29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1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D2CC60-16B1-47B2-8047-ADBBD9E6D883}" v="30" dt="2021-04-26T21:53:51.2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 varScale="1">
        <p:scale>
          <a:sx n="57" d="100"/>
          <a:sy n="57" d="100"/>
        </p:scale>
        <p:origin x="466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2160" y="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b Rajan" userId="efe1b2ae-a6ce-4d4c-a207-b19fb703a183" providerId="ADAL" clId="{A5D2CC60-16B1-47B2-8047-ADBBD9E6D883}"/>
    <pc:docChg chg="custSel modSld">
      <pc:chgData name="Bob Rajan" userId="efe1b2ae-a6ce-4d4c-a207-b19fb703a183" providerId="ADAL" clId="{A5D2CC60-16B1-47B2-8047-ADBBD9E6D883}" dt="2021-04-26T21:54:01.768" v="137" actId="1076"/>
      <pc:docMkLst>
        <pc:docMk/>
      </pc:docMkLst>
      <pc:sldChg chg="modSp mod">
        <pc:chgData name="Bob Rajan" userId="efe1b2ae-a6ce-4d4c-a207-b19fb703a183" providerId="ADAL" clId="{A5D2CC60-16B1-47B2-8047-ADBBD9E6D883}" dt="2021-04-26T21:41:13.712" v="71" actId="1076"/>
        <pc:sldMkLst>
          <pc:docMk/>
          <pc:sldMk cId="1000899760" sldId="265"/>
        </pc:sldMkLst>
        <pc:spChg chg="mod">
          <ac:chgData name="Bob Rajan" userId="efe1b2ae-a6ce-4d4c-a207-b19fb703a183" providerId="ADAL" clId="{A5D2CC60-16B1-47B2-8047-ADBBD9E6D883}" dt="2021-04-26T21:41:13.712" v="71" actId="1076"/>
          <ac:spMkLst>
            <pc:docMk/>
            <pc:sldMk cId="1000899760" sldId="265"/>
            <ac:spMk id="2" creationId="{00000000-0000-0000-0000-000000000000}"/>
          </ac:spMkLst>
        </pc:spChg>
      </pc:sldChg>
      <pc:sldChg chg="modSp mod modNotes">
        <pc:chgData name="Bob Rajan" userId="efe1b2ae-a6ce-4d4c-a207-b19fb703a183" providerId="ADAL" clId="{A5D2CC60-16B1-47B2-8047-ADBBD9E6D883}" dt="2021-04-26T21:53:36.663" v="131" actId="20577"/>
        <pc:sldMkLst>
          <pc:docMk/>
          <pc:sldMk cId="3560686661" sldId="290"/>
        </pc:sldMkLst>
        <pc:picChg chg="mod">
          <ac:chgData name="Bob Rajan" userId="efe1b2ae-a6ce-4d4c-a207-b19fb703a183" providerId="ADAL" clId="{A5D2CC60-16B1-47B2-8047-ADBBD9E6D883}" dt="2021-04-26T21:43:59.079" v="83" actId="14100"/>
          <ac:picMkLst>
            <pc:docMk/>
            <pc:sldMk cId="3560686661" sldId="290"/>
            <ac:picMk id="8" creationId="{821B83FD-9C04-4CEF-B1EB-162FF09F7B7C}"/>
          </ac:picMkLst>
        </pc:picChg>
      </pc:sldChg>
      <pc:sldChg chg="modSp mod">
        <pc:chgData name="Bob Rajan" userId="efe1b2ae-a6ce-4d4c-a207-b19fb703a183" providerId="ADAL" clId="{A5D2CC60-16B1-47B2-8047-ADBBD9E6D883}" dt="2021-04-26T21:46:29.233" v="105"/>
        <pc:sldMkLst>
          <pc:docMk/>
          <pc:sldMk cId="3392115622" sldId="291"/>
        </pc:sldMkLst>
        <pc:spChg chg="mod">
          <ac:chgData name="Bob Rajan" userId="efe1b2ae-a6ce-4d4c-a207-b19fb703a183" providerId="ADAL" clId="{A5D2CC60-16B1-47B2-8047-ADBBD9E6D883}" dt="2021-04-26T21:46:29.233" v="105"/>
          <ac:spMkLst>
            <pc:docMk/>
            <pc:sldMk cId="3392115622" sldId="291"/>
            <ac:spMk id="2" creationId="{00000000-0000-0000-0000-000000000000}"/>
          </ac:spMkLst>
        </pc:spChg>
        <pc:spChg chg="mod">
          <ac:chgData name="Bob Rajan" userId="efe1b2ae-a6ce-4d4c-a207-b19fb703a183" providerId="ADAL" clId="{A5D2CC60-16B1-47B2-8047-ADBBD9E6D883}" dt="2021-04-26T21:46:19.337" v="103" actId="207"/>
          <ac:spMkLst>
            <pc:docMk/>
            <pc:sldMk cId="3392115622" sldId="291"/>
            <ac:spMk id="3" creationId="{E256492D-6028-4301-8E36-17B9AE339B52}"/>
          </ac:spMkLst>
        </pc:spChg>
        <pc:picChg chg="mod">
          <ac:chgData name="Bob Rajan" userId="efe1b2ae-a6ce-4d4c-a207-b19fb703a183" providerId="ADAL" clId="{A5D2CC60-16B1-47B2-8047-ADBBD9E6D883}" dt="2021-04-26T21:45:27.481" v="93" actId="1076"/>
          <ac:picMkLst>
            <pc:docMk/>
            <pc:sldMk cId="3392115622" sldId="291"/>
            <ac:picMk id="9" creationId="{B2C32866-34CA-4A2B-A8E9-45B7DFCF81AA}"/>
          </ac:picMkLst>
        </pc:picChg>
      </pc:sldChg>
      <pc:sldChg chg="modSp mod">
        <pc:chgData name="Bob Rajan" userId="efe1b2ae-a6ce-4d4c-a207-b19fb703a183" providerId="ADAL" clId="{A5D2CC60-16B1-47B2-8047-ADBBD9E6D883}" dt="2021-04-26T21:43:33.138" v="81" actId="1076"/>
        <pc:sldMkLst>
          <pc:docMk/>
          <pc:sldMk cId="1977335653" sldId="292"/>
        </pc:sldMkLst>
        <pc:spChg chg="mod">
          <ac:chgData name="Bob Rajan" userId="efe1b2ae-a6ce-4d4c-a207-b19fb703a183" providerId="ADAL" clId="{A5D2CC60-16B1-47B2-8047-ADBBD9E6D883}" dt="2021-04-26T21:43:33.138" v="81" actId="1076"/>
          <ac:spMkLst>
            <pc:docMk/>
            <pc:sldMk cId="1977335653" sldId="292"/>
            <ac:spMk id="2" creationId="{00000000-0000-0000-0000-000000000000}"/>
          </ac:spMkLst>
        </pc:spChg>
      </pc:sldChg>
      <pc:sldChg chg="modSp mod">
        <pc:chgData name="Bob Rajan" userId="efe1b2ae-a6ce-4d4c-a207-b19fb703a183" providerId="ADAL" clId="{A5D2CC60-16B1-47B2-8047-ADBBD9E6D883}" dt="2021-04-26T21:47:53.886" v="113" actId="1076"/>
        <pc:sldMkLst>
          <pc:docMk/>
          <pc:sldMk cId="3367457921" sldId="293"/>
        </pc:sldMkLst>
        <pc:spChg chg="mod">
          <ac:chgData name="Bob Rajan" userId="efe1b2ae-a6ce-4d4c-a207-b19fb703a183" providerId="ADAL" clId="{A5D2CC60-16B1-47B2-8047-ADBBD9E6D883}" dt="2021-04-26T21:47:53.886" v="113" actId="1076"/>
          <ac:spMkLst>
            <pc:docMk/>
            <pc:sldMk cId="3367457921" sldId="293"/>
            <ac:spMk id="3" creationId="{9EAC4FFD-CBDF-4B55-B0E1-11821036863D}"/>
          </ac:spMkLst>
        </pc:spChg>
      </pc:sldChg>
      <pc:sldChg chg="modSp mod modNotes">
        <pc:chgData name="Bob Rajan" userId="efe1b2ae-a6ce-4d4c-a207-b19fb703a183" providerId="ADAL" clId="{A5D2CC60-16B1-47B2-8047-ADBBD9E6D883}" dt="2021-04-26T21:52:45.337" v="121" actId="14100"/>
        <pc:sldMkLst>
          <pc:docMk/>
          <pc:sldMk cId="3715765398" sldId="294"/>
        </pc:sldMkLst>
        <pc:spChg chg="mod">
          <ac:chgData name="Bob Rajan" userId="efe1b2ae-a6ce-4d4c-a207-b19fb703a183" providerId="ADAL" clId="{A5D2CC60-16B1-47B2-8047-ADBBD9E6D883}" dt="2021-04-26T21:48:26.061" v="115" actId="1076"/>
          <ac:spMkLst>
            <pc:docMk/>
            <pc:sldMk cId="3715765398" sldId="294"/>
            <ac:spMk id="3" creationId="{0D789C21-AEA9-40F3-9467-E1B447C2F950}"/>
          </ac:spMkLst>
        </pc:spChg>
        <pc:spChg chg="mod">
          <ac:chgData name="Bob Rajan" userId="efe1b2ae-a6ce-4d4c-a207-b19fb703a183" providerId="ADAL" clId="{A5D2CC60-16B1-47B2-8047-ADBBD9E6D883}" dt="2021-04-26T21:48:22.312" v="114" actId="1076"/>
          <ac:spMkLst>
            <pc:docMk/>
            <pc:sldMk cId="3715765398" sldId="294"/>
            <ac:spMk id="8" creationId="{FEFD11D3-772E-41F9-8EDD-C5BC66A72891}"/>
          </ac:spMkLst>
        </pc:spChg>
      </pc:sldChg>
      <pc:sldChg chg="modSp mod modNotes">
        <pc:chgData name="Bob Rajan" userId="efe1b2ae-a6ce-4d4c-a207-b19fb703a183" providerId="ADAL" clId="{A5D2CC60-16B1-47B2-8047-ADBBD9E6D883}" dt="2021-04-26T21:53:09.209" v="123" actId="14100"/>
        <pc:sldMkLst>
          <pc:docMk/>
          <pc:sldMk cId="971294964" sldId="295"/>
        </pc:sldMkLst>
        <pc:spChg chg="mod">
          <ac:chgData name="Bob Rajan" userId="efe1b2ae-a6ce-4d4c-a207-b19fb703a183" providerId="ADAL" clId="{A5D2CC60-16B1-47B2-8047-ADBBD9E6D883}" dt="2021-04-26T21:40:35.371" v="67" actId="1076"/>
          <ac:spMkLst>
            <pc:docMk/>
            <pc:sldMk cId="971294964" sldId="295"/>
            <ac:spMk id="2" creationId="{00000000-0000-0000-0000-000000000000}"/>
          </ac:spMkLst>
        </pc:spChg>
        <pc:spChg chg="mod">
          <ac:chgData name="Bob Rajan" userId="efe1b2ae-a6ce-4d4c-a207-b19fb703a183" providerId="ADAL" clId="{A5D2CC60-16B1-47B2-8047-ADBBD9E6D883}" dt="2021-04-26T21:40:37.779" v="68" actId="1076"/>
          <ac:spMkLst>
            <pc:docMk/>
            <pc:sldMk cId="971294964" sldId="295"/>
            <ac:spMk id="3" creationId="{CA906366-4C99-4FF3-BF29-39CE42AABA90}"/>
          </ac:spMkLst>
        </pc:spChg>
        <pc:spChg chg="mod">
          <ac:chgData name="Bob Rajan" userId="efe1b2ae-a6ce-4d4c-a207-b19fb703a183" providerId="ADAL" clId="{A5D2CC60-16B1-47B2-8047-ADBBD9E6D883}" dt="2021-04-26T21:40:56.193" v="70" actId="1076"/>
          <ac:spMkLst>
            <pc:docMk/>
            <pc:sldMk cId="971294964" sldId="295"/>
            <ac:spMk id="5" creationId="{D17BB669-6793-4852-BEF3-BFD79D6C67EF}"/>
          </ac:spMkLst>
        </pc:spChg>
      </pc:sldChg>
      <pc:sldChg chg="modSp mod">
        <pc:chgData name="Bob Rajan" userId="efe1b2ae-a6ce-4d4c-a207-b19fb703a183" providerId="ADAL" clId="{A5D2CC60-16B1-47B2-8047-ADBBD9E6D883}" dt="2021-04-26T21:45:00.774" v="91" actId="207"/>
        <pc:sldMkLst>
          <pc:docMk/>
          <pc:sldMk cId="4398024" sldId="296"/>
        </pc:sldMkLst>
        <pc:spChg chg="mod">
          <ac:chgData name="Bob Rajan" userId="efe1b2ae-a6ce-4d4c-a207-b19fb703a183" providerId="ADAL" clId="{A5D2CC60-16B1-47B2-8047-ADBBD9E6D883}" dt="2021-04-26T21:45:00.774" v="91" actId="207"/>
          <ac:spMkLst>
            <pc:docMk/>
            <pc:sldMk cId="4398024" sldId="296"/>
            <ac:spMk id="2" creationId="{F01C2D53-1FF4-4F77-A9F0-CCD87889D33C}"/>
          </ac:spMkLst>
        </pc:spChg>
      </pc:sldChg>
      <pc:sldChg chg="delSp modSp mod">
        <pc:chgData name="Bob Rajan" userId="efe1b2ae-a6ce-4d4c-a207-b19fb703a183" providerId="ADAL" clId="{A5D2CC60-16B1-47B2-8047-ADBBD9E6D883}" dt="2021-04-26T21:48:49.959" v="116" actId="207"/>
        <pc:sldMkLst>
          <pc:docMk/>
          <pc:sldMk cId="2814072503" sldId="299"/>
        </pc:sldMkLst>
        <pc:spChg chg="mod topLvl">
          <ac:chgData name="Bob Rajan" userId="efe1b2ae-a6ce-4d4c-a207-b19fb703a183" providerId="ADAL" clId="{A5D2CC60-16B1-47B2-8047-ADBBD9E6D883}" dt="2021-04-26T21:48:49.959" v="116" actId="207"/>
          <ac:spMkLst>
            <pc:docMk/>
            <pc:sldMk cId="2814072503" sldId="299"/>
            <ac:spMk id="11" creationId="{3A328A73-275E-42D6-889A-697C32678A31}"/>
          </ac:spMkLst>
        </pc:spChg>
        <pc:spChg chg="mod">
          <ac:chgData name="Bob Rajan" userId="efe1b2ae-a6ce-4d4c-a207-b19fb703a183" providerId="ADAL" clId="{A5D2CC60-16B1-47B2-8047-ADBBD9E6D883}" dt="2021-04-26T21:36:26.630" v="21" actId="255"/>
          <ac:spMkLst>
            <pc:docMk/>
            <pc:sldMk cId="2814072503" sldId="299"/>
            <ac:spMk id="26" creationId="{26972499-CB23-4F4E-8CA7-C5E965B40CDE}"/>
          </ac:spMkLst>
        </pc:spChg>
        <pc:grpChg chg="mod">
          <ac:chgData name="Bob Rajan" userId="efe1b2ae-a6ce-4d4c-a207-b19fb703a183" providerId="ADAL" clId="{A5D2CC60-16B1-47B2-8047-ADBBD9E6D883}" dt="2021-04-26T21:37:51.080" v="56" actId="1076"/>
          <ac:grpSpMkLst>
            <pc:docMk/>
            <pc:sldMk cId="2814072503" sldId="299"/>
            <ac:grpSpMk id="21" creationId="{3F22C89D-7C08-4296-A07A-F7A8D6FD3A44}"/>
          </ac:grpSpMkLst>
        </pc:grpChg>
        <pc:grpChg chg="del">
          <ac:chgData name="Bob Rajan" userId="efe1b2ae-a6ce-4d4c-a207-b19fb703a183" providerId="ADAL" clId="{A5D2CC60-16B1-47B2-8047-ADBBD9E6D883}" dt="2021-04-26T21:36:35.280" v="23" actId="478"/>
          <ac:grpSpMkLst>
            <pc:docMk/>
            <pc:sldMk cId="2814072503" sldId="299"/>
            <ac:grpSpMk id="22" creationId="{86F03C6B-51F4-4763-A2C7-A5E20AD58243}"/>
          </ac:grpSpMkLst>
        </pc:grpChg>
        <pc:grpChg chg="mod">
          <ac:chgData name="Bob Rajan" userId="efe1b2ae-a6ce-4d4c-a207-b19fb703a183" providerId="ADAL" clId="{A5D2CC60-16B1-47B2-8047-ADBBD9E6D883}" dt="2021-04-26T21:37:36.785" v="54" actId="1076"/>
          <ac:grpSpMkLst>
            <pc:docMk/>
            <pc:sldMk cId="2814072503" sldId="299"/>
            <ac:grpSpMk id="27" creationId="{AD7FECA2-4CF4-408B-B224-70AF2D2CF643}"/>
          </ac:grpSpMkLst>
        </pc:grpChg>
        <pc:picChg chg="del topLvl">
          <ac:chgData name="Bob Rajan" userId="efe1b2ae-a6ce-4d4c-a207-b19fb703a183" providerId="ADAL" clId="{A5D2CC60-16B1-47B2-8047-ADBBD9E6D883}" dt="2021-04-26T21:36:35.280" v="23" actId="478"/>
          <ac:picMkLst>
            <pc:docMk/>
            <pc:sldMk cId="2814072503" sldId="299"/>
            <ac:picMk id="5" creationId="{A3E4F247-4118-4936-991A-4756C1487F6E}"/>
          </ac:picMkLst>
        </pc:picChg>
      </pc:sldChg>
      <pc:sldChg chg="modSp mod">
        <pc:chgData name="Bob Rajan" userId="efe1b2ae-a6ce-4d4c-a207-b19fb703a183" providerId="ADAL" clId="{A5D2CC60-16B1-47B2-8047-ADBBD9E6D883}" dt="2021-04-26T21:38:53.840" v="61" actId="14100"/>
        <pc:sldMkLst>
          <pc:docMk/>
          <pc:sldMk cId="1911012654" sldId="300"/>
        </pc:sldMkLst>
        <pc:spChg chg="mod">
          <ac:chgData name="Bob Rajan" userId="efe1b2ae-a6ce-4d4c-a207-b19fb703a183" providerId="ADAL" clId="{A5D2CC60-16B1-47B2-8047-ADBBD9E6D883}" dt="2021-04-26T21:38:44.033" v="60" actId="113"/>
          <ac:spMkLst>
            <pc:docMk/>
            <pc:sldMk cId="1911012654" sldId="300"/>
            <ac:spMk id="23" creationId="{1A3D95B8-B867-4A23-B2FA-4084290AC3B9}"/>
          </ac:spMkLst>
        </pc:spChg>
        <pc:grpChg chg="mod">
          <ac:chgData name="Bob Rajan" userId="efe1b2ae-a6ce-4d4c-a207-b19fb703a183" providerId="ADAL" clId="{A5D2CC60-16B1-47B2-8047-ADBBD9E6D883}" dt="2021-04-26T21:38:53.840" v="61" actId="14100"/>
          <ac:grpSpMkLst>
            <pc:docMk/>
            <pc:sldMk cId="1911012654" sldId="300"/>
            <ac:grpSpMk id="21" creationId="{3F22C89D-7C08-4296-A07A-F7A8D6FD3A44}"/>
          </ac:grpSpMkLst>
        </pc:grpChg>
      </pc:sldChg>
      <pc:sldChg chg="modNotes">
        <pc:chgData name="Bob Rajan" userId="efe1b2ae-a6ce-4d4c-a207-b19fb703a183" providerId="ADAL" clId="{A5D2CC60-16B1-47B2-8047-ADBBD9E6D883}" dt="2021-04-26T21:54:01.768" v="137" actId="1076"/>
        <pc:sldMkLst>
          <pc:docMk/>
          <pc:sldMk cId="1551555638" sldId="30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B282FE2-860F-429E-BB65-F2BC942051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64327C-0D42-443F-9E07-5887A4BAB9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E8C286-6614-4B76-9DC7-86755B516528}" type="datetime8">
              <a:rPr lang="en-GB" smtClean="0"/>
              <a:t>26/04/2021 22:25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1444BE-0819-497C-9102-6DA81B42FAC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80E4E-EF31-41F1-80C1-00E58DD0CA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C38B2-72B8-4E78-B067-5B7E54133CB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255267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2BFC7-98CB-423C-9ED0-43258404D681}" type="datetime8">
              <a:rPr lang="en-GB" smtClean="0"/>
              <a:t>26/04/2021 22:25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503B5-BBC3-487F-A7EF-70AB569E06E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475025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se.gov.uk/stress/signs.htm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se.gov.uk/stress/signs.htm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2696" y="4644008"/>
            <a:ext cx="5256584" cy="3096344"/>
          </a:xfrm>
        </p:spPr>
        <p:txBody>
          <a:bodyPr/>
          <a:lstStyle/>
          <a:p>
            <a:r>
              <a:rPr lang="en-GB" dirty="0">
                <a:hlinkClick r:id="rId3"/>
              </a:rPr>
              <a:t>Stress at work - Signs of stress – HSE</a:t>
            </a:r>
            <a:endParaRPr lang="en-GB" dirty="0"/>
          </a:p>
          <a:p>
            <a:r>
              <a:rPr lang="en-GB" sz="1600" b="1" dirty="0"/>
              <a:t>This presentation is based on HSE guidance. Work related stress (WRS) is a very serious problem for individuals, employers, society and the country. </a:t>
            </a:r>
          </a:p>
          <a:p>
            <a:endParaRPr lang="en-GB" sz="1600" b="1" dirty="0"/>
          </a:p>
          <a:p>
            <a:r>
              <a:rPr lang="en-GB" sz="1600" b="1" dirty="0"/>
              <a:t>So, you need to have an understanding of the causes, consequences and solutions for managing WRS. </a:t>
            </a:r>
          </a:p>
          <a:p>
            <a:endParaRPr lang="en-GB" sz="1600" b="1" dirty="0"/>
          </a:p>
          <a:p>
            <a:r>
              <a:rPr lang="en-GB" sz="1600" b="1" dirty="0"/>
              <a:t>This presentation provides introduction and signposts for you.</a:t>
            </a:r>
          </a:p>
          <a:p>
            <a:r>
              <a:rPr lang="en-GB" sz="1600" b="1" dirty="0"/>
              <a:t> </a:t>
            </a:r>
          </a:p>
          <a:p>
            <a:r>
              <a:rPr lang="en-GB" sz="1600" b="1" dirty="0"/>
              <a:t>Nobody should suffer in silence. </a:t>
            </a:r>
          </a:p>
        </p:txBody>
      </p:sp>
      <p:sp>
        <p:nvSpPr>
          <p:cNvPr id="5" name="Rectangle 4"/>
          <p:cNvSpPr/>
          <p:nvPr/>
        </p:nvSpPr>
        <p:spPr>
          <a:xfrm>
            <a:off x="960420" y="4687806"/>
            <a:ext cx="504176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F1BBF-C6FC-4337-B512-D85705F7EA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0E7122-D7FA-4572-818A-D70EEFFCB670}" type="slidenum">
              <a:rPr lang="en-GB" smtClean="0"/>
              <a:t>1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E893B-2727-41F0-9192-35B3035635C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8C446A0-3753-4CA4-8476-9BD47D80FE71}" type="datetime8">
              <a:rPr lang="en-GB" smtClean="0"/>
              <a:t>26/04/2021 22:25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7337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988840" y="4427985"/>
            <a:ext cx="2376264" cy="1728192"/>
          </a:xfrm>
        </p:spPr>
        <p:txBody>
          <a:bodyPr/>
          <a:lstStyle/>
          <a:p>
            <a:r>
              <a:rPr lang="en-GB" sz="800" dirty="0"/>
              <a:t>No Notes for this slide</a:t>
            </a:r>
          </a:p>
          <a:p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60420" y="4687806"/>
            <a:ext cx="504176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F1BBF-C6FC-4337-B512-D85705F7EA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0E7122-D7FA-4572-818A-D70EEFFCB670}" type="slidenum">
              <a:rPr lang="en-GB" smtClean="0"/>
              <a:t>10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9223E-965C-4838-AD39-7C710B4F0AB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D86228B1-4CBE-48A2-BA4E-FA5AC46D888A}" type="datetime8">
              <a:rPr lang="en-GB" smtClean="0"/>
              <a:t>26/04/2021 22:25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9278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268760" y="4355976"/>
            <a:ext cx="4248472" cy="2736304"/>
          </a:xfrm>
        </p:spPr>
        <p:txBody>
          <a:bodyPr/>
          <a:lstStyle/>
          <a:p>
            <a:r>
              <a:rPr lang="en-GB" sz="1600" b="1" dirty="0"/>
              <a:t>HSE has produced this Talking Toolkit to help managers. If there are any signs of WRS, this is one of the good starting points for solving problems </a:t>
            </a:r>
          </a:p>
        </p:txBody>
      </p:sp>
      <p:sp>
        <p:nvSpPr>
          <p:cNvPr id="5" name="Rectangle 4"/>
          <p:cNvSpPr/>
          <p:nvPr/>
        </p:nvSpPr>
        <p:spPr>
          <a:xfrm>
            <a:off x="960420" y="4687806"/>
            <a:ext cx="504176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F1BBF-C6FC-4337-B512-D85705F7EA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0E7122-D7FA-4572-818A-D70EEFFCB670}" type="slidenum">
              <a:rPr lang="en-GB" smtClean="0"/>
              <a:t>11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B1840-78B0-4D63-BD1E-289812168A3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DFB74B27-A4DF-418F-8135-DC330B06A9D1}" type="datetime8">
              <a:rPr lang="en-GB" smtClean="0"/>
              <a:t>26/04/2021 22:25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03317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750368" y="4360267"/>
            <a:ext cx="2952328" cy="1152128"/>
          </a:xfrm>
        </p:spPr>
        <p:txBody>
          <a:bodyPr/>
          <a:lstStyle/>
          <a:p>
            <a:r>
              <a:rPr lang="en-GB" sz="1000" dirty="0"/>
              <a:t>No Notes for this slide</a:t>
            </a:r>
          </a:p>
          <a:p>
            <a:endParaRPr lang="en-GB" sz="1000" i="1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60419" y="4687804"/>
            <a:ext cx="504176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F1BBF-C6FC-4337-B512-D85705F7EA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0E7122-D7FA-4572-818A-D70EEFFCB670}" type="slidenum">
              <a:rPr lang="en-GB" smtClean="0"/>
              <a:t>12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1773E-7CF3-4EDE-B18E-F0F096F2EF4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3C973364-96D1-4544-AD50-1889D6E4CF07}" type="datetime8">
              <a:rPr lang="en-GB" smtClean="0"/>
              <a:t>26/04/2021 22:25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20991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534344" y="4432275"/>
            <a:ext cx="2592288" cy="792088"/>
          </a:xfrm>
        </p:spPr>
        <p:txBody>
          <a:bodyPr/>
          <a:lstStyle/>
          <a:p>
            <a:r>
              <a:rPr lang="en-GB" sz="1400" dirty="0">
                <a:solidFill>
                  <a:srgbClr val="00B050"/>
                </a:solidFill>
              </a:rPr>
              <a:t>No Notes for this slide</a:t>
            </a:r>
          </a:p>
        </p:txBody>
      </p:sp>
      <p:sp>
        <p:nvSpPr>
          <p:cNvPr id="5" name="Rectangle 4"/>
          <p:cNvSpPr/>
          <p:nvPr/>
        </p:nvSpPr>
        <p:spPr>
          <a:xfrm>
            <a:off x="960419" y="4687804"/>
            <a:ext cx="504176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F1BBF-C6FC-4337-B512-D85705F7EA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0E7122-D7FA-4572-818A-D70EEFFCB670}" type="slidenum">
              <a:rPr lang="en-GB" smtClean="0"/>
              <a:t>13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E5EA-7957-40F1-A701-B06D6CEFAA1B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6BFD0C3-FEFD-432D-BD29-AC80D27E7C4E}" type="datetime8">
              <a:rPr lang="en-GB" smtClean="0"/>
              <a:t>26/04/2021 22:25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4682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556792" y="4644008"/>
            <a:ext cx="3528392" cy="576064"/>
          </a:xfrm>
        </p:spPr>
        <p:txBody>
          <a:bodyPr/>
          <a:lstStyle/>
          <a:p>
            <a:r>
              <a:rPr lang="en-GB" b="1" dirty="0">
                <a:solidFill>
                  <a:srgbClr val="00B050"/>
                </a:solidFill>
              </a:rPr>
              <a:t>No notes</a:t>
            </a:r>
          </a:p>
        </p:txBody>
      </p:sp>
      <p:sp>
        <p:nvSpPr>
          <p:cNvPr id="5" name="Rectangle 4"/>
          <p:cNvSpPr/>
          <p:nvPr/>
        </p:nvSpPr>
        <p:spPr>
          <a:xfrm>
            <a:off x="960420" y="4687806"/>
            <a:ext cx="504176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F1BBF-C6FC-4337-B512-D85705F7EA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0E7122-D7FA-4572-818A-D70EEFFCB670}" type="slidenum">
              <a:rPr lang="en-GB" smtClean="0"/>
              <a:t>2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E893B-2727-41F0-9192-35B3035635C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8C446A0-3753-4CA4-8476-9BD47D80FE71}" type="datetime8">
              <a:rPr lang="en-GB" smtClean="0"/>
              <a:t>26/04/2021 22:25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9785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2875" y="1116013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556792" y="4644008"/>
            <a:ext cx="3528392" cy="3168352"/>
          </a:xfrm>
        </p:spPr>
        <p:txBody>
          <a:bodyPr/>
          <a:lstStyle/>
          <a:p>
            <a:r>
              <a:rPr lang="en-GB" b="1" dirty="0">
                <a:solidFill>
                  <a:srgbClr val="00B050"/>
                </a:solidFill>
              </a:rPr>
              <a:t>No notes</a:t>
            </a:r>
          </a:p>
        </p:txBody>
      </p:sp>
      <p:sp>
        <p:nvSpPr>
          <p:cNvPr id="5" name="Rectangle 4"/>
          <p:cNvSpPr/>
          <p:nvPr/>
        </p:nvSpPr>
        <p:spPr>
          <a:xfrm>
            <a:off x="960420" y="4687806"/>
            <a:ext cx="504176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F1BBF-C6FC-4337-B512-D85705F7EA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0E7122-D7FA-4572-818A-D70EEFFCB670}" type="slidenum">
              <a:rPr lang="en-GB" smtClean="0"/>
              <a:t>3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E893B-2727-41F0-9192-35B3035635C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8C446A0-3753-4CA4-8476-9BD47D80FE71}" type="datetime8">
              <a:rPr lang="en-GB" smtClean="0"/>
              <a:t>26/04/2021 22:25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9307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484784" y="4716016"/>
            <a:ext cx="4104456" cy="1584176"/>
          </a:xfrm>
        </p:spPr>
        <p:txBody>
          <a:bodyPr/>
          <a:lstStyle/>
          <a:p>
            <a:r>
              <a:rPr lang="en-GB" sz="1600" dirty="0">
                <a:hlinkClick r:id="rId3"/>
              </a:rPr>
              <a:t>There is no specific regulation focussing on WRS. The umbrella ACT – HSWA will apply.</a:t>
            </a:r>
          </a:p>
        </p:txBody>
      </p:sp>
      <p:sp>
        <p:nvSpPr>
          <p:cNvPr id="5" name="Rectangle 4"/>
          <p:cNvSpPr/>
          <p:nvPr/>
        </p:nvSpPr>
        <p:spPr>
          <a:xfrm>
            <a:off x="960420" y="4687806"/>
            <a:ext cx="504176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F1BBF-C6FC-4337-B512-D85705F7EA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0E7122-D7FA-4572-818A-D70EEFFCB670}" type="slidenum">
              <a:rPr lang="en-GB" smtClean="0"/>
              <a:t>4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E4E44-E7F4-4628-9042-F0A886BA995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609EEB97-67B7-4B2B-A49E-A4146B81F8F8}" type="datetime8">
              <a:rPr lang="en-GB" smtClean="0"/>
              <a:t>26/04/2021 22:25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9832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Rectangle 4"/>
          <p:cNvSpPr/>
          <p:nvPr/>
        </p:nvSpPr>
        <p:spPr>
          <a:xfrm>
            <a:off x="2060847" y="4572000"/>
            <a:ext cx="223224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No Notes for this slide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F1BBF-C6FC-4337-B512-D85705F7EA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0E7122-D7FA-4572-818A-D70EEFFCB670}" type="slidenum">
              <a:rPr lang="en-GB" smtClean="0"/>
              <a:t>5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97215E-091A-4E04-8133-9DBCC30CA9C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BE407811-4E3D-44B7-A299-71B954FE900D}" type="datetime8">
              <a:rPr lang="en-GB" smtClean="0"/>
              <a:t>26/04/2021 22:25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8907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Rectangle 4"/>
          <p:cNvSpPr/>
          <p:nvPr/>
        </p:nvSpPr>
        <p:spPr>
          <a:xfrm>
            <a:off x="960420" y="4687806"/>
            <a:ext cx="504176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F1BBF-C6FC-4337-B512-D85705F7EA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0E7122-D7FA-4572-818A-D70EEFFCB670}" type="slidenum">
              <a:rPr lang="en-GB" smtClean="0"/>
              <a:t>6</a:t>
            </a:fld>
            <a:endParaRPr lang="en-GB" dirty="0"/>
          </a:p>
        </p:txBody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AB2BDA4C-88B7-4341-BF4B-35C613C587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772816" y="4572000"/>
            <a:ext cx="2808312" cy="2808312"/>
          </a:xfrm>
        </p:spPr>
        <p:txBody>
          <a:bodyPr/>
          <a:lstStyle/>
          <a:p>
            <a:r>
              <a:rPr lang="en-GB" dirty="0"/>
              <a:t>No Notes for this slide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A7FA57D7-6616-409B-A8D6-5464A6734F9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09433699-6E10-47AE-BD8D-E5AEF285179C}" type="datetime8">
              <a:rPr lang="en-GB" smtClean="0"/>
              <a:t>26/04/2021 22:25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05790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988840" y="4427984"/>
            <a:ext cx="2592288" cy="576064"/>
          </a:xfrm>
        </p:spPr>
        <p:txBody>
          <a:bodyPr/>
          <a:lstStyle/>
          <a:p>
            <a:r>
              <a:rPr lang="en-GB" b="1" dirty="0">
                <a:solidFill>
                  <a:srgbClr val="00B050"/>
                </a:solidFill>
              </a:rPr>
              <a:t>No notes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F1BBF-C6FC-4337-B512-D85705F7EA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0E7122-D7FA-4572-818A-D70EEFFCB670}" type="slidenum">
              <a:rPr lang="en-GB" smtClean="0"/>
              <a:t>7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D663C-DD7C-4002-8294-09B31185527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5102824D-3EE8-4AAF-A25B-7FBD0F3DFB32}" type="datetime8">
              <a:rPr lang="en-GB" smtClean="0"/>
              <a:t>26/04/2021 22:25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1248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988840" y="4283968"/>
            <a:ext cx="2376264" cy="432048"/>
          </a:xfrm>
        </p:spPr>
        <p:txBody>
          <a:bodyPr/>
          <a:lstStyle/>
          <a:p>
            <a:r>
              <a:rPr lang="en-GB" sz="800" dirty="0"/>
              <a:t>No Notes for this slide</a:t>
            </a:r>
          </a:p>
          <a:p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F1BBF-C6FC-4337-B512-D85705F7EA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0E7122-D7FA-4572-818A-D70EEFFCB670}" type="slidenum">
              <a:rPr lang="en-GB" smtClean="0"/>
              <a:t>8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8DEBCE-EC39-4BAC-932C-9B7AF1C0C5C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E47D1B2-F4DA-4C7F-8F88-29A0A5B52DAF}" type="datetime8">
              <a:rPr lang="en-GB" smtClean="0"/>
              <a:t>26/04/2021 22:25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38462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412776" y="4355976"/>
            <a:ext cx="4104456" cy="864096"/>
          </a:xfrm>
        </p:spPr>
        <p:txBody>
          <a:bodyPr/>
          <a:lstStyle/>
          <a:p>
            <a:r>
              <a:rPr lang="en-GB" sz="800" dirty="0"/>
              <a:t>No Notes for this slide</a:t>
            </a:r>
          </a:p>
          <a:p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60420" y="4687806"/>
            <a:ext cx="504176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F1BBF-C6FC-4337-B512-D85705F7EA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0E7122-D7FA-4572-818A-D70EEFFCB670}" type="slidenum">
              <a:rPr lang="en-GB" smtClean="0"/>
              <a:t>9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46A186-9C3A-444A-AA6E-B243FCF8429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0BAA3D9-63EA-4734-8AFC-09E70F928E66}" type="datetime8">
              <a:rPr lang="en-GB" smtClean="0"/>
              <a:t>26/04/2021 22:25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4048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02A54-5579-40E4-88CB-1E067240AC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E50600-8440-466D-8F03-F6F5BE25A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CB4BFE-0A7F-489B-ABBC-B32C32F13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6259-5D05-48BE-B6C6-EFD781876673}" type="datetime8">
              <a:rPr lang="en-GB" smtClean="0"/>
              <a:t>26/04/2021 22:25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06C45-FEBE-4101-8B82-4BC5BDD3B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F5B831-19FB-45DF-9D92-8B6F60817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6CE2-65BA-4721-BB1A-1EDB821F77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0479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25693-719D-49BD-A511-D47B0AB33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31B013-F900-4FE9-86E7-F720C4885F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F94340-1A33-4397-AD1D-50B880F4C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F4F54-1CCE-4909-B44E-1E7D78A8CDCA}" type="datetime8">
              <a:rPr lang="en-GB" smtClean="0"/>
              <a:t>26/04/2021 22:25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C9A0D-A39E-49AF-A354-49C8F05F3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AD7EE-0304-46F7-993D-EDE95D77A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6CE2-65BA-4721-BB1A-1EDB821F77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64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690209-0156-4447-BB44-0DC153C08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FC6E3A-318A-4E6A-B1F7-97313DC96F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0F750-1528-4410-A4B8-2423C0429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27B2-4498-4F5B-982A-5D9FBDCA2826}" type="datetime8">
              <a:rPr lang="en-GB" smtClean="0"/>
              <a:t>26/04/2021 22:25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C80A16-252F-4EF8-8A02-2365A8CDD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AF387B-8527-41BB-91B8-8C9A55596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6CE2-65BA-4721-BB1A-1EDB821F77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4640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DDE99-0312-4310-9F8E-3395AD1BB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40A6A-E2DE-408B-9635-4ED97129C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A1A1E9-EC84-4E0D-BFB2-FC93AE8CC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302C2-C658-4191-92E9-F03A97B62261}" type="datetime8">
              <a:rPr lang="en-GB" smtClean="0"/>
              <a:t>26/04/2021 22:25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6EB26-A12A-4697-A9F2-101CAEC5F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8B5D4A-C58C-406F-808C-A07330C26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6CE2-65BA-4721-BB1A-1EDB821F77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3178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6D672-B63E-410C-917D-A821C33B1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49D13A-0036-42DE-A4A6-9C669A2ED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F6931-BC85-46A1-BA9A-0487C6E7A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229B-6249-4C92-9FBF-72F4BAF514C3}" type="datetime8">
              <a:rPr lang="en-GB" smtClean="0"/>
              <a:t>26/04/2021 22:25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08CB72-FDA7-47A5-93C2-52505092A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474D6-ECA6-4780-83A2-53A9BCEFA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6CE2-65BA-4721-BB1A-1EDB821F77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25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6A849-D6E5-4058-A6C6-2D1697114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21A6F-EC8C-42D0-AB4D-7F2026F04C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DA3BA7-D46B-44C4-9195-39DB4BC7A9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F6E23E-9C8E-414C-8033-930E9AD18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3735-BFF3-4C16-BC80-0B3DF16387D6}" type="datetime8">
              <a:rPr lang="en-GB" smtClean="0"/>
              <a:t>26/04/2021 22:25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247201-2380-467B-B34C-954693ADF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55EB90-9891-420D-A838-693F99339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6CE2-65BA-4721-BB1A-1EDB821F77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261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C9D58-A084-4D0B-8096-95CB68A5C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59B812-31FA-4A87-95B3-A0945D8FB7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9EBFA0-04AB-405A-98DB-2325D6C944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34F867-294B-49EC-AE2A-43178C2B13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EA25EC-5286-458A-B255-55CB177485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C74CFF-45B2-437E-AF11-6FFC6FC00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A0FD-DB25-412E-98F2-FCCF483C5EBB}" type="datetime8">
              <a:rPr lang="en-GB" smtClean="0"/>
              <a:t>26/04/2021 22:25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C0FF09-57E9-48F4-B9FC-72302DA7A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935EA1-FB0A-4937-9E9D-30609AB59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6CE2-65BA-4721-BB1A-1EDB821F77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1848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874FE-912F-4DC3-8796-7DEFC8807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5014D-69FE-4641-A93B-4FC84FA2F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A8FE8-5415-42D2-8E83-C2424CE2C696}" type="datetime8">
              <a:rPr lang="en-GB" smtClean="0"/>
              <a:t>26/04/2021 22:25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ED78C4-B62C-4E7F-8547-67A535B47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F08DA7-15A1-4D0B-B483-772EB54F3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6CE2-65BA-4721-BB1A-1EDB821F77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413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E958B0-220D-423F-8B20-10680B31A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5F6F-7DDE-441A-A06B-D715B17A2EDB}" type="datetime8">
              <a:rPr lang="en-GB" smtClean="0"/>
              <a:t>26/04/2021 22:25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87D0E0-4565-4E4B-B900-3A5B8EC16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CFB84-E928-4672-BEC4-D42CF37F8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6CE2-65BA-4721-BB1A-1EDB821F77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82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F2D1F-E33E-4B82-B62C-345689C9E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4E120-4F86-44C9-999C-A89BDC5D3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6AF0AD-DF7A-4360-B982-E78A7C9A67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9C623A-E0F7-4CD4-BE90-405963CC3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A63D-7ABA-451E-B8C8-4B518E406E06}" type="datetime8">
              <a:rPr lang="en-GB" smtClean="0"/>
              <a:t>26/04/2021 22:25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DA42BD-809E-49D6-AC8A-F7EA4E4AC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2368F2-DAF6-4D50-8549-2BC3EFD3F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6CE2-65BA-4721-BB1A-1EDB821F77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2091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EF517-C7AC-4EC7-A913-7B4D95F2A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E53DDD-A455-42F3-A222-BF2A33A6A8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D68741-0882-4955-887B-E0E4CC996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DFC7A1-DBAF-476A-99B3-822DD617F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F4CFE-3CA7-49AF-97BF-FD328E5F249B}" type="datetime8">
              <a:rPr lang="en-GB" smtClean="0"/>
              <a:t>26/04/2021 22:25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BEB014-8283-4D1F-A44B-6B57A0EDD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60DC20-A764-4975-B6FF-F45471D28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6CE2-65BA-4721-BB1A-1EDB821F77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5213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648D31-98ED-428C-8768-6759681FC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A7ACF5-6687-4B1E-86C9-FEAAEF286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81CF46-DC36-47C3-B68F-F99A377F2D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CCE4F-B489-4D9A-8904-2FF33106A789}" type="datetime8">
              <a:rPr lang="en-GB" smtClean="0"/>
              <a:t>26/04/2021 22:25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EE72B-CEC0-452E-9F1B-BE51609641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A396-D200-41AA-BF48-FF792C4864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36CE2-65BA-4721-BB1A-1EDB821F77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7680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hse.gov.uk/stress/assets/docs/stress-talking-toolkit.pdf" TargetMode="Externa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contact@safetygroupsuk.org.uk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340768"/>
            <a:ext cx="7759722" cy="936104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en-GB" sz="3200" b="1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Wellbeing and Work-Related Stress </a:t>
            </a:r>
            <a:endParaRPr lang="en-GB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104" y="0"/>
            <a:ext cx="1944216" cy="1340768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A3E4F247-4118-4936-991A-4756C1487F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420888"/>
            <a:ext cx="1736317" cy="158935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EFD11D3-772E-41F9-8EDD-C5BC66A72891}"/>
              </a:ext>
            </a:extLst>
          </p:cNvPr>
          <p:cNvSpPr txBox="1"/>
          <p:nvPr/>
        </p:nvSpPr>
        <p:spPr>
          <a:xfrm>
            <a:off x="2699792" y="4077072"/>
            <a:ext cx="36163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Bob Rajan </a:t>
            </a:r>
            <a:r>
              <a:rPr lang="en-GB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 JP PhD</a:t>
            </a:r>
          </a:p>
          <a:p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Vicechair</a:t>
            </a:r>
          </a:p>
          <a:p>
            <a:r>
              <a:rPr lang="en-GB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SGUK</a:t>
            </a:r>
            <a:endParaRPr lang="en-GB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90F5895-1516-40B2-A4D4-D5DBD321D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83BFC-4834-437A-A434-83C91284F4A7}" type="datetime8">
              <a:rPr lang="en-GB" smtClean="0"/>
              <a:t>26/04/2021 22:25</a:t>
            </a:fld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BAE30FA7-C84D-426E-BFD5-058A2B94E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6CE2-65BA-4721-BB1A-1EDB821F77A6}" type="slidenum">
              <a:rPr lang="en-GB" smtClean="0"/>
              <a:t>1</a:t>
            </a:fld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D789C21-AEA9-40F3-9467-E1B447C2F950}"/>
              </a:ext>
            </a:extLst>
          </p:cNvPr>
          <p:cNvSpPr/>
          <p:nvPr/>
        </p:nvSpPr>
        <p:spPr>
          <a:xfrm>
            <a:off x="2483768" y="587727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dirty="0"/>
              <a:t>Please study each slide with its accompanying  notes to get to know the subject </a:t>
            </a:r>
          </a:p>
        </p:txBody>
      </p:sp>
    </p:spTree>
    <p:extLst>
      <p:ext uri="{BB962C8B-B14F-4D97-AF65-F5344CB8AC3E}">
        <p14:creationId xmlns:p14="http://schemas.microsoft.com/office/powerpoint/2010/main" val="3715765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404664"/>
            <a:ext cx="6751610" cy="720080"/>
          </a:xfrm>
        </p:spPr>
        <p:txBody>
          <a:bodyPr>
            <a:normAutofit/>
          </a:bodyPr>
          <a:lstStyle/>
          <a:p>
            <a:pPr marL="182880" indent="0">
              <a:buNone/>
            </a:pPr>
            <a:r>
              <a:rPr lang="en-GB" sz="32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Signs of Stress in an Employee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104" y="0"/>
            <a:ext cx="1944216" cy="13407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EAC4FFD-CBDF-4B55-B0E1-11821036863D}"/>
              </a:ext>
            </a:extLst>
          </p:cNvPr>
          <p:cNvSpPr txBox="1"/>
          <p:nvPr/>
        </p:nvSpPr>
        <p:spPr>
          <a:xfrm>
            <a:off x="683568" y="1412776"/>
            <a:ext cx="7604967" cy="49244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fontAlgn="base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more time off</a:t>
            </a:r>
          </a:p>
          <a:p>
            <a:pPr marL="342900" indent="-342900" fontAlgn="base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Arrive for work later and later</a:t>
            </a:r>
          </a:p>
          <a:p>
            <a:pPr marL="342900" indent="-342900" fontAlgn="base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more twitchy or nervous</a:t>
            </a:r>
          </a:p>
          <a:p>
            <a:pPr marL="342900" indent="-342900" fontAlgn="base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GB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base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Mood swings</a:t>
            </a:r>
          </a:p>
          <a:p>
            <a:pPr marL="342900" indent="-342900" fontAlgn="base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 withdrawn</a:t>
            </a:r>
          </a:p>
          <a:p>
            <a:pPr marL="342900" indent="-342900" fontAlgn="base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Loss of motivation, commitment and confidence</a:t>
            </a:r>
          </a:p>
          <a:p>
            <a:pPr marL="342900" indent="-342900" fontAlgn="base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Increased emotional reactions – </a:t>
            </a:r>
          </a:p>
          <a:p>
            <a:pPr fontAlgn="base">
              <a:spcBef>
                <a:spcPts val="1200"/>
              </a:spcBef>
            </a:pPr>
            <a:r>
              <a:rPr lang="en-GB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 more tearful, sensitive or aggressive</a:t>
            </a:r>
          </a:p>
          <a:p>
            <a:pPr fontAlgn="base"/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192F0B-7A45-443E-8232-1BA67EE88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8A2B-5D6E-4DCE-BC59-3676D74A36A4}" type="datetime8">
              <a:rPr lang="en-GB" smtClean="0"/>
              <a:t>26/04/2021 22:25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8E215A-C33A-4913-A2DD-70EC1A80C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D3C8E5-0B07-4A51-9737-FF7BEC24F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6CE2-65BA-4721-BB1A-1EDB821F77A6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457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6264696" cy="1080120"/>
          </a:xfrm>
        </p:spPr>
        <p:txBody>
          <a:bodyPr>
            <a:normAutofit/>
          </a:bodyPr>
          <a:lstStyle/>
          <a:p>
            <a:pPr marL="182880" indent="0">
              <a:buNone/>
            </a:pPr>
            <a:r>
              <a:rPr lang="en-GB" sz="32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Managing </a:t>
            </a:r>
            <a:br>
              <a:rPr lang="en-GB" sz="32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Work-Related Stress (WRS)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104" y="0"/>
            <a:ext cx="1944216" cy="1340768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12C940-5C27-4F21-B15E-D6DC77C2E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DEC14-9AC5-4DBC-8A17-5529A6B6B89A}" type="datetime8">
              <a:rPr lang="en-GB" smtClean="0"/>
              <a:t>26/04/2021 22:25</a:t>
            </a:fld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9E4C62-0D6F-43BC-9544-F309DF722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6CE2-65BA-4721-BB1A-1EDB821F77A6}" type="slidenum">
              <a:rPr lang="en-GB" smtClean="0"/>
              <a:t>11</a:t>
            </a:fld>
            <a:endParaRPr lang="en-GB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8EAFA40-0C05-443C-8B11-75A24767B813}"/>
              </a:ext>
            </a:extLst>
          </p:cNvPr>
          <p:cNvGrpSpPr/>
          <p:nvPr/>
        </p:nvGrpSpPr>
        <p:grpSpPr>
          <a:xfrm>
            <a:off x="1907704" y="1628800"/>
            <a:ext cx="4572000" cy="4750787"/>
            <a:chOff x="2771800" y="1772816"/>
            <a:chExt cx="4572000" cy="4750787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5EF62DB-EFFE-4033-B1D6-3E36C3C4782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31840" y="1772816"/>
              <a:ext cx="3456384" cy="4032448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7C0F634-B337-4D3F-80D9-B78038D430BA}"/>
                </a:ext>
              </a:extLst>
            </p:cNvPr>
            <p:cNvSpPr/>
            <p:nvPr/>
          </p:nvSpPr>
          <p:spPr>
            <a:xfrm>
              <a:off x="2771800" y="5877272"/>
              <a:ext cx="4572000" cy="64633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GB" dirty="0">
                  <a:hlinkClick r:id="rId5"/>
                </a:rPr>
                <a:t>Talking Toolkit: Preventing work-related stress (</a:t>
              </a:r>
              <a:r>
                <a:rPr lang="en-GB" dirty="0" err="1">
                  <a:hlinkClick r:id="rId5"/>
                </a:rPr>
                <a:t>hse.gov.uk</a:t>
              </a:r>
              <a:r>
                <a:rPr lang="en-GB" dirty="0">
                  <a:hlinkClick r:id="rId5"/>
                </a:rPr>
                <a:t>)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551555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5D232B-CF73-423F-A570-7AC3341A0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A3AB6-4036-486B-A797-23C846A58FF0}" type="datetime8">
              <a:rPr lang="en-GB" smtClean="0"/>
              <a:t>26/04/2021 22:25</a:t>
            </a:fld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E75AC36-9F03-4B5F-A2EA-D62D460C0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6CE2-65BA-4721-BB1A-1EDB821F77A6}" type="slidenum">
              <a:rPr lang="en-GB" smtClean="0"/>
              <a:t>12</a:t>
            </a:fld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56900B-2548-4391-B6D6-C04FCC06639D}"/>
              </a:ext>
            </a:extLst>
          </p:cNvPr>
          <p:cNvSpPr txBox="1"/>
          <p:nvPr/>
        </p:nvSpPr>
        <p:spPr>
          <a:xfrm>
            <a:off x="4283968" y="2204864"/>
            <a:ext cx="43105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Note to Lecturers</a:t>
            </a:r>
          </a:p>
          <a:p>
            <a:r>
              <a:rPr lang="en-GB" sz="1400" dirty="0"/>
              <a:t>For SGUK certificate Word template please contact</a:t>
            </a:r>
          </a:p>
          <a:p>
            <a:r>
              <a:rPr lang="en-GB" sz="1400" dirty="0">
                <a:hlinkClick r:id="rId3"/>
              </a:rPr>
              <a:t>contact@safetygroupsuk.org.uk</a:t>
            </a:r>
            <a:endParaRPr lang="en-GB" sz="1400" dirty="0"/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B2D341-D6B5-48B9-B3F7-31F94CEE8F8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9784" y="-15964"/>
            <a:ext cx="1944216" cy="13407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D7A39F1-AF85-41B8-9946-ABB1920BDB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76672"/>
            <a:ext cx="3312368" cy="460851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6E631-D78A-4A14-924D-77BF78B22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3151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5D232B-CF73-423F-A570-7AC3341A0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D30A2-A8F9-48F1-A7AE-E61C0CDD9BB5}" type="datetime8">
              <a:rPr lang="en-GB" smtClean="0"/>
              <a:t>26/04/2021 22:25</a:t>
            </a:fld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E75AC36-9F03-4B5F-A2EA-D62D460C0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6CE2-65BA-4721-BB1A-1EDB821F77A6}" type="slidenum">
              <a:rPr lang="en-GB" smtClean="0"/>
              <a:t>13</a:t>
            </a:fld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43BAE23-4E6E-433B-9099-D811F7CF35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9784" y="-15964"/>
            <a:ext cx="1944216" cy="1340768"/>
          </a:xfrm>
          <a:prstGeom prst="rect">
            <a:avLst/>
          </a:prstGeom>
        </p:spPr>
      </p:pic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F6026226-EFBA-4185-8C6F-E76F543359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6408711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558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116632"/>
            <a:ext cx="5798674" cy="936104"/>
          </a:xfrm>
        </p:spPr>
        <p:txBody>
          <a:bodyPr>
            <a:normAutofit/>
          </a:bodyPr>
          <a:lstStyle/>
          <a:p>
            <a:pPr marL="182880" indent="0">
              <a:buNone/>
            </a:pPr>
            <a:r>
              <a:rPr lang="en-GB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Wellbeing and </a:t>
            </a:r>
            <a:br>
              <a:rPr lang="en-GB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Work-Related Stress (WRS)</a:t>
            </a:r>
            <a:endParaRPr lang="en-GB" sz="28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104" y="0"/>
            <a:ext cx="1944216" cy="1340768"/>
          </a:xfrm>
          <a:prstGeom prst="rect">
            <a:avLst/>
          </a:prstGeom>
        </p:spPr>
      </p:pic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90F5895-1516-40B2-A4D4-D5DBD321D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83BFC-4834-437A-A434-83C91284F4A7}" type="datetime8">
              <a:rPr lang="en-GB" smtClean="0"/>
              <a:t>26/04/2021 22:25</a:t>
            </a:fld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BAE30FA7-C84D-426E-BFD5-058A2B94E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6CE2-65BA-4721-BB1A-1EDB821F77A6}" type="slidenum">
              <a:rPr lang="en-GB" smtClean="0"/>
              <a:t>2</a:t>
            </a:fld>
            <a:endParaRPr lang="en-GB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F22C89D-7C08-4296-A07A-F7A8D6FD3A44}"/>
              </a:ext>
            </a:extLst>
          </p:cNvPr>
          <p:cNvGrpSpPr/>
          <p:nvPr/>
        </p:nvGrpSpPr>
        <p:grpSpPr>
          <a:xfrm>
            <a:off x="179512" y="1124744"/>
            <a:ext cx="3672408" cy="5355452"/>
            <a:chOff x="683568" y="980728"/>
            <a:chExt cx="2197184" cy="5355452"/>
          </a:xfrm>
        </p:grpSpPr>
        <p:pic>
          <p:nvPicPr>
            <p:cNvPr id="6" name="Picture 5" descr="A picture containing building, stadium, red, orange&#10;&#10;Description automatically generated">
              <a:extLst>
                <a:ext uri="{FF2B5EF4-FFF2-40B4-BE49-F238E27FC236}">
                  <a16:creationId xmlns:a16="http://schemas.microsoft.com/office/drawing/2014/main" id="{7A0B0F2F-1FB8-4607-B723-37BBACB7395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68" y="980728"/>
              <a:ext cx="2160240" cy="1656184"/>
            </a:xfrm>
            <a:prstGeom prst="rect">
              <a:avLst/>
            </a:prstGeom>
          </p:spPr>
        </p:pic>
        <p:pic>
          <p:nvPicPr>
            <p:cNvPr id="9" name="Picture 8" descr="A picture containing building, stadium, red, orange&#10;&#10;Description automatically generated">
              <a:extLst>
                <a:ext uri="{FF2B5EF4-FFF2-40B4-BE49-F238E27FC236}">
                  <a16:creationId xmlns:a16="http://schemas.microsoft.com/office/drawing/2014/main" id="{AED78FBB-E33A-4AA3-95A9-33722CD9E7A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68" y="2708920"/>
              <a:ext cx="1045056" cy="674932"/>
            </a:xfrm>
            <a:prstGeom prst="rect">
              <a:avLst/>
            </a:prstGeom>
          </p:spPr>
        </p:pic>
        <p:pic>
          <p:nvPicPr>
            <p:cNvPr id="13" name="Picture 12" descr="A picture containing building, stadium, red, orange&#10;&#10;Description automatically generated">
              <a:extLst>
                <a:ext uri="{FF2B5EF4-FFF2-40B4-BE49-F238E27FC236}">
                  <a16:creationId xmlns:a16="http://schemas.microsoft.com/office/drawing/2014/main" id="{DBED8987-F76F-4924-B730-1A6E53F6897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68" y="3501008"/>
              <a:ext cx="1045056" cy="674932"/>
            </a:xfrm>
            <a:prstGeom prst="rect">
              <a:avLst/>
            </a:prstGeom>
          </p:spPr>
        </p:pic>
        <p:pic>
          <p:nvPicPr>
            <p:cNvPr id="14" name="Picture 13" descr="A picture containing building, stadium, red, orange&#10;&#10;Description automatically generated">
              <a:extLst>
                <a:ext uri="{FF2B5EF4-FFF2-40B4-BE49-F238E27FC236}">
                  <a16:creationId xmlns:a16="http://schemas.microsoft.com/office/drawing/2014/main" id="{FE006BFF-B00C-482B-B4C8-0B0850014B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68" y="4221088"/>
              <a:ext cx="1045056" cy="603496"/>
            </a:xfrm>
            <a:prstGeom prst="rect">
              <a:avLst/>
            </a:prstGeom>
          </p:spPr>
        </p:pic>
        <p:pic>
          <p:nvPicPr>
            <p:cNvPr id="15" name="Picture 14" descr="A picture containing building, stadium, red, orange&#10;&#10;Description automatically generated">
              <a:extLst>
                <a:ext uri="{FF2B5EF4-FFF2-40B4-BE49-F238E27FC236}">
                  <a16:creationId xmlns:a16="http://schemas.microsoft.com/office/drawing/2014/main" id="{3779DE8E-1BA8-437E-9D23-9C7D83017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68" y="4869160"/>
              <a:ext cx="1045056" cy="674932"/>
            </a:xfrm>
            <a:prstGeom prst="rect">
              <a:avLst/>
            </a:prstGeom>
          </p:spPr>
        </p:pic>
        <p:pic>
          <p:nvPicPr>
            <p:cNvPr id="16" name="Picture 15" descr="A picture containing building, stadium, red, orange&#10;&#10;Description automatically generated">
              <a:extLst>
                <a:ext uri="{FF2B5EF4-FFF2-40B4-BE49-F238E27FC236}">
                  <a16:creationId xmlns:a16="http://schemas.microsoft.com/office/drawing/2014/main" id="{C7F0B3BB-019B-45A8-A719-DDDCF0BF4AD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5696" y="3429000"/>
              <a:ext cx="1045056" cy="674932"/>
            </a:xfrm>
            <a:prstGeom prst="rect">
              <a:avLst/>
            </a:prstGeom>
          </p:spPr>
        </p:pic>
        <p:pic>
          <p:nvPicPr>
            <p:cNvPr id="17" name="Picture 16" descr="A picture containing building, stadium, red, orange&#10;&#10;Description automatically generated">
              <a:extLst>
                <a:ext uri="{FF2B5EF4-FFF2-40B4-BE49-F238E27FC236}">
                  <a16:creationId xmlns:a16="http://schemas.microsoft.com/office/drawing/2014/main" id="{7F6E8823-5FB1-4697-89DC-B2FBFCD9A52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87624" y="5661248"/>
              <a:ext cx="1045056" cy="674932"/>
            </a:xfrm>
            <a:prstGeom prst="rect">
              <a:avLst/>
            </a:prstGeom>
          </p:spPr>
        </p:pic>
        <p:pic>
          <p:nvPicPr>
            <p:cNvPr id="18" name="Picture 17" descr="A picture containing building, stadium, red, orange&#10;&#10;Description automatically generated">
              <a:extLst>
                <a:ext uri="{FF2B5EF4-FFF2-40B4-BE49-F238E27FC236}">
                  <a16:creationId xmlns:a16="http://schemas.microsoft.com/office/drawing/2014/main" id="{5CE14184-0D10-402C-8932-F14A27DBCF6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5696" y="2708920"/>
              <a:ext cx="1045056" cy="674932"/>
            </a:xfrm>
            <a:prstGeom prst="rect">
              <a:avLst/>
            </a:prstGeom>
          </p:spPr>
        </p:pic>
        <p:pic>
          <p:nvPicPr>
            <p:cNvPr id="19" name="Picture 18" descr="A picture containing building, stadium, red, orange&#10;&#10;Description automatically generated">
              <a:extLst>
                <a:ext uri="{FF2B5EF4-FFF2-40B4-BE49-F238E27FC236}">
                  <a16:creationId xmlns:a16="http://schemas.microsoft.com/office/drawing/2014/main" id="{9E9DF4B9-11BC-4C41-8FE6-D7AA667D5BF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5696" y="4221088"/>
              <a:ext cx="1045056" cy="674932"/>
            </a:xfrm>
            <a:prstGeom prst="rect">
              <a:avLst/>
            </a:prstGeom>
          </p:spPr>
        </p:pic>
        <p:pic>
          <p:nvPicPr>
            <p:cNvPr id="20" name="Picture 19" descr="A picture containing building, stadium, red, orange&#10;&#10;Description automatically generated">
              <a:extLst>
                <a:ext uri="{FF2B5EF4-FFF2-40B4-BE49-F238E27FC236}">
                  <a16:creationId xmlns:a16="http://schemas.microsoft.com/office/drawing/2014/main" id="{1D4E7ED4-3449-4CCC-BEBD-BD7F7B1484F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5696" y="4941168"/>
              <a:ext cx="1045056" cy="674932"/>
            </a:xfrm>
            <a:prstGeom prst="rect">
              <a:avLst/>
            </a:prstGeom>
          </p:spPr>
        </p:pic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3A328A73-275E-42D6-889A-697C32678A31}"/>
              </a:ext>
            </a:extLst>
          </p:cNvPr>
          <p:cNvSpPr txBox="1"/>
          <p:nvPr/>
        </p:nvSpPr>
        <p:spPr>
          <a:xfrm>
            <a:off x="4139952" y="1700808"/>
            <a:ext cx="46805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Number of workers suffering from:</a:t>
            </a:r>
          </a:p>
          <a:p>
            <a:r>
              <a:rPr lang="en-GB" sz="2400" b="1" dirty="0" err="1">
                <a:solidFill>
                  <a:srgbClr val="C00000"/>
                </a:solidFill>
              </a:rPr>
              <a:t>WRS</a:t>
            </a:r>
            <a:r>
              <a:rPr lang="en-GB" sz="2400" b="1" dirty="0">
                <a:solidFill>
                  <a:srgbClr val="C00000"/>
                </a:solidFill>
              </a:rPr>
              <a:t>, </a:t>
            </a:r>
          </a:p>
          <a:p>
            <a:r>
              <a:rPr lang="en-GB" sz="2400" b="1" dirty="0" err="1">
                <a:solidFill>
                  <a:srgbClr val="C00000"/>
                </a:solidFill>
              </a:rPr>
              <a:t>WR</a:t>
            </a:r>
            <a:r>
              <a:rPr lang="en-GB" sz="2400" b="1" dirty="0">
                <a:solidFill>
                  <a:srgbClr val="C00000"/>
                </a:solidFill>
              </a:rPr>
              <a:t> Depression, and/or </a:t>
            </a:r>
          </a:p>
          <a:p>
            <a:r>
              <a:rPr lang="en-GB" sz="2400" b="1" dirty="0" err="1">
                <a:solidFill>
                  <a:srgbClr val="C00000"/>
                </a:solidFill>
              </a:rPr>
              <a:t>WR</a:t>
            </a:r>
            <a:r>
              <a:rPr lang="en-GB" sz="2400" b="1" dirty="0">
                <a:solidFill>
                  <a:srgbClr val="C00000"/>
                </a:solidFill>
              </a:rPr>
              <a:t> Anxiety </a:t>
            </a:r>
          </a:p>
          <a:p>
            <a:r>
              <a:rPr lang="en-GB" sz="2400" b="1" dirty="0">
                <a:solidFill>
                  <a:srgbClr val="0070C0"/>
                </a:solidFill>
              </a:rPr>
              <a:t>would fill over 10 footy stadiums, each with 80, 000 seats 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D7FECA2-4CF4-408B-B224-70AF2D2CF643}"/>
              </a:ext>
            </a:extLst>
          </p:cNvPr>
          <p:cNvGrpSpPr/>
          <p:nvPr/>
        </p:nvGrpSpPr>
        <p:grpSpPr>
          <a:xfrm>
            <a:off x="4572000" y="4725144"/>
            <a:ext cx="3779457" cy="1317206"/>
            <a:chOff x="4499992" y="4077072"/>
            <a:chExt cx="3779457" cy="1317206"/>
          </a:xfrm>
        </p:grpSpPr>
        <p:pic>
          <p:nvPicPr>
            <p:cNvPr id="25" name="Picture 24" descr="A picture containing wall, person, indoor, person&#10;&#10;Description automatically generated">
              <a:extLst>
                <a:ext uri="{FF2B5EF4-FFF2-40B4-BE49-F238E27FC236}">
                  <a16:creationId xmlns:a16="http://schemas.microsoft.com/office/drawing/2014/main" id="{68A0B8C7-9182-4595-8B4E-4466C49A61D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99992" y="4077072"/>
              <a:ext cx="1524040" cy="1317206"/>
            </a:xfrm>
            <a:prstGeom prst="rect">
              <a:avLst/>
            </a:prstGeom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6972499-CB23-4F4E-8CA7-C5E965B40CDE}"/>
                </a:ext>
              </a:extLst>
            </p:cNvPr>
            <p:cNvSpPr txBox="1"/>
            <p:nvPr/>
          </p:nvSpPr>
          <p:spPr>
            <a:xfrm>
              <a:off x="6084168" y="4437112"/>
              <a:ext cx="219528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/>
                <a:t>We need to act.</a:t>
              </a:r>
            </a:p>
            <a:p>
              <a:r>
                <a:rPr lang="en-GB" sz="2400" b="1" dirty="0"/>
                <a:t>No Stigma.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14072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116632"/>
            <a:ext cx="5798674" cy="936104"/>
          </a:xfrm>
        </p:spPr>
        <p:txBody>
          <a:bodyPr>
            <a:normAutofit/>
          </a:bodyPr>
          <a:lstStyle/>
          <a:p>
            <a:pPr marL="182880" indent="0">
              <a:buNone/>
            </a:pPr>
            <a:r>
              <a:rPr lang="en-GB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Wellbeing and </a:t>
            </a:r>
            <a:br>
              <a:rPr lang="en-GB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Work-Related Stress (WRS)</a:t>
            </a:r>
            <a:endParaRPr lang="en-GB" sz="28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104" y="0"/>
            <a:ext cx="1944216" cy="1340768"/>
          </a:xfrm>
          <a:prstGeom prst="rect">
            <a:avLst/>
          </a:prstGeom>
        </p:spPr>
      </p:pic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90F5895-1516-40B2-A4D4-D5DBD321D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83BFC-4834-437A-A434-83C91284F4A7}" type="datetime8">
              <a:rPr lang="en-GB" smtClean="0"/>
              <a:t>26/04/2021 22:25</a:t>
            </a:fld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BAE30FA7-C84D-426E-BFD5-058A2B94E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6CE2-65BA-4721-BB1A-1EDB821F77A6}" type="slidenum">
              <a:rPr lang="en-GB" smtClean="0"/>
              <a:t>3</a:t>
            </a:fld>
            <a:endParaRPr lang="en-GB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F22C89D-7C08-4296-A07A-F7A8D6FD3A44}"/>
              </a:ext>
            </a:extLst>
          </p:cNvPr>
          <p:cNvGrpSpPr/>
          <p:nvPr/>
        </p:nvGrpSpPr>
        <p:grpSpPr>
          <a:xfrm>
            <a:off x="683568" y="980728"/>
            <a:ext cx="2664296" cy="5355452"/>
            <a:chOff x="683568" y="980728"/>
            <a:chExt cx="2197184" cy="5355452"/>
          </a:xfrm>
        </p:grpSpPr>
        <p:pic>
          <p:nvPicPr>
            <p:cNvPr id="6" name="Picture 5" descr="A picture containing building, stadium, red, orange&#10;&#10;Description automatically generated">
              <a:extLst>
                <a:ext uri="{FF2B5EF4-FFF2-40B4-BE49-F238E27FC236}">
                  <a16:creationId xmlns:a16="http://schemas.microsoft.com/office/drawing/2014/main" id="{7A0B0F2F-1FB8-4607-B723-37BBACB7395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68" y="980728"/>
              <a:ext cx="2160240" cy="1656184"/>
            </a:xfrm>
            <a:prstGeom prst="rect">
              <a:avLst/>
            </a:prstGeom>
          </p:spPr>
        </p:pic>
        <p:pic>
          <p:nvPicPr>
            <p:cNvPr id="9" name="Picture 8" descr="A picture containing building, stadium, red, orange&#10;&#10;Description automatically generated">
              <a:extLst>
                <a:ext uri="{FF2B5EF4-FFF2-40B4-BE49-F238E27FC236}">
                  <a16:creationId xmlns:a16="http://schemas.microsoft.com/office/drawing/2014/main" id="{AED78FBB-E33A-4AA3-95A9-33722CD9E7A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68" y="2708920"/>
              <a:ext cx="1045056" cy="674932"/>
            </a:xfrm>
            <a:prstGeom prst="rect">
              <a:avLst/>
            </a:prstGeom>
          </p:spPr>
        </p:pic>
        <p:pic>
          <p:nvPicPr>
            <p:cNvPr id="13" name="Picture 12" descr="A picture containing building, stadium, red, orange&#10;&#10;Description automatically generated">
              <a:extLst>
                <a:ext uri="{FF2B5EF4-FFF2-40B4-BE49-F238E27FC236}">
                  <a16:creationId xmlns:a16="http://schemas.microsoft.com/office/drawing/2014/main" id="{DBED8987-F76F-4924-B730-1A6E53F6897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68" y="3501008"/>
              <a:ext cx="1045056" cy="674932"/>
            </a:xfrm>
            <a:prstGeom prst="rect">
              <a:avLst/>
            </a:prstGeom>
          </p:spPr>
        </p:pic>
        <p:pic>
          <p:nvPicPr>
            <p:cNvPr id="14" name="Picture 13" descr="A picture containing building, stadium, red, orange&#10;&#10;Description automatically generated">
              <a:extLst>
                <a:ext uri="{FF2B5EF4-FFF2-40B4-BE49-F238E27FC236}">
                  <a16:creationId xmlns:a16="http://schemas.microsoft.com/office/drawing/2014/main" id="{FE006BFF-B00C-482B-B4C8-0B0850014B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68" y="4221088"/>
              <a:ext cx="1045056" cy="603496"/>
            </a:xfrm>
            <a:prstGeom prst="rect">
              <a:avLst/>
            </a:prstGeom>
          </p:spPr>
        </p:pic>
        <p:pic>
          <p:nvPicPr>
            <p:cNvPr id="15" name="Picture 14" descr="A picture containing building, stadium, red, orange&#10;&#10;Description automatically generated">
              <a:extLst>
                <a:ext uri="{FF2B5EF4-FFF2-40B4-BE49-F238E27FC236}">
                  <a16:creationId xmlns:a16="http://schemas.microsoft.com/office/drawing/2014/main" id="{3779DE8E-1BA8-437E-9D23-9C7D83017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68" y="4869160"/>
              <a:ext cx="1045056" cy="674932"/>
            </a:xfrm>
            <a:prstGeom prst="rect">
              <a:avLst/>
            </a:prstGeom>
          </p:spPr>
        </p:pic>
        <p:pic>
          <p:nvPicPr>
            <p:cNvPr id="16" name="Picture 15" descr="A picture containing building, stadium, red, orange&#10;&#10;Description automatically generated">
              <a:extLst>
                <a:ext uri="{FF2B5EF4-FFF2-40B4-BE49-F238E27FC236}">
                  <a16:creationId xmlns:a16="http://schemas.microsoft.com/office/drawing/2014/main" id="{C7F0B3BB-019B-45A8-A719-DDDCF0BF4AD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5696" y="3429000"/>
              <a:ext cx="1045056" cy="674932"/>
            </a:xfrm>
            <a:prstGeom prst="rect">
              <a:avLst/>
            </a:prstGeom>
          </p:spPr>
        </p:pic>
        <p:pic>
          <p:nvPicPr>
            <p:cNvPr id="17" name="Picture 16" descr="A picture containing building, stadium, red, orange&#10;&#10;Description automatically generated">
              <a:extLst>
                <a:ext uri="{FF2B5EF4-FFF2-40B4-BE49-F238E27FC236}">
                  <a16:creationId xmlns:a16="http://schemas.microsoft.com/office/drawing/2014/main" id="{7F6E8823-5FB1-4697-89DC-B2FBFCD9A52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87624" y="5661248"/>
              <a:ext cx="1045056" cy="674932"/>
            </a:xfrm>
            <a:prstGeom prst="rect">
              <a:avLst/>
            </a:prstGeom>
          </p:spPr>
        </p:pic>
        <p:pic>
          <p:nvPicPr>
            <p:cNvPr id="18" name="Picture 17" descr="A picture containing building, stadium, red, orange&#10;&#10;Description automatically generated">
              <a:extLst>
                <a:ext uri="{FF2B5EF4-FFF2-40B4-BE49-F238E27FC236}">
                  <a16:creationId xmlns:a16="http://schemas.microsoft.com/office/drawing/2014/main" id="{5CE14184-0D10-402C-8932-F14A27DBCF6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5696" y="2708920"/>
              <a:ext cx="1045056" cy="674932"/>
            </a:xfrm>
            <a:prstGeom prst="rect">
              <a:avLst/>
            </a:prstGeom>
          </p:spPr>
        </p:pic>
        <p:pic>
          <p:nvPicPr>
            <p:cNvPr id="19" name="Picture 18" descr="A picture containing building, stadium, red, orange&#10;&#10;Description automatically generated">
              <a:extLst>
                <a:ext uri="{FF2B5EF4-FFF2-40B4-BE49-F238E27FC236}">
                  <a16:creationId xmlns:a16="http://schemas.microsoft.com/office/drawing/2014/main" id="{9E9DF4B9-11BC-4C41-8FE6-D7AA667D5BF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5696" y="4221088"/>
              <a:ext cx="1045056" cy="674932"/>
            </a:xfrm>
            <a:prstGeom prst="rect">
              <a:avLst/>
            </a:prstGeom>
          </p:spPr>
        </p:pic>
        <p:pic>
          <p:nvPicPr>
            <p:cNvPr id="20" name="Picture 19" descr="A picture containing building, stadium, red, orange&#10;&#10;Description automatically generated">
              <a:extLst>
                <a:ext uri="{FF2B5EF4-FFF2-40B4-BE49-F238E27FC236}">
                  <a16:creationId xmlns:a16="http://schemas.microsoft.com/office/drawing/2014/main" id="{1D4E7ED4-3449-4CCC-BEBD-BD7F7B1484F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5696" y="4941168"/>
              <a:ext cx="1045056" cy="674932"/>
            </a:xfrm>
            <a:prstGeom prst="rect">
              <a:avLst/>
            </a:prstGeom>
          </p:spPr>
        </p:pic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1A3D95B8-B867-4A23-B2FA-4084290AC3B9}"/>
              </a:ext>
            </a:extLst>
          </p:cNvPr>
          <p:cNvSpPr txBox="1"/>
          <p:nvPr/>
        </p:nvSpPr>
        <p:spPr>
          <a:xfrm>
            <a:off x="3563888" y="1700808"/>
            <a:ext cx="49685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70C0"/>
                </a:solidFill>
              </a:rPr>
              <a:t>The earlier a problem is tackled the less impact it will have.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1" dirty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70C0"/>
                </a:solidFill>
              </a:rPr>
              <a:t>If you think that an employee is having problems, encourage them to talk to someone.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1" dirty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70C0"/>
                </a:solidFill>
              </a:rPr>
              <a:t>It may be their line manager, trade union representative, GP or their occupational health team.</a:t>
            </a:r>
          </a:p>
        </p:txBody>
      </p:sp>
    </p:spTree>
    <p:extLst>
      <p:ext uri="{BB962C8B-B14F-4D97-AF65-F5344CB8AC3E}">
        <p14:creationId xmlns:p14="http://schemas.microsoft.com/office/powerpoint/2010/main" val="1911012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9642"/>
            <a:ext cx="6552728" cy="1080120"/>
          </a:xfrm>
        </p:spPr>
        <p:txBody>
          <a:bodyPr>
            <a:normAutofit/>
          </a:bodyPr>
          <a:lstStyle/>
          <a:p>
            <a:pPr marL="182880" indent="0">
              <a:buNone/>
            </a:pPr>
            <a:r>
              <a:rPr lang="en-GB" sz="32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Managing </a:t>
            </a:r>
            <a:br>
              <a:rPr lang="en-GB" sz="32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Work-Related Stress (WRS)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104" y="0"/>
            <a:ext cx="1944216" cy="13407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A906366-4C99-4FF3-BF29-39CE42AABA90}"/>
              </a:ext>
            </a:extLst>
          </p:cNvPr>
          <p:cNvSpPr txBox="1"/>
          <p:nvPr/>
        </p:nvSpPr>
        <p:spPr>
          <a:xfrm>
            <a:off x="467544" y="1268760"/>
            <a:ext cx="8208912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HSE encourages a proactive approach to preventing the causes of workplace stressors, however, employers:</a:t>
            </a: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en-GB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legal duties to manage WRS</a:t>
            </a: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en-GB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assess the risks of WRS in their workplaces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take action to protect their employees</a:t>
            </a: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(based on their risk assessment)</a:t>
            </a:r>
            <a:endParaRPr lang="en-GB" sz="2000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7BB669-6793-4852-BEF3-BFD79D6C67EF}"/>
              </a:ext>
            </a:extLst>
          </p:cNvPr>
          <p:cNvSpPr txBox="1"/>
          <p:nvPr/>
        </p:nvSpPr>
        <p:spPr>
          <a:xfrm>
            <a:off x="1547664" y="5085184"/>
            <a:ext cx="608692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Lucida Handwriting" panose="03010101010101010101" pitchFamily="66" charset="0"/>
                <a:cs typeface="Arial" panose="020B0604020202020204" pitchFamily="34" charset="0"/>
              </a:rPr>
              <a:t>“</a:t>
            </a:r>
            <a:r>
              <a:rPr lang="en-GB" sz="2000" b="1" dirty="0">
                <a:latin typeface="Lucida Handwriting" panose="03010101010101010101" pitchFamily="66" charset="0"/>
                <a:cs typeface="Arial" panose="020B0604020202020204" pitchFamily="34" charset="0"/>
              </a:rPr>
              <a:t>everyone has the right to </a:t>
            </a:r>
          </a:p>
          <a:p>
            <a:pPr algn="ctr"/>
            <a:r>
              <a:rPr lang="en-GB" sz="2000" b="1" dirty="0">
                <a:latin typeface="Lucida Handwriting" panose="03010101010101010101" pitchFamily="66" charset="0"/>
                <a:cs typeface="Arial" panose="020B0604020202020204" pitchFamily="34" charset="0"/>
              </a:rPr>
              <a:t>come home safe and well from their job.”</a:t>
            </a:r>
          </a:p>
          <a:p>
            <a:pPr algn="ctr"/>
            <a:r>
              <a:rPr lang="en-GB" sz="2000" b="1" dirty="0">
                <a:latin typeface="Lucida Handwriting" panose="03010101010101010101" pitchFamily="66" charset="0"/>
                <a:cs typeface="Arial" panose="020B0604020202020204" pitchFamily="34" charset="0"/>
              </a:rPr>
              <a:t> </a:t>
            </a:r>
            <a:r>
              <a:rPr lang="en-GB" sz="2000" b="1" dirty="0"/>
              <a:t>HSE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73BE829-5A33-4091-B8FE-4F1D25B51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C8A2D-F81B-4A63-B142-1EE8C975A3BA}" type="datetime8">
              <a:rPr lang="en-GB" smtClean="0"/>
              <a:t>26/04/2021 22:25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4374F1D-E75E-4945-9364-6E00A94EA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523E13F-118A-4110-A1AC-327B166BD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6CE2-65BA-4721-BB1A-1EDB821F77A6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294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772816"/>
            <a:ext cx="7759722" cy="3384376"/>
          </a:xfrm>
        </p:spPr>
        <p:txBody>
          <a:bodyPr>
            <a:normAutofit/>
          </a:bodyPr>
          <a:lstStyle/>
          <a:p>
            <a:pPr fontAlgn="base"/>
            <a:r>
              <a:rPr lang="en-GB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HSE defines stress as:</a:t>
            </a:r>
            <a:br>
              <a:rPr lang="en-GB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GB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adverse reaction </a:t>
            </a:r>
            <a:r>
              <a:rPr lang="en-GB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have </a:t>
            </a:r>
            <a:r>
              <a:rPr lang="en-GB" sz="2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br>
              <a:rPr lang="en-GB" sz="2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2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excessive pressures</a:t>
            </a:r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br>
              <a:rPr lang="en-GB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types of demand</a:t>
            </a:r>
            <a:r>
              <a:rPr lang="en-GB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placed on them’.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104" y="0"/>
            <a:ext cx="1944216" cy="1340768"/>
          </a:xfrm>
          <a:prstGeom prst="rect">
            <a:avLst/>
          </a:prstGeom>
        </p:spPr>
      </p:pic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35A0E3CB-DBCD-4D5A-83AE-5F5E008E90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88640"/>
            <a:ext cx="1736317" cy="1589356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A2BB27-6897-45DF-9F7C-575E7FC40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CF41-6C57-4CF8-9EA3-38ECAC064CB0}" type="datetime8">
              <a:rPr lang="en-GB" smtClean="0"/>
              <a:t>26/04/2021 22:25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4C7F2E1-A472-4B01-8782-646EFDBB8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17D53F00-022A-4EFB-9584-DFFEE2771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6CE2-65BA-4721-BB1A-1EDB821F77A6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899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1412776"/>
            <a:ext cx="6696744" cy="3960440"/>
          </a:xfrm>
        </p:spPr>
        <p:txBody>
          <a:bodyPr>
            <a:normAutofit/>
          </a:bodyPr>
          <a:lstStyle/>
          <a:p>
            <a:pPr marL="182880" algn="l">
              <a:spcAft>
                <a:spcPts val="1200"/>
              </a:spcAft>
            </a:pPr>
            <a:r>
              <a:rPr lang="en-GB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affects people differently.</a:t>
            </a:r>
            <a:b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What stresses one person may not affect another.</a:t>
            </a:r>
            <a:b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Factors like:</a:t>
            </a:r>
            <a:b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GB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skills and experience, </a:t>
            </a:r>
            <a:b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age or disability, </a:t>
            </a:r>
            <a:b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relationships, and </a:t>
            </a:r>
            <a:b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GB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imbalance in work-life balance </a:t>
            </a: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all affect whether an employee can cope.</a:t>
            </a:r>
            <a:endParaRPr lang="en-GB" sz="2400" b="1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104" y="0"/>
            <a:ext cx="1944216" cy="1340768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656A2D33-CF25-4BF5-9987-9AE75F411A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1736317" cy="158935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01B30A3-DBD0-49D6-A433-03FE9ACF0C09}"/>
              </a:ext>
            </a:extLst>
          </p:cNvPr>
          <p:cNvSpPr txBox="1"/>
          <p:nvPr/>
        </p:nvSpPr>
        <p:spPr>
          <a:xfrm>
            <a:off x="3203848" y="404664"/>
            <a:ext cx="27350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Stress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C597C0-4E70-4578-AC82-59E02FD97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89B90-B2CB-4F4E-A434-1CD95A1FEC38}" type="datetime8">
              <a:rPr lang="en-GB" smtClean="0"/>
              <a:t>26/04/2021 22:25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FD46F42-F23E-46A3-83B2-81E1E74C4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7F950AA-8C60-4327-AD09-8106931A7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6CE2-65BA-4721-BB1A-1EDB821F77A6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335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104" y="0"/>
            <a:ext cx="1944216" cy="13407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ACD5109-5F5C-4778-A396-F1EEAF3CE046}"/>
              </a:ext>
            </a:extLst>
          </p:cNvPr>
          <p:cNvSpPr txBox="1"/>
          <p:nvPr/>
        </p:nvSpPr>
        <p:spPr>
          <a:xfrm>
            <a:off x="611560" y="332656"/>
            <a:ext cx="662473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Causes of Stress</a:t>
            </a:r>
          </a:p>
          <a:p>
            <a:pPr algn="ctr"/>
            <a:endParaRPr lang="en-GB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Six areas of work design can influence and effect stress levels</a:t>
            </a:r>
          </a:p>
          <a:p>
            <a:pPr algn="ctr"/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are:</a:t>
            </a:r>
          </a:p>
        </p:txBody>
      </p:sp>
      <p:pic>
        <p:nvPicPr>
          <p:cNvPr id="8" name="Picture 7" descr="Diagram&#10;&#10;Description automatically generated">
            <a:extLst>
              <a:ext uri="{FF2B5EF4-FFF2-40B4-BE49-F238E27FC236}">
                <a16:creationId xmlns:a16="http://schemas.microsoft.com/office/drawing/2014/main" id="{821B83FD-9C04-4CEF-B1EB-162FF09F7B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92896"/>
            <a:ext cx="7128792" cy="3600400"/>
          </a:xfrm>
          <a:prstGeom prst="rect">
            <a:avLst/>
          </a:prstGeom>
        </p:spPr>
      </p:pic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E0B9BB9C-70CD-49D7-9505-7D8DC7DF9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1643-E04D-45ED-ABDD-1A4699684E77}" type="datetime8">
              <a:rPr lang="en-GB" smtClean="0"/>
              <a:t>26/04/2021 22:25</a:t>
            </a:fld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B0488DB3-EDE7-4C61-A501-FE125A294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1D5F53C-D17C-4429-921D-A88D6AF20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6CE2-65BA-4721-BB1A-1EDB821F77A6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0686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104" y="0"/>
            <a:ext cx="1944216" cy="13407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ACD5109-5F5C-4778-A396-F1EEAF3CE046}"/>
              </a:ext>
            </a:extLst>
          </p:cNvPr>
          <p:cNvSpPr txBox="1"/>
          <p:nvPr/>
        </p:nvSpPr>
        <p:spPr>
          <a:xfrm>
            <a:off x="467544" y="33265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Causes of Stress</a:t>
            </a:r>
            <a:endParaRPr lang="en-GB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1C2D53-1FF4-4F77-A9F0-CCD87889D33C}"/>
              </a:ext>
            </a:extLst>
          </p:cNvPr>
          <p:cNvSpPr txBox="1"/>
          <p:nvPr/>
        </p:nvSpPr>
        <p:spPr>
          <a:xfrm>
            <a:off x="395536" y="1124744"/>
            <a:ext cx="8352928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example, an employee may say, I am: </a:t>
            </a:r>
          </a:p>
          <a:p>
            <a:pPr fontAlgn="base"/>
            <a:endParaRPr lang="en-GB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Unable able to cope with the </a:t>
            </a:r>
            <a:r>
              <a:rPr lang="en-GB" sz="2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demands</a:t>
            </a:r>
            <a:r>
              <a:rPr lang="en-GB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my job</a:t>
            </a:r>
          </a:p>
          <a:p>
            <a:pPr marL="342900" indent="-34290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Unable to </a:t>
            </a:r>
            <a:r>
              <a:rPr lang="en-GB" sz="2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r>
              <a:rPr lang="en-GB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way I do (deliver) my work </a:t>
            </a:r>
            <a:r>
              <a:rPr lang="en-GB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(lack of reasonable flexibility)</a:t>
            </a:r>
          </a:p>
          <a:p>
            <a:pPr marL="342900" indent="-34290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receiving enough </a:t>
            </a:r>
            <a:r>
              <a:rPr lang="en-GB" sz="2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and support</a:t>
            </a:r>
            <a:r>
              <a:rPr lang="en-GB" sz="2400" b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deliver my job</a:t>
            </a:r>
          </a:p>
          <a:p>
            <a:pPr marL="342900" indent="-34290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Having trouble with </a:t>
            </a:r>
            <a:r>
              <a:rPr lang="en-GB" sz="2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relationships</a:t>
            </a:r>
            <a:r>
              <a:rPr lang="en-GB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work, or being bullied</a:t>
            </a:r>
          </a:p>
          <a:p>
            <a:pPr marL="342900" indent="-34290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fully understanding my </a:t>
            </a:r>
            <a:r>
              <a:rPr lang="en-GB" sz="2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roles and responsibilities</a:t>
            </a:r>
          </a:p>
          <a:p>
            <a:pPr marL="342900" indent="-34290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being engaged when major </a:t>
            </a:r>
            <a:r>
              <a:rPr lang="en-GB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taking place</a:t>
            </a:r>
            <a:endParaRPr lang="en-GB" b="1" u="sng" dirty="0">
              <a:solidFill>
                <a:srgbClr val="92D050"/>
              </a:solidFill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11C2EB4-207A-48A3-988C-50041B568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4B2BD-8130-492A-8F04-CBBD2DCC5179}" type="datetime8">
              <a:rPr lang="en-GB" smtClean="0"/>
              <a:t>26/04/2021 22:25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944D63E-77D1-445D-86FB-E50B7E6D7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5B659D-C8D7-49D1-A4F3-F2D71D48F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6CE2-65BA-4721-BB1A-1EDB821F77A6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98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548680"/>
            <a:ext cx="5616624" cy="720080"/>
          </a:xfrm>
        </p:spPr>
        <p:txBody>
          <a:bodyPr>
            <a:noAutofit/>
          </a:bodyPr>
          <a:lstStyle/>
          <a:p>
            <a:pPr marL="182880" indent="0">
              <a:buNone/>
            </a:pPr>
            <a:r>
              <a:rPr lang="en-GB" sz="32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Signs of Stress in Teams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104" y="0"/>
            <a:ext cx="1944216" cy="13407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256492D-6028-4301-8E36-17B9AE339B52}"/>
              </a:ext>
            </a:extLst>
          </p:cNvPr>
          <p:cNvSpPr txBox="1"/>
          <p:nvPr/>
        </p:nvSpPr>
        <p:spPr>
          <a:xfrm>
            <a:off x="2987824" y="1772816"/>
            <a:ext cx="53264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Arguments</a:t>
            </a:r>
          </a:p>
          <a:p>
            <a:pPr marL="342900" indent="-34290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higher staff turnover</a:t>
            </a:r>
          </a:p>
          <a:p>
            <a:pPr marL="342900" indent="-34290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reports of stress</a:t>
            </a:r>
          </a:p>
          <a:p>
            <a:pPr marL="342900" indent="-34290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sickness absence</a:t>
            </a:r>
          </a:p>
          <a:p>
            <a:pPr marL="342900" indent="-34290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Decreased performance</a:t>
            </a:r>
          </a:p>
          <a:p>
            <a:pPr marL="342900" indent="-34290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complaints and grievances</a:t>
            </a:r>
          </a:p>
          <a:p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55E223-DDA9-4078-96DD-C1BA90E85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CC90-81B1-498E-999B-FC9EE4CB4078}" type="datetime8">
              <a:rPr lang="en-GB" smtClean="0"/>
              <a:t>26/04/2021 22:25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C2E663-2327-4122-A1A7-6625A7832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20CE61-8E21-430B-818E-A24CF2B4D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6CE2-65BA-4721-BB1A-1EDB821F77A6}" type="slidenum">
              <a:rPr lang="en-GB" smtClean="0"/>
              <a:t>9</a:t>
            </a:fld>
            <a:endParaRPr lang="en-GB" dirty="0"/>
          </a:p>
        </p:txBody>
      </p:sp>
      <p:pic>
        <p:nvPicPr>
          <p:cNvPr id="9" name="Picture 8" descr="A picture containing chessman&#10;&#10;Description automatically generated">
            <a:extLst>
              <a:ext uri="{FF2B5EF4-FFF2-40B4-BE49-F238E27FC236}">
                <a16:creationId xmlns:a16="http://schemas.microsoft.com/office/drawing/2014/main" id="{B2C32866-34CA-4A2B-A8E9-45B7DFCF81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492896"/>
            <a:ext cx="2160240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115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E77046B8F4AC46BB742A33D25C48A4" ma:contentTypeVersion="10" ma:contentTypeDescription="Create a new document." ma:contentTypeScope="" ma:versionID="5a3047b0e40f5268db603e6096ece145">
  <xsd:schema xmlns:xsd="http://www.w3.org/2001/XMLSchema" xmlns:xs="http://www.w3.org/2001/XMLSchema" xmlns:p="http://schemas.microsoft.com/office/2006/metadata/properties" xmlns:ns3="45dc8ab5-fed7-4be1-8d50-f31354fc534b" targetNamespace="http://schemas.microsoft.com/office/2006/metadata/properties" ma:root="true" ma:fieldsID="db1e125fcae882ca995a238d9210d14e" ns3:_="">
    <xsd:import namespace="45dc8ab5-fed7-4be1-8d50-f31354fc534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dc8ab5-fed7-4be1-8d50-f31354fc53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458C2C-5341-4BEF-BE5C-D936108B6B6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3F8C5C0-607E-4EF8-BD12-880B9C3CC35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181C922-E14E-4A5C-B8D1-793F7BBEC4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dc8ab5-fed7-4be1-8d50-f31354fc53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1486</TotalTime>
  <Words>703</Words>
  <Application>Microsoft Office PowerPoint</Application>
  <PresentationFormat>On-screen Show (4:3)</PresentationFormat>
  <Paragraphs>178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Lucida Handwriting</vt:lpstr>
      <vt:lpstr>Wingdings</vt:lpstr>
      <vt:lpstr>Office Theme</vt:lpstr>
      <vt:lpstr>Your Wellbeing and Work-Related Stress </vt:lpstr>
      <vt:lpstr>Your Wellbeing and  Work-Related Stress (WRS)</vt:lpstr>
      <vt:lpstr>Your Wellbeing and  Work-Related Stress (WRS)</vt:lpstr>
      <vt:lpstr>Managing  Work-Related Stress (WRS)</vt:lpstr>
      <vt:lpstr>HSE defines stress as:  ‘the adverse reaction people have to   excessive pressures or   other types of demand placed on them’.</vt:lpstr>
      <vt:lpstr>1. It affects people differently.  2. What stresses one person may not affect another.   3. Factors like: - skills and experience,  - age or disability,  - relationships, and  - an imbalance in work-life balance may all affect whether an employee can cope.</vt:lpstr>
      <vt:lpstr>PowerPoint Presentation</vt:lpstr>
      <vt:lpstr>PowerPoint Presentation</vt:lpstr>
      <vt:lpstr>Signs of Stress in Teams</vt:lpstr>
      <vt:lpstr>Signs of Stress in an Employee</vt:lpstr>
      <vt:lpstr>Managing  Work-Related Stress (WRS)</vt:lpstr>
      <vt:lpstr>PowerPoint Presentation</vt:lpstr>
      <vt:lpstr>PowerPoint Presentation</vt:lpstr>
    </vt:vector>
  </TitlesOfParts>
  <Company>Health and Safety Executive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Name</dc:creator>
  <cp:lastModifiedBy>Bob Rajan</cp:lastModifiedBy>
  <cp:revision>36</cp:revision>
  <dcterms:created xsi:type="dcterms:W3CDTF">2019-07-22T14:13:22Z</dcterms:created>
  <dcterms:modified xsi:type="dcterms:W3CDTF">2021-04-26T21:54:11Z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0x010100DAE77046B8F4AC46BB742A33D25C48A4</vt:lpwstr>
  </property>
</Properties>
</file>